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58" r:id="rId5"/>
    <p:sldId id="260" r:id="rId6"/>
    <p:sldId id="261" r:id="rId7"/>
    <p:sldId id="265" r:id="rId8"/>
    <p:sldId id="262" r:id="rId9"/>
    <p:sldId id="263" r:id="rId10"/>
    <p:sldId id="264"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4/22/2016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4/22/2016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4/22/2016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4/22/2016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61015F-7CC6-4D0A-9D87-873EA4C304CC}" type="datetimeFigureOut">
              <a:rPr lang="en-US" dirty="0"/>
              <a:t>4/22/2016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4/22/2016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4/22/2016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4/22/2016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4/22/2016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C68B11-C5A8-448C-8CE9-B1A273C79CFC}" type="datetimeFigureOut">
              <a:rPr lang="en-US" dirty="0"/>
              <a:t>4/22/2016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dirty="0"/>
              <a:t>4/22/2016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4/22/2016</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Secretary of the State's Conference and Training  </a:t>
            </a:r>
            <a:endParaRPr lang="en-US" dirty="0"/>
          </a:p>
        </p:txBody>
      </p:sp>
      <p:sp>
        <p:nvSpPr>
          <p:cNvPr id="3" name="Subtitle 2"/>
          <p:cNvSpPr>
            <a:spLocks noGrp="1"/>
          </p:cNvSpPr>
          <p:nvPr>
            <p:ph type="subTitle" idx="1"/>
          </p:nvPr>
        </p:nvSpPr>
        <p:spPr/>
        <p:txBody>
          <a:bodyPr/>
          <a:lstStyle/>
          <a:p>
            <a:r>
              <a:rPr lang="en-US" dirty="0" smtClean="0"/>
              <a:t>Aqua Turf Club</a:t>
            </a:r>
          </a:p>
          <a:p>
            <a:r>
              <a:rPr lang="en-US" dirty="0" smtClean="0"/>
              <a:t>March 28, 2016</a:t>
            </a:r>
          </a:p>
          <a:p>
            <a:endParaRPr lang="en-US" dirty="0"/>
          </a:p>
        </p:txBody>
      </p:sp>
    </p:spTree>
    <p:extLst>
      <p:ext uri="{BB962C8B-B14F-4D97-AF65-F5344CB8AC3E}">
        <p14:creationId xmlns:p14="http://schemas.microsoft.com/office/powerpoint/2010/main" val="436972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solidFill>
              </a:rPr>
              <a:t>				Ballots</a:t>
            </a:r>
            <a:endParaRPr lang="en-US" dirty="0">
              <a:solidFill>
                <a:schemeClr val="accent2"/>
              </a:solidFill>
            </a:endParaRPr>
          </a:p>
        </p:txBody>
      </p:sp>
      <p:sp>
        <p:nvSpPr>
          <p:cNvPr id="3" name="Content Placeholder 2"/>
          <p:cNvSpPr>
            <a:spLocks noGrp="1"/>
          </p:cNvSpPr>
          <p:nvPr>
            <p:ph idx="1"/>
          </p:nvPr>
        </p:nvSpPr>
        <p:spPr/>
        <p:txBody>
          <a:bodyPr/>
          <a:lstStyle/>
          <a:p>
            <a:r>
              <a:rPr lang="en-US" dirty="0" smtClean="0"/>
              <a:t>2. I never resided in the United States; I am a US citizen who was born in London, England to parents who have been living in England for more than twenty years.  Immediately prior to moving outside of the US, my parents were bona fide residents of Litchfield. I am now 18 years of age. May I register to vote? </a:t>
            </a:r>
          </a:p>
          <a:p>
            <a:r>
              <a:rPr lang="en-US" dirty="0" smtClean="0"/>
              <a:t>No, but I am eligible for an overseas ballot (Sec. 9-158b(c)) and I  may vote for federal offices - </a:t>
            </a:r>
            <a:r>
              <a:rPr lang="en-US" dirty="0"/>
              <a:t>Presidential electors, U.S. Senator, </a:t>
            </a:r>
            <a:r>
              <a:rPr lang="en-US" dirty="0" smtClean="0"/>
              <a:t>and Representative </a:t>
            </a:r>
            <a:r>
              <a:rPr lang="en-US" dirty="0"/>
              <a:t>in </a:t>
            </a:r>
            <a:r>
              <a:rPr lang="en-US" dirty="0" smtClean="0"/>
              <a:t>Congress.</a:t>
            </a:r>
          </a:p>
          <a:p>
            <a:r>
              <a:rPr lang="en-US" dirty="0" smtClean="0"/>
              <a:t>Please note that this is a relatively recent change in the law, effective 6/22/2010. </a:t>
            </a:r>
          </a:p>
          <a:p>
            <a:r>
              <a:rPr lang="en-US" dirty="0" smtClean="0"/>
              <a:t>3. I was conducting supervised absentee voting at a local nursing home. One of the residents who is 100 years old had requested an absentee ballot but her daughter was present and told us not to let her mother vote because she is confused and might vote for the wrong party.</a:t>
            </a:r>
          </a:p>
          <a:p>
            <a:endParaRPr lang="en-US" dirty="0"/>
          </a:p>
        </p:txBody>
      </p:sp>
    </p:spTree>
    <p:extLst>
      <p:ext uri="{BB962C8B-B14F-4D97-AF65-F5344CB8AC3E}">
        <p14:creationId xmlns:p14="http://schemas.microsoft.com/office/powerpoint/2010/main" val="4009881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solidFill>
              </a:rPr>
              <a:t>				Ballots</a:t>
            </a:r>
            <a:endParaRPr lang="en-US" dirty="0">
              <a:solidFill>
                <a:schemeClr val="accent2"/>
              </a:solidFill>
            </a:endParaRPr>
          </a:p>
        </p:txBody>
      </p:sp>
      <p:sp>
        <p:nvSpPr>
          <p:cNvPr id="3" name="Content Placeholder 2"/>
          <p:cNvSpPr>
            <a:spLocks noGrp="1"/>
          </p:cNvSpPr>
          <p:nvPr>
            <p:ph idx="1"/>
          </p:nvPr>
        </p:nvSpPr>
        <p:spPr/>
        <p:txBody>
          <a:bodyPr>
            <a:normAutofit lnSpcReduction="10000"/>
          </a:bodyPr>
          <a:lstStyle/>
          <a:p>
            <a:r>
              <a:rPr lang="en-US" dirty="0"/>
              <a:t>Only the Probate Court can remove someone’s right to vote. Others should not make that decision for them. Every resident should be informed of their right </a:t>
            </a:r>
            <a:r>
              <a:rPr lang="en-US" dirty="0" smtClean="0"/>
              <a:t>to register and vote no </a:t>
            </a:r>
            <a:r>
              <a:rPr lang="en-US" dirty="0"/>
              <a:t>matter what physical or mental disabilities </a:t>
            </a:r>
            <a:r>
              <a:rPr lang="en-US" dirty="0" smtClean="0"/>
              <a:t>they</a:t>
            </a:r>
            <a:r>
              <a:rPr lang="en-US" dirty="0"/>
              <a:t> may appear to have. </a:t>
            </a:r>
            <a:endParaRPr lang="en-US" dirty="0" smtClean="0"/>
          </a:p>
          <a:p>
            <a:r>
              <a:rPr lang="en-US" dirty="0" smtClean="0"/>
              <a:t>4. I am the registrar of voters and my wife is on the ballot in November, running for state representative. What duties am I allowed to perform? </a:t>
            </a:r>
            <a:endParaRPr lang="en-US" dirty="0"/>
          </a:p>
          <a:p>
            <a:r>
              <a:rPr lang="en-US" dirty="0"/>
              <a:t>You should not actively participate in machine testing but you can certainly attend. You should not count absentee ballots or voted EDR ballots but you can help people register on Election Day. You should not conduct any of the supervised absentee </a:t>
            </a:r>
            <a:r>
              <a:rPr lang="en-US" dirty="0" smtClean="0"/>
              <a:t>voting. </a:t>
            </a:r>
            <a:r>
              <a:rPr lang="en-US" dirty="0"/>
              <a:t>You are prohibited from transferring or repairing any tabulator. You can work in the office registering voters, training poll workers, and any other preparation leading up to and including Election Day.</a:t>
            </a:r>
          </a:p>
          <a:p>
            <a:r>
              <a:rPr lang="en-US" dirty="0"/>
              <a:t> </a:t>
            </a:r>
          </a:p>
          <a:p>
            <a:endParaRPr lang="en-US" dirty="0"/>
          </a:p>
        </p:txBody>
      </p:sp>
    </p:spTree>
    <p:extLst>
      <p:ext uri="{BB962C8B-B14F-4D97-AF65-F5344CB8AC3E}">
        <p14:creationId xmlns:p14="http://schemas.microsoft.com/office/powerpoint/2010/main" val="34049177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70C0"/>
                </a:solidFill>
              </a:rPr>
              <a:t>Pilot Program on line management</a:t>
            </a:r>
            <a:endParaRPr lang="en-US" dirty="0">
              <a:solidFill>
                <a:srgbClr val="0070C0"/>
              </a:solidFill>
            </a:endParaRPr>
          </a:p>
        </p:txBody>
      </p:sp>
      <p:sp>
        <p:nvSpPr>
          <p:cNvPr id="3" name="Content Placeholder 2"/>
          <p:cNvSpPr>
            <a:spLocks noGrp="1"/>
          </p:cNvSpPr>
          <p:nvPr>
            <p:ph idx="1"/>
          </p:nvPr>
        </p:nvSpPr>
        <p:spPr/>
        <p:txBody>
          <a:bodyPr/>
          <a:lstStyle/>
          <a:p>
            <a:r>
              <a:rPr lang="en-US" dirty="0" smtClean="0"/>
              <a:t>The Presidential Commission on Election Administration addressed the issue of long lines, a problem generally limited to presidential elections. Queuing theory can be helpful in determining why some districts manage turnout and voter flow better than others. </a:t>
            </a:r>
          </a:p>
          <a:p>
            <a:r>
              <a:rPr lang="en-US" dirty="0" smtClean="0"/>
              <a:t>1. Professor Charles Stewart, Department of Political Science at MIT, is conducting a study of wait times for the upcoming presidential election.</a:t>
            </a:r>
          </a:p>
          <a:p>
            <a:r>
              <a:rPr lang="en-US" dirty="0" smtClean="0"/>
              <a:t>2. He is hoping to gather data from towns who will volunteer to help him collect the information. He is looking for hourly data of the number of people waiting in line throughout the day, starting from the opening of the polls until closing, and would also need to know the number of lines or checklists that were in use at the polling place.</a:t>
            </a:r>
          </a:p>
          <a:p>
            <a:endParaRPr lang="en-US" dirty="0"/>
          </a:p>
        </p:txBody>
      </p:sp>
    </p:spTree>
    <p:extLst>
      <p:ext uri="{BB962C8B-B14F-4D97-AF65-F5344CB8AC3E}">
        <p14:creationId xmlns:p14="http://schemas.microsoft.com/office/powerpoint/2010/main" val="802921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			Deputies</a:t>
            </a:r>
            <a:endParaRPr lang="en-US" dirty="0">
              <a:solidFill>
                <a:schemeClr val="accent2">
                  <a:lumMod val="75000"/>
                </a:schemeClr>
              </a:solidFill>
            </a:endParaRPr>
          </a:p>
        </p:txBody>
      </p:sp>
      <p:sp>
        <p:nvSpPr>
          <p:cNvPr id="3" name="Content Placeholder 2"/>
          <p:cNvSpPr>
            <a:spLocks noGrp="1"/>
          </p:cNvSpPr>
          <p:nvPr>
            <p:ph idx="1"/>
          </p:nvPr>
        </p:nvSpPr>
        <p:spPr/>
        <p:txBody>
          <a:bodyPr>
            <a:normAutofit/>
          </a:bodyPr>
          <a:lstStyle/>
          <a:p>
            <a:r>
              <a:rPr lang="en-US" dirty="0" smtClean="0"/>
              <a:t>1. Do I need to hire a deputy right away? What if I don’t have one; can’t find one? </a:t>
            </a:r>
          </a:p>
          <a:p>
            <a:r>
              <a:rPr lang="en-US" dirty="0"/>
              <a:t>Sec. 9-192. Deputy registrar. Registrar vacancy. Assistant registrars. Special assistant registrars. Each registrar of voters </a:t>
            </a:r>
            <a:r>
              <a:rPr lang="en-US" b="1" dirty="0"/>
              <a:t>immediately</a:t>
            </a:r>
            <a:r>
              <a:rPr lang="en-US" dirty="0"/>
              <a:t> after his election </a:t>
            </a:r>
            <a:r>
              <a:rPr lang="en-US" b="1" dirty="0"/>
              <a:t>shall</a:t>
            </a:r>
            <a:r>
              <a:rPr lang="en-US" dirty="0"/>
              <a:t> appoint a deputy registrar of voters to hold office during his pleasure and may, at any time, fill any vacancy in said office. He shall file with the town clerk a certificate of each such appointment and the town clerk shall record the certificate with the records of town meetings. Each deputy registrar of voters shall assist his principal when required, discharge his duties in his absence or inability to act and, in case of the death, removal or resignation of such principal, shall become registrar of voters and appoint a deputy, and shall file with the town clerk a certificate of such appointment, which shall be recorded with the records of town meetings. </a:t>
            </a:r>
          </a:p>
        </p:txBody>
      </p:sp>
    </p:spTree>
    <p:extLst>
      <p:ext uri="{BB962C8B-B14F-4D97-AF65-F5344CB8AC3E}">
        <p14:creationId xmlns:p14="http://schemas.microsoft.com/office/powerpoint/2010/main" val="3228628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			Deputies</a:t>
            </a:r>
            <a:endParaRPr lang="en-US" dirty="0">
              <a:solidFill>
                <a:schemeClr val="accent2">
                  <a:lumMod val="75000"/>
                </a:schemeClr>
              </a:solidFill>
            </a:endParaRPr>
          </a:p>
        </p:txBody>
      </p:sp>
      <p:sp>
        <p:nvSpPr>
          <p:cNvPr id="3" name="Content Placeholder 2"/>
          <p:cNvSpPr>
            <a:spLocks noGrp="1"/>
          </p:cNvSpPr>
          <p:nvPr>
            <p:ph idx="1"/>
          </p:nvPr>
        </p:nvSpPr>
        <p:spPr>
          <a:xfrm>
            <a:off x="1235963" y="2277762"/>
            <a:ext cx="9720073" cy="4023360"/>
          </a:xfrm>
        </p:spPr>
        <p:txBody>
          <a:bodyPr>
            <a:normAutofit fontScale="92500"/>
          </a:bodyPr>
          <a:lstStyle/>
          <a:p>
            <a:r>
              <a:rPr lang="en-US" sz="2800" dirty="0" smtClean="0"/>
              <a:t>2. It’s true I haven’t acted quickly in appointing a deputy, but now my town committee says they may fill the appointment. Is that true?</a:t>
            </a:r>
          </a:p>
          <a:p>
            <a:r>
              <a:rPr lang="en-US" sz="2800" dirty="0" smtClean="0"/>
              <a:t>If a vacancy </a:t>
            </a:r>
            <a:r>
              <a:rPr lang="en-US" sz="2800" dirty="0"/>
              <a:t>exists in the office of registrar of voters in consequence of a refusal or failure to accept the office or a failure of the registrar to appoint a deputy registrar, the town committee of the same political party as the registrar of voters who so refused, failed to accept or failed to appoint, or other appointing authority specified in local party rules shall fill such vacancy by the appointment of some suitable person, who shall belong to the same political party as the registrar of voters who so refused, failed to accept or failed to appoint. </a:t>
            </a:r>
          </a:p>
          <a:p>
            <a:endParaRPr lang="en-US" dirty="0"/>
          </a:p>
        </p:txBody>
      </p:sp>
    </p:spTree>
    <p:extLst>
      <p:ext uri="{BB962C8B-B14F-4D97-AF65-F5344CB8AC3E}">
        <p14:creationId xmlns:p14="http://schemas.microsoft.com/office/powerpoint/2010/main" val="2444425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			Deputies</a:t>
            </a:r>
            <a:endParaRPr lang="en-US" dirty="0">
              <a:solidFill>
                <a:schemeClr val="accent2">
                  <a:lumMod val="75000"/>
                </a:schemeClr>
              </a:solidFill>
            </a:endParaRPr>
          </a:p>
        </p:txBody>
      </p:sp>
      <p:sp>
        <p:nvSpPr>
          <p:cNvPr id="3" name="Content Placeholder 2"/>
          <p:cNvSpPr>
            <a:spLocks noGrp="1"/>
          </p:cNvSpPr>
          <p:nvPr>
            <p:ph idx="1"/>
          </p:nvPr>
        </p:nvSpPr>
        <p:spPr/>
        <p:txBody>
          <a:bodyPr>
            <a:normAutofit lnSpcReduction="10000"/>
          </a:bodyPr>
          <a:lstStyle/>
          <a:p>
            <a:r>
              <a:rPr lang="en-US" sz="2800" dirty="0" smtClean="0"/>
              <a:t>3. I found someone who is interested in becoming my deputy, but she is currently an enrolled Democrat.  May she become a Republican today and be sworn in tomorrow? If not, do I have to wait three months before making her my deputy? </a:t>
            </a:r>
          </a:p>
          <a:p>
            <a:r>
              <a:rPr lang="en-US" sz="2800" dirty="0" smtClean="0"/>
              <a:t>Each </a:t>
            </a:r>
            <a:r>
              <a:rPr lang="en-US" sz="2800" dirty="0"/>
              <a:t>deputy, assistant or special assistant registrar shall be an elector of the municipality in which he is appointed. Each deputy registrar shall also, at the time of his appointment and during the six months immediately preceding his appointment, be an enrolled member of the same party as the registrar who makes such appointment.</a:t>
            </a:r>
          </a:p>
          <a:p>
            <a:endParaRPr lang="en-US" dirty="0"/>
          </a:p>
          <a:p>
            <a:endParaRPr lang="en-US" dirty="0"/>
          </a:p>
        </p:txBody>
      </p:sp>
    </p:spTree>
    <p:extLst>
      <p:ext uri="{BB962C8B-B14F-4D97-AF65-F5344CB8AC3E}">
        <p14:creationId xmlns:p14="http://schemas.microsoft.com/office/powerpoint/2010/main" val="206669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			Deputies</a:t>
            </a:r>
            <a:endParaRPr lang="en-US" dirty="0">
              <a:solidFill>
                <a:schemeClr val="accent2">
                  <a:lumMod val="75000"/>
                </a:schemeClr>
              </a:solidFill>
            </a:endParaRPr>
          </a:p>
        </p:txBody>
      </p:sp>
      <p:sp>
        <p:nvSpPr>
          <p:cNvPr id="3" name="Content Placeholder 2"/>
          <p:cNvSpPr>
            <a:spLocks noGrp="1"/>
          </p:cNvSpPr>
          <p:nvPr>
            <p:ph idx="1"/>
          </p:nvPr>
        </p:nvSpPr>
        <p:spPr/>
        <p:txBody>
          <a:bodyPr>
            <a:normAutofit/>
          </a:bodyPr>
          <a:lstStyle/>
          <a:p>
            <a:r>
              <a:rPr lang="en-US" sz="2800" dirty="0" smtClean="0"/>
              <a:t>4. My deputy has a full-time job and I don’t have money in the budget to hire an assistant in the office. Could you please give me some additional time to complete the update of election history on the centralized voter registration system? </a:t>
            </a:r>
          </a:p>
          <a:p>
            <a:r>
              <a:rPr lang="en-US" sz="2800" dirty="0" smtClean="0"/>
              <a:t>Sec. 9-50b mandates that the election history be updated no later than 60 days after the election or primary. Any failure to do so will be forwarded to SEEC for investigation or action, if necessary.   </a:t>
            </a:r>
            <a:endParaRPr lang="en-US" sz="2800" dirty="0"/>
          </a:p>
        </p:txBody>
      </p:sp>
    </p:spTree>
    <p:extLst>
      <p:ext uri="{BB962C8B-B14F-4D97-AF65-F5344CB8AC3E}">
        <p14:creationId xmlns:p14="http://schemas.microsoft.com/office/powerpoint/2010/main" val="19710686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			Canvass</a:t>
            </a:r>
            <a:endParaRPr lang="en-US" dirty="0">
              <a:solidFill>
                <a:schemeClr val="accent2">
                  <a:lumMod val="75000"/>
                </a:schemeClr>
              </a:solidFill>
            </a:endParaRPr>
          </a:p>
        </p:txBody>
      </p:sp>
      <p:sp>
        <p:nvSpPr>
          <p:cNvPr id="3" name="Content Placeholder 2"/>
          <p:cNvSpPr>
            <a:spLocks noGrp="1"/>
          </p:cNvSpPr>
          <p:nvPr>
            <p:ph idx="1"/>
          </p:nvPr>
        </p:nvSpPr>
        <p:spPr/>
        <p:txBody>
          <a:bodyPr/>
          <a:lstStyle/>
          <a:p>
            <a:r>
              <a:rPr lang="en-US" dirty="0" smtClean="0"/>
              <a:t>1. We conducted a canvass by mail and it came back undeliverable by the post office indicating that the elector no longer lives there. We called the home and the ex-wife answered and told us to “take him off the list and good riddance to him. He no longer lives here.” May we move him to the off list? </a:t>
            </a:r>
          </a:p>
          <a:p>
            <a:r>
              <a:rPr lang="en-US" dirty="0" smtClean="0"/>
              <a:t>A name cannot be removed completely from the list unless unless the elector confirms in writing that he has moved out of town. Send a CVR – Confirmation of Voting Residence and after 30 days, place the name on the Inactive list for 4 years. </a:t>
            </a:r>
            <a:endParaRPr lang="en-US" dirty="0"/>
          </a:p>
          <a:p>
            <a:r>
              <a:rPr lang="en-US" dirty="0" smtClean="0"/>
              <a:t>2. Do we have to print the CVR in Spanish and English, even though we are not one of the 9 communities required to have ballots in Spanish and English?  </a:t>
            </a:r>
          </a:p>
          <a:p>
            <a:r>
              <a:rPr lang="en-US" dirty="0" smtClean="0"/>
              <a:t>Yes; it is required for all municipalities in which1% or more of total population are of Hispanic origin – currently 81 towns and cities.  </a:t>
            </a:r>
            <a:endParaRPr lang="en-US" dirty="0"/>
          </a:p>
        </p:txBody>
      </p:sp>
    </p:spTree>
    <p:extLst>
      <p:ext uri="{BB962C8B-B14F-4D97-AF65-F5344CB8AC3E}">
        <p14:creationId xmlns:p14="http://schemas.microsoft.com/office/powerpoint/2010/main" val="3028142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solidFill>
              </a:rPr>
              <a:t>				Canvass</a:t>
            </a:r>
            <a:endParaRPr lang="en-US" dirty="0">
              <a:solidFill>
                <a:schemeClr val="accent2"/>
              </a:solidFill>
            </a:endParaRPr>
          </a:p>
        </p:txBody>
      </p:sp>
      <p:sp>
        <p:nvSpPr>
          <p:cNvPr id="3" name="Content Placeholder 2"/>
          <p:cNvSpPr>
            <a:spLocks noGrp="1"/>
          </p:cNvSpPr>
          <p:nvPr>
            <p:ph idx="1"/>
          </p:nvPr>
        </p:nvSpPr>
        <p:spPr/>
        <p:txBody>
          <a:bodyPr/>
          <a:lstStyle/>
          <a:p>
            <a:r>
              <a:rPr lang="en-US" dirty="0" smtClean="0"/>
              <a:t>3. I received a phone call from a parent who told me to take her daughter off the official registry list as she has moved to another state to attend college. May I remove her? </a:t>
            </a:r>
          </a:p>
          <a:p>
            <a:r>
              <a:rPr lang="en-US" dirty="0" smtClean="0"/>
              <a:t>No, you should add her to your canvass list for next year or send her a friendly letter requesting written confirmation of her move. </a:t>
            </a:r>
          </a:p>
          <a:p>
            <a:endParaRPr lang="en-US" dirty="0" smtClean="0"/>
          </a:p>
        </p:txBody>
      </p:sp>
    </p:spTree>
    <p:extLst>
      <p:ext uri="{BB962C8B-B14F-4D97-AF65-F5344CB8AC3E}">
        <p14:creationId xmlns:p14="http://schemas.microsoft.com/office/powerpoint/2010/main" val="1015019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lumMod val="75000"/>
                  </a:schemeClr>
                </a:solidFill>
              </a:rPr>
              <a:t>				Canvass</a:t>
            </a:r>
            <a:endParaRPr lang="en-US" dirty="0">
              <a:solidFill>
                <a:schemeClr val="accent2">
                  <a:lumMod val="75000"/>
                </a:schemeClr>
              </a:solidFill>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4. All municipalities must have the following language on the CVR envelopes:</a:t>
            </a:r>
          </a:p>
          <a:p>
            <a:pPr lvl="3"/>
            <a:r>
              <a:rPr lang="en-US" sz="2000" dirty="0" smtClean="0"/>
              <a:t>READ CAREFULLY. DO NOT RISK YOUR RIGHT TO VOTE</a:t>
            </a:r>
          </a:p>
          <a:p>
            <a:pPr lvl="3"/>
            <a:r>
              <a:rPr lang="en-US" sz="2000" dirty="0" smtClean="0"/>
              <a:t>In addition, municipalities in which 1% or more are minorities</a:t>
            </a:r>
            <a:r>
              <a:rPr lang="en-US" sz="2000" dirty="0"/>
              <a:t> </a:t>
            </a:r>
            <a:r>
              <a:rPr lang="en-US" sz="2000" dirty="0" smtClean="0"/>
              <a:t>-currently 98 towns - must also have the following language on the CVR envelopes:</a:t>
            </a:r>
          </a:p>
          <a:p>
            <a:pPr lvl="3"/>
            <a:r>
              <a:rPr lang="en-US" sz="2000" dirty="0" smtClean="0"/>
              <a:t>ADDRESS SERVICE REQUESTED</a:t>
            </a:r>
          </a:p>
          <a:p>
            <a:pPr marL="457200" lvl="3" indent="0">
              <a:buNone/>
            </a:pPr>
            <a:endParaRPr lang="en-US" sz="2000" dirty="0" smtClean="0"/>
          </a:p>
          <a:p>
            <a:pPr marL="0" indent="0">
              <a:lnSpc>
                <a:spcPct val="110000"/>
              </a:lnSpc>
              <a:spcBef>
                <a:spcPts val="0"/>
              </a:spcBef>
              <a:spcAft>
                <a:spcPts val="0"/>
              </a:spcAft>
              <a:buNone/>
            </a:pPr>
            <a:r>
              <a:rPr lang="en-US" dirty="0" smtClean="0"/>
              <a:t>5. If I use the NCOA System for my canvass and I have been notified of a move within town,</a:t>
            </a:r>
          </a:p>
          <a:p>
            <a:pPr marL="228600" indent="0">
              <a:lnSpc>
                <a:spcPct val="110000"/>
              </a:lnSpc>
              <a:spcBef>
                <a:spcPts val="0"/>
              </a:spcBef>
              <a:spcAft>
                <a:spcPts val="0"/>
              </a:spcAft>
              <a:buNone/>
            </a:pPr>
            <a:r>
              <a:rPr lang="en-US" dirty="0" smtClean="0"/>
              <a:t>may I send something out before the presidential preference primary? </a:t>
            </a:r>
          </a:p>
          <a:p>
            <a:pPr marL="457200" lvl="3" indent="0">
              <a:buNone/>
            </a:pPr>
            <a:endParaRPr lang="en-US" sz="2000" dirty="0"/>
          </a:p>
          <a:p>
            <a:pPr marL="457200" lvl="3" indent="0">
              <a:buNone/>
            </a:pPr>
            <a:r>
              <a:rPr lang="en-US" sz="2000" dirty="0" smtClean="0"/>
              <a:t>Yes, use Form ED-683 and send that now.  But if notified that elector no longer lives in town, prepare the CVR to be mailed the day after the April 26 primary.  </a:t>
            </a:r>
            <a:endParaRPr lang="en-US" sz="2000" dirty="0"/>
          </a:p>
          <a:p>
            <a:pPr marL="457200" lvl="3" indent="0">
              <a:buNone/>
            </a:pPr>
            <a:endParaRPr lang="en-US" sz="2000" dirty="0" smtClean="0"/>
          </a:p>
          <a:p>
            <a:pPr marL="457200" lvl="3" indent="0">
              <a:buNone/>
            </a:pPr>
            <a:r>
              <a:rPr lang="en-US" sz="2000" dirty="0"/>
              <a:t> </a:t>
            </a:r>
          </a:p>
        </p:txBody>
      </p:sp>
    </p:spTree>
    <p:extLst>
      <p:ext uri="{BB962C8B-B14F-4D97-AF65-F5344CB8AC3E}">
        <p14:creationId xmlns:p14="http://schemas.microsoft.com/office/powerpoint/2010/main" val="3747661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2"/>
                </a:solidFill>
              </a:rPr>
              <a:t>				Ballots</a:t>
            </a:r>
            <a:endParaRPr lang="en-US" dirty="0">
              <a:solidFill>
                <a:schemeClr val="accent2"/>
              </a:solidFill>
            </a:endParaRPr>
          </a:p>
        </p:txBody>
      </p:sp>
      <p:sp>
        <p:nvSpPr>
          <p:cNvPr id="3" name="Content Placeholder 2"/>
          <p:cNvSpPr>
            <a:spLocks noGrp="1"/>
          </p:cNvSpPr>
          <p:nvPr>
            <p:ph idx="1"/>
          </p:nvPr>
        </p:nvSpPr>
        <p:spPr/>
        <p:txBody>
          <a:bodyPr/>
          <a:lstStyle/>
          <a:p>
            <a:r>
              <a:rPr lang="en-US" dirty="0" smtClean="0"/>
              <a:t>1. My town clerk received a Federal PostCard Application (FPCA) from “Sally” an overseas citizen who is not on the registry list, is permanently overseas with no intent to return,  but claims she used to live on the Boston Post Road in my town. I cannot confirm that she used to live here. Do I place her on the voter list?  Is she entitled to vote? </a:t>
            </a:r>
            <a:endParaRPr lang="en-US" dirty="0"/>
          </a:p>
          <a:p>
            <a:r>
              <a:rPr lang="en-US" dirty="0" smtClean="0"/>
              <a:t>An </a:t>
            </a:r>
            <a:r>
              <a:rPr lang="en-US" dirty="0"/>
              <a:t>overseas citizen is a person who is </a:t>
            </a:r>
            <a:r>
              <a:rPr lang="en-US" u="sng" dirty="0"/>
              <a:t>not</a:t>
            </a:r>
            <a:r>
              <a:rPr lang="en-US" dirty="0"/>
              <a:t> on your registry list and is permanently overseas.  If, however, </a:t>
            </a:r>
            <a:r>
              <a:rPr lang="en-US" dirty="0" smtClean="0"/>
              <a:t>she </a:t>
            </a:r>
            <a:r>
              <a:rPr lang="en-US" dirty="0"/>
              <a:t>was a bona fide resident of a Connecticut town immediately prior to going overseas (all areas not included in the "United States" as defined in §9-158a), </a:t>
            </a:r>
            <a:r>
              <a:rPr lang="en-US" dirty="0" smtClean="0"/>
              <a:t>she </a:t>
            </a:r>
            <a:r>
              <a:rPr lang="en-US" dirty="0"/>
              <a:t>is entitled to vote for Federal offices - Presidential electors, U.S. Senator, Representative in Congress - on an Overseas Ballot</a:t>
            </a:r>
            <a:r>
              <a:rPr lang="en-US" dirty="0" smtClean="0"/>
              <a:t>. You would not enter her on the voter list.</a:t>
            </a:r>
            <a:endParaRPr lang="en-US" dirty="0"/>
          </a:p>
        </p:txBody>
      </p:sp>
    </p:spTree>
    <p:extLst>
      <p:ext uri="{BB962C8B-B14F-4D97-AF65-F5344CB8AC3E}">
        <p14:creationId xmlns:p14="http://schemas.microsoft.com/office/powerpoint/2010/main" val="11633350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307</TotalTime>
  <Words>1395</Words>
  <Application>Microsoft Office PowerPoint</Application>
  <PresentationFormat>Widescreen</PresentationFormat>
  <Paragraphs>52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Tw Cen MT</vt:lpstr>
      <vt:lpstr>Tw Cen MT Condensed</vt:lpstr>
      <vt:lpstr>Wingdings 3</vt:lpstr>
      <vt:lpstr>Integral</vt:lpstr>
      <vt:lpstr>Secretary of the State's Conference and Training  </vt:lpstr>
      <vt:lpstr>   Deputies</vt:lpstr>
      <vt:lpstr>   Deputies</vt:lpstr>
      <vt:lpstr>   Deputies</vt:lpstr>
      <vt:lpstr>   Deputies</vt:lpstr>
      <vt:lpstr>   Canvass</vt:lpstr>
      <vt:lpstr>    Canvass</vt:lpstr>
      <vt:lpstr>    Canvass</vt:lpstr>
      <vt:lpstr>    Ballots</vt:lpstr>
      <vt:lpstr>    Ballots</vt:lpstr>
      <vt:lpstr>    Ballots</vt:lpstr>
      <vt:lpstr>Pilot Program on line management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Secretary of the State's Conference and Training</dc:title>
  <dc:creator>Peggy Reeves</dc:creator>
  <cp:lastModifiedBy>taffy womack</cp:lastModifiedBy>
  <cp:revision>25</cp:revision>
  <dcterms:created xsi:type="dcterms:W3CDTF">2016-03-21T21:36:08Z</dcterms:created>
  <dcterms:modified xsi:type="dcterms:W3CDTF">2016-04-22T12:59:03Z</dcterms:modified>
</cp:coreProperties>
</file>