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5" r:id="rId4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1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 u="heavy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5240" y="532312"/>
            <a:ext cx="7373518" cy="466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6089" y="1123662"/>
            <a:ext cx="7811820" cy="3843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 u="heavy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a.ct.gov/2018/ACT/pa/pdf/2018PA-00051-R00SB-00183-PA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ct.gov/-/media/SDE/Special-Education/2018_parental_notification_of_the_laws_relating_to_seclusion_and_restraint_in_the_public_schools.pdf?la=en" TargetMode="External"/><Relationship Id="rId3" Type="http://schemas.openxmlformats.org/officeDocument/2006/relationships/hyperlink" Target="https://portal.ct.gov/-/media/SDE/Special-Education/Model_Incident_Report_for_the_Emergency_Use_of_Restraint.pdf?la=en" TargetMode="External"/><Relationship Id="rId7" Type="http://schemas.openxmlformats.org/officeDocument/2006/relationships/hyperlink" Target="https://portal.ct.gov/-/media/SDE/Special-Education/guidance_related_to_legislation_regarding_restraint_and_seclusion_in_schools.pdf?la=en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ct.gov/-/media/SDE/Publications/edguide/BehaviorInterventionPlanandModelForm.pdf" TargetMode="External"/><Relationship Id="rId5" Type="http://schemas.openxmlformats.org/officeDocument/2006/relationships/hyperlink" Target="https://portal.ct.gov/-/media/SDE/Publications/edguide/FunctionalBehavioralAssessmentandModelForm.pdf" TargetMode="External"/><Relationship Id="rId4" Type="http://schemas.openxmlformats.org/officeDocument/2006/relationships/hyperlink" Target="https://portal.ct.gov/-/media/SDE/SpecialEducation/Model_Incident_Report_for_the_Emergency_Use_of_Seclusion.pdf?la=en" TargetMode="External"/><Relationship Id="rId9" Type="http://schemas.openxmlformats.org/officeDocument/2006/relationships/hyperlink" Target="http://www.csde.state.ct.us/public/help/sedac/default.aspx?sec=Restraint_and_Seclusion&amp;amp;ss=null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colleen.hayles@ct.gov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120" y="188976"/>
            <a:ext cx="8712835" cy="1885314"/>
          </a:xfrm>
          <a:custGeom>
            <a:avLst/>
            <a:gdLst/>
            <a:ahLst/>
            <a:cxnLst/>
            <a:rect l="l" t="t" r="r" b="b"/>
            <a:pathLst>
              <a:path w="8712835" h="1885314">
                <a:moveTo>
                  <a:pt x="0" y="1885188"/>
                </a:moveTo>
                <a:lnTo>
                  <a:pt x="8712708" y="1885188"/>
                </a:lnTo>
                <a:lnTo>
                  <a:pt x="8712708" y="0"/>
                </a:lnTo>
                <a:lnTo>
                  <a:pt x="0" y="0"/>
                </a:lnTo>
                <a:lnTo>
                  <a:pt x="0" y="1885188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6408" y="2103120"/>
            <a:ext cx="8712200" cy="0"/>
          </a:xfrm>
          <a:custGeom>
            <a:avLst/>
            <a:gdLst/>
            <a:ahLst/>
            <a:cxnLst/>
            <a:rect l="l" t="t" r="r" b="b"/>
            <a:pathLst>
              <a:path w="8712200">
                <a:moveTo>
                  <a:pt x="0" y="0"/>
                </a:moveTo>
                <a:lnTo>
                  <a:pt x="8712200" y="0"/>
                </a:lnTo>
              </a:path>
            </a:pathLst>
          </a:custGeom>
          <a:ln w="57912">
            <a:solidFill>
              <a:srgbClr val="0000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6408" y="205740"/>
            <a:ext cx="8711565" cy="6459220"/>
          </a:xfrm>
          <a:custGeom>
            <a:avLst/>
            <a:gdLst/>
            <a:ahLst/>
            <a:cxnLst/>
            <a:rect l="l" t="t" r="r" b="b"/>
            <a:pathLst>
              <a:path w="8711565" h="6459220">
                <a:moveTo>
                  <a:pt x="0" y="6458711"/>
                </a:moveTo>
                <a:lnTo>
                  <a:pt x="8711184" y="6458711"/>
                </a:lnTo>
                <a:lnTo>
                  <a:pt x="8711184" y="0"/>
                </a:lnTo>
                <a:lnTo>
                  <a:pt x="0" y="0"/>
                </a:lnTo>
                <a:lnTo>
                  <a:pt x="0" y="6458711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2970" y="3163220"/>
            <a:ext cx="7734934" cy="13326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068070">
              <a:lnSpc>
                <a:spcPct val="120100"/>
              </a:lnSpc>
            </a:pPr>
            <a:r>
              <a:rPr sz="2400" dirty="0">
                <a:latin typeface="Arial"/>
                <a:cs typeface="Arial"/>
              </a:rPr>
              <a:t>U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derstandi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Laws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Regu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ations Governing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use of </a:t>
            </a:r>
            <a:r>
              <a:rPr sz="2400" spc="-1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estra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nt 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</a:t>
            </a:r>
            <a:r>
              <a:rPr sz="2400" spc="-10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usi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n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oo</a:t>
            </a:r>
            <a:r>
              <a:rPr sz="2400" spc="-10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s:</a:t>
            </a:r>
          </a:p>
          <a:p>
            <a:pPr marL="4445" algn="ctr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July </a:t>
            </a:r>
            <a:r>
              <a:rPr sz="2400" dirty="0" smtClean="0">
                <a:latin typeface="Arial"/>
                <a:cs typeface="Arial"/>
              </a:rPr>
              <a:t>20</a:t>
            </a:r>
            <a:r>
              <a:rPr sz="2400" spc="-10" dirty="0" smtClean="0">
                <a:latin typeface="Arial"/>
                <a:cs typeface="Arial"/>
              </a:rPr>
              <a:t>1</a:t>
            </a:r>
            <a:r>
              <a:rPr lang="en-US" sz="2400" dirty="0" smtClean="0">
                <a:latin typeface="Arial"/>
                <a:cs typeface="Arial"/>
              </a:rPr>
              <a:t>9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26555" y="953082"/>
            <a:ext cx="2556510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CONN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E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C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TI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CU</a:t>
            </a:r>
            <a:r>
              <a:rPr sz="1800" dirty="0">
                <a:solidFill>
                  <a:srgbClr val="000090"/>
                </a:solidFill>
                <a:latin typeface="Times New Roman"/>
                <a:cs typeface="Times New Roman"/>
              </a:rPr>
              <a:t>T</a:t>
            </a:r>
            <a:r>
              <a:rPr sz="1800" spc="21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S</a:t>
            </a:r>
            <a:r>
              <a:rPr sz="1800" spc="-45" dirty="0">
                <a:solidFill>
                  <a:srgbClr val="000090"/>
                </a:solidFill>
                <a:latin typeface="Times New Roman"/>
                <a:cs typeface="Times New Roman"/>
              </a:rPr>
              <a:t>T</a:t>
            </a:r>
            <a:r>
              <a:rPr sz="1800" spc="-114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T</a:t>
            </a:r>
            <a:r>
              <a:rPr sz="1800" dirty="0">
                <a:solidFill>
                  <a:srgbClr val="000090"/>
                </a:solidFill>
                <a:latin typeface="Times New Roman"/>
                <a:cs typeface="Times New Roman"/>
              </a:rPr>
              <a:t>E 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D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E</a:t>
            </a:r>
            <a:r>
              <a:rPr sz="1800" spc="-80" dirty="0">
                <a:solidFill>
                  <a:srgbClr val="000090"/>
                </a:solidFill>
                <a:latin typeface="Times New Roman"/>
                <a:cs typeface="Times New Roman"/>
              </a:rPr>
              <a:t>P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sz="1800" spc="-15" dirty="0">
                <a:solidFill>
                  <a:srgbClr val="000090"/>
                </a:solidFill>
                <a:latin typeface="Times New Roman"/>
                <a:cs typeface="Times New Roman"/>
              </a:rPr>
              <a:t>R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T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M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E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N</a:t>
            </a:r>
            <a:r>
              <a:rPr sz="1800" dirty="0">
                <a:solidFill>
                  <a:srgbClr val="000090"/>
                </a:solidFill>
                <a:latin typeface="Times New Roman"/>
                <a:cs typeface="Times New Roman"/>
              </a:rPr>
              <a:t>T</a:t>
            </a:r>
            <a:r>
              <a:rPr sz="1800" spc="21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000090"/>
                </a:solidFill>
                <a:latin typeface="Times New Roman"/>
                <a:cs typeface="Times New Roman"/>
              </a:rPr>
              <a:t>F 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E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DUC</a:t>
            </a:r>
            <a:r>
              <a:rPr sz="1800" spc="-114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sz="1800" spc="95" dirty="0">
                <a:solidFill>
                  <a:srgbClr val="000090"/>
                </a:solidFill>
                <a:latin typeface="Times New Roman"/>
                <a:cs typeface="Times New Roman"/>
              </a:rPr>
              <a:t>TI</a:t>
            </a:r>
            <a:r>
              <a:rPr sz="1800" spc="90" dirty="0">
                <a:solidFill>
                  <a:srgbClr val="000090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000090"/>
                </a:solidFill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8253" rIns="0" bIns="0" rtlCol="0">
            <a:spAutoFit/>
          </a:bodyPr>
          <a:lstStyle/>
          <a:p>
            <a:pPr marL="264795">
              <a:lnSpc>
                <a:spcPct val="100000"/>
              </a:lnSpc>
            </a:pPr>
            <a:r>
              <a:rPr dirty="0"/>
              <a:t>Su</a:t>
            </a:r>
            <a:r>
              <a:rPr spc="-10" dirty="0"/>
              <a:t>mma</a:t>
            </a:r>
            <a:r>
              <a:rPr dirty="0"/>
              <a:t>ry of</a:t>
            </a:r>
            <a:r>
              <a:rPr spc="-10" dirty="0"/>
              <a:t> </a:t>
            </a:r>
            <a:r>
              <a:rPr dirty="0"/>
              <a:t>R</a:t>
            </a:r>
            <a:r>
              <a:rPr spc="-15" dirty="0"/>
              <a:t>e</a:t>
            </a:r>
            <a:r>
              <a:rPr dirty="0"/>
              <a:t>quir</a:t>
            </a:r>
            <a:r>
              <a:rPr spc="-10" dirty="0"/>
              <a:t>eme</a:t>
            </a:r>
            <a:r>
              <a:rPr dirty="0"/>
              <a:t>nts</a:t>
            </a:r>
            <a:r>
              <a:rPr spc="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135" dirty="0"/>
              <a:t>P</a:t>
            </a:r>
            <a:r>
              <a:rPr dirty="0"/>
              <a:t>A</a:t>
            </a:r>
            <a:r>
              <a:rPr spc="-65" dirty="0"/>
              <a:t> </a:t>
            </a:r>
            <a:r>
              <a:rPr spc="-10" dirty="0"/>
              <a:t>1</a:t>
            </a:r>
            <a:r>
              <a:rPr spc="5" dirty="0"/>
              <a:t>8</a:t>
            </a:r>
            <a:r>
              <a:rPr spc="-5" dirty="0"/>
              <a:t>-</a:t>
            </a:r>
            <a:r>
              <a:rPr spc="-10" dirty="0"/>
              <a:t>5</a:t>
            </a:r>
            <a:r>
              <a:rPr dirty="0"/>
              <a:t>1</a:t>
            </a:r>
            <a:r>
              <a:rPr spc="5" dirty="0"/>
              <a:t> </a:t>
            </a:r>
            <a:r>
              <a:rPr spc="-10" dirty="0"/>
              <a:t>a</a:t>
            </a:r>
            <a:r>
              <a:rPr dirty="0"/>
              <a:t>nd</a:t>
            </a:r>
            <a:r>
              <a:rPr spc="-5" dirty="0"/>
              <a:t> </a:t>
            </a:r>
            <a:r>
              <a:rPr dirty="0"/>
              <a:t>St</a:t>
            </a:r>
            <a:r>
              <a:rPr spc="-10" dirty="0"/>
              <a:t>a</a:t>
            </a:r>
            <a:r>
              <a:rPr dirty="0"/>
              <a:t>te</a:t>
            </a:r>
            <a:r>
              <a:rPr spc="-10" dirty="0"/>
              <a:t> 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gulations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4819" y="1335752"/>
            <a:ext cx="7553959" cy="3155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826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“emergenc</a:t>
            </a:r>
            <a:r>
              <a:rPr sz="1600" spc="-25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”</a:t>
            </a:r>
            <a:r>
              <a:rPr sz="1600" spc="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“emergenc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”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restricted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emergency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sit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ati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25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hich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ere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im</a:t>
            </a:r>
            <a:r>
              <a:rPr sz="1600" b="1" u="heavy" spc="-20" dirty="0">
                <a:latin typeface="Arial"/>
                <a:cs typeface="Arial"/>
              </a:rPr>
              <a:t>m</a:t>
            </a:r>
            <a:r>
              <a:rPr sz="1600" b="1" u="heavy" spc="-10" dirty="0">
                <a:latin typeface="Arial"/>
                <a:cs typeface="Arial"/>
              </a:rPr>
              <a:t>ine</a:t>
            </a:r>
            <a:r>
              <a:rPr sz="1600" b="1" u="heavy" spc="-15" dirty="0">
                <a:latin typeface="Arial"/>
                <a:cs typeface="Arial"/>
              </a:rPr>
              <a:t>n</a:t>
            </a:r>
            <a:r>
              <a:rPr sz="1600" b="1" u="heavy" spc="-10" dirty="0">
                <a:latin typeface="Arial"/>
                <a:cs typeface="Arial"/>
              </a:rPr>
              <a:t>t</a:t>
            </a:r>
            <a:r>
              <a:rPr sz="1600" b="1" u="heavy" spc="3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risk</a:t>
            </a:r>
            <a:r>
              <a:rPr sz="1600" b="1" u="heavy" spc="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of</a:t>
            </a:r>
            <a:r>
              <a:rPr sz="1600" b="1" u="heavy" spc="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inj</a:t>
            </a:r>
            <a:r>
              <a:rPr sz="1600" b="1" u="heavy" spc="-20" dirty="0">
                <a:latin typeface="Arial"/>
                <a:cs typeface="Arial"/>
              </a:rPr>
              <a:t>u</a:t>
            </a:r>
            <a:r>
              <a:rPr sz="1600" b="1" u="heavy" spc="-10" dirty="0">
                <a:latin typeface="Arial"/>
                <a:cs typeface="Arial"/>
              </a:rPr>
              <a:t>ry</a:t>
            </a:r>
            <a:r>
              <a:rPr sz="1600" b="1" u="heavy" spc="2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by a</a:t>
            </a:r>
            <a:r>
              <a:rPr sz="1600" b="1" u="heavy" spc="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st</a:t>
            </a:r>
            <a:r>
              <a:rPr sz="1600" b="1" u="heavy" spc="-20" dirty="0">
                <a:latin typeface="Arial"/>
                <a:cs typeface="Arial"/>
              </a:rPr>
              <a:t>u</a:t>
            </a:r>
            <a:r>
              <a:rPr sz="1600" b="1" u="heavy" spc="-10" dirty="0">
                <a:latin typeface="Arial"/>
                <a:cs typeface="Arial"/>
              </a:rPr>
              <a:t>de</a:t>
            </a:r>
            <a:r>
              <a:rPr sz="1600" b="1" u="heavy" spc="-20" dirty="0">
                <a:latin typeface="Arial"/>
                <a:cs typeface="Arial"/>
              </a:rPr>
              <a:t>n</a:t>
            </a:r>
            <a:r>
              <a:rPr sz="1600" b="1" u="heavy" spc="-10" dirty="0">
                <a:latin typeface="Arial"/>
                <a:cs typeface="Arial"/>
              </a:rPr>
              <a:t>t</a:t>
            </a:r>
            <a:r>
              <a:rPr sz="1600" b="1" u="heavy" spc="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to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self</a:t>
            </a:r>
            <a:r>
              <a:rPr sz="1600" b="1" u="heavy" spc="1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or</a:t>
            </a:r>
            <a:r>
              <a:rPr sz="1600" b="1" u="heavy" spc="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o</a:t>
            </a:r>
            <a:r>
              <a:rPr sz="1600" b="1" u="heavy" spc="-20" dirty="0">
                <a:latin typeface="Arial"/>
                <a:cs typeface="Arial"/>
              </a:rPr>
              <a:t>t</a:t>
            </a:r>
            <a:r>
              <a:rPr sz="1600" b="1" u="heavy" spc="-10" dirty="0">
                <a:latin typeface="Arial"/>
                <a:cs typeface="Arial"/>
              </a:rPr>
              <a:t>hers.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14732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Any school emplo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 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emer</a:t>
            </a:r>
            <a:r>
              <a:rPr sz="1600" spc="-10" dirty="0">
                <a:latin typeface="Arial"/>
                <a:cs typeface="Arial"/>
              </a:rPr>
              <a:t>gency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str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10" dirty="0">
                <a:latin typeface="Arial"/>
                <a:cs typeface="Arial"/>
              </a:rPr>
              <a:t>int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 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m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ha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recei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traini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related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means</a:t>
            </a:r>
            <a:r>
              <a:rPr sz="1600" b="1" spc="-10" dirty="0">
                <a:latin typeface="Arial"/>
                <a:cs typeface="Arial"/>
              </a:rPr>
              <a:t> 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cti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seclusio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Emergency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emergency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seclusion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responses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situat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ons 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imminent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isk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injury 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mer</a:t>
            </a:r>
            <a:r>
              <a:rPr sz="1600" spc="-1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enc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). 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use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ese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“emergenc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”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respo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ses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are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not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“pla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ned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-45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entio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s”</a:t>
            </a:r>
            <a:r>
              <a:rPr sz="1600" b="1" spc="6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are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not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incl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ded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IEP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eloped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ident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 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6529" rIns="0" bIns="0" rtlCol="0">
            <a:spAutoFit/>
          </a:bodyPr>
          <a:lstStyle/>
          <a:p>
            <a:pPr marL="1762125">
              <a:lnSpc>
                <a:spcPct val="100000"/>
              </a:lnSpc>
            </a:pPr>
            <a:r>
              <a:rPr dirty="0">
                <a:latin typeface="Arial"/>
                <a:cs typeface="Arial"/>
              </a:rPr>
              <a:t>W</a:t>
            </a:r>
            <a:r>
              <a:rPr spc="5" dirty="0">
                <a:latin typeface="Arial"/>
                <a:cs typeface="Arial"/>
              </a:rPr>
              <a:t>h</a:t>
            </a:r>
            <a:r>
              <a:rPr dirty="0">
                <a:latin typeface="Arial"/>
                <a:cs typeface="Arial"/>
              </a:rPr>
              <a:t>at</a:t>
            </a:r>
            <a:r>
              <a:rPr spc="-1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Constit</a:t>
            </a:r>
            <a:r>
              <a:rPr spc="5" dirty="0">
                <a:latin typeface="Arial"/>
                <a:cs typeface="Arial"/>
              </a:rPr>
              <a:t>u</a:t>
            </a:r>
            <a:r>
              <a:rPr dirty="0">
                <a:latin typeface="Arial"/>
                <a:cs typeface="Arial"/>
              </a:rPr>
              <a:t>tes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</a:t>
            </a:r>
            <a:r>
              <a:rPr spc="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“Em</a:t>
            </a:r>
            <a:r>
              <a:rPr spc="-10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rgen</a:t>
            </a:r>
            <a:r>
              <a:rPr spc="-10" dirty="0">
                <a:latin typeface="Arial"/>
                <a:cs typeface="Arial"/>
              </a:rPr>
              <a:t>c</a:t>
            </a:r>
            <a:r>
              <a:rPr spc="-20" dirty="0">
                <a:latin typeface="Arial"/>
                <a:cs typeface="Arial"/>
              </a:rPr>
              <a:t>y</a:t>
            </a:r>
            <a:r>
              <a:rPr dirty="0">
                <a:latin typeface="Arial"/>
                <a:cs typeface="Arial"/>
              </a:rPr>
              <a:t>?”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268" y="1195925"/>
            <a:ext cx="7562215" cy="1996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“emergenc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”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situa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ion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ses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risk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im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edia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im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ine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inj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ry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self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h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rs,</a:t>
            </a:r>
            <a:r>
              <a:rPr sz="1600" b="1" spc="20" dirty="0">
                <a:latin typeface="Arial"/>
                <a:cs typeface="Arial"/>
              </a:rPr>
              <a:t> w</a:t>
            </a:r>
            <a:r>
              <a:rPr sz="1600" b="1" spc="-10" dirty="0">
                <a:latin typeface="Arial"/>
                <a:cs typeface="Arial"/>
              </a:rPr>
              <a:t>hich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55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pical</a:t>
            </a:r>
            <a:r>
              <a:rPr sz="1600" b="1" dirty="0">
                <a:latin typeface="Arial"/>
                <a:cs typeface="Arial"/>
              </a:rPr>
              <a:t>l</a:t>
            </a:r>
            <a:r>
              <a:rPr sz="1600" b="1" spc="-10" dirty="0">
                <a:latin typeface="Arial"/>
                <a:cs typeface="Arial"/>
              </a:rPr>
              <a:t>y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20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arran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 “u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pla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resp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-10" dirty="0">
                <a:latin typeface="Arial"/>
                <a:cs typeface="Arial"/>
              </a:rPr>
              <a:t>e”.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Emergency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Situa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s:</a:t>
            </a:r>
            <a:endParaRPr sz="1600">
              <a:latin typeface="Arial"/>
              <a:cs typeface="Arial"/>
            </a:endParaRPr>
          </a:p>
          <a:p>
            <a:pPr marL="586740" indent="-22669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aggression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ards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(students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f);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 marL="586740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self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injurious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No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Emergency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Situa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s: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8076" y="228600"/>
            <a:ext cx="1292352" cy="8747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69252" y="2049779"/>
            <a:ext cx="1624583" cy="10180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29792" y="5426499"/>
            <a:ext cx="8131809" cy="978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appropriate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stri</a:t>
            </a:r>
            <a:r>
              <a:rPr sz="1600" spc="-5" dirty="0">
                <a:latin typeface="Arial"/>
                <a:cs typeface="Arial"/>
              </a:rPr>
              <a:t>ct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s/schoo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40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 po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5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</a:t>
            </a:r>
            <a:r>
              <a:rPr sz="1600" spc="-15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es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procedures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handboo</a:t>
            </a:r>
            <a:r>
              <a:rPr sz="1600" spc="-5" dirty="0">
                <a:latin typeface="Arial"/>
                <a:cs typeface="Arial"/>
              </a:rPr>
              <a:t>k,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imminent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njury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others,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arti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ulated.</a:t>
            </a:r>
            <a:endParaRPr sz="1600">
              <a:latin typeface="Arial"/>
              <a:cs typeface="Arial"/>
            </a:endParaRPr>
          </a:p>
          <a:p>
            <a:pPr marL="566420">
              <a:lnSpc>
                <a:spcPct val="100000"/>
              </a:lnSpc>
              <a:spcBef>
                <a:spcPts val="260"/>
              </a:spcBef>
            </a:pP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se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for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-5" dirty="0">
                <a:latin typeface="Arial"/>
                <a:cs typeface="Arial"/>
              </a:rPr>
              <a:t> u</a:t>
            </a:r>
            <a:r>
              <a:rPr sz="1500" b="1" dirty="0">
                <a:latin typeface="Arial"/>
                <a:cs typeface="Arial"/>
              </a:rPr>
              <a:t>se</a:t>
            </a:r>
            <a:r>
              <a:rPr sz="1500" b="1" spc="-5" dirty="0">
                <a:latin typeface="Arial"/>
                <a:cs typeface="Arial"/>
              </a:rPr>
              <a:t> 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emerge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cy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st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aint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emerge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cy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seclusion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is</a:t>
            </a:r>
            <a:r>
              <a:rPr sz="1500" b="1" spc="-5" dirty="0">
                <a:latin typeface="Arial"/>
                <a:cs typeface="Arial"/>
              </a:rPr>
              <a:t> no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qu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63575" y="3221037"/>
          <a:ext cx="7869301" cy="27574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6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0323">
                <a:tc>
                  <a:txBody>
                    <a:bodyPr/>
                    <a:lstStyle/>
                    <a:p>
                      <a:pPr marL="659765" indent="-227329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66040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thro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objects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(not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directed)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59765" indent="-227329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66040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lea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ing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area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59765" indent="-227329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66040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tipping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chairs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59765" indent="-227329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66040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destruct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ope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ty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(if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it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does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721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211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roaming/running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around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classroom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721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211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Inappropriate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verbal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zation/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earing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3721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2110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refusa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4925">
                      <a:solidFill>
                        <a:srgbClr val="FFFFFF"/>
                      </a:solidFill>
                      <a:prstDash val="solid"/>
                    </a:lnR>
                    <a:lnT w="19176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6157">
                <a:tc gridSpan="2">
                  <a:txBody>
                    <a:bodyPr/>
                    <a:lstStyle/>
                    <a:p>
                      <a:pPr marL="661035" marR="4037329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impo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mmediate/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mminent danger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others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6040" marR="410845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use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emergen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restraint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emergen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seclusion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shou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ident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fied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 the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IE</a:t>
                      </a:r>
                      <a:r>
                        <a:rPr sz="1600" spc="-2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. 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Emergency use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restraint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emergency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use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seclusion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more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944">
                <a:tc gridSpan="2"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here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protocol for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response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situat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that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po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es ri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 of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immediate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or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550" rIns="0" bIns="0" rtlCol="0">
            <a:spAutoFit/>
          </a:bodyPr>
          <a:lstStyle/>
          <a:p>
            <a:pPr marL="1818005">
              <a:lnSpc>
                <a:spcPct val="100000"/>
              </a:lnSpc>
            </a:pPr>
            <a:r>
              <a:rPr dirty="0"/>
              <a:t>W</a:t>
            </a:r>
            <a:r>
              <a:rPr spc="5" dirty="0"/>
              <a:t>h</a:t>
            </a:r>
            <a:r>
              <a:rPr dirty="0"/>
              <a:t>e</a:t>
            </a:r>
            <a:r>
              <a:rPr spc="-10" dirty="0"/>
              <a:t>r</a:t>
            </a:r>
            <a:r>
              <a:rPr dirty="0"/>
              <a:t>e </a:t>
            </a:r>
            <a:r>
              <a:rPr spc="-10" dirty="0"/>
              <a:t>c</a:t>
            </a:r>
            <a:r>
              <a:rPr dirty="0"/>
              <a:t>an s</a:t>
            </a:r>
            <a:r>
              <a:rPr spc="-10" dirty="0"/>
              <a:t>e</a:t>
            </a:r>
            <a:r>
              <a:rPr dirty="0"/>
              <a:t>clusion t</a:t>
            </a:r>
            <a:r>
              <a:rPr spc="-10" dirty="0"/>
              <a:t>a</a:t>
            </a:r>
            <a:r>
              <a:rPr dirty="0"/>
              <a:t>ke</a:t>
            </a:r>
            <a:r>
              <a:rPr spc="5" dirty="0"/>
              <a:t> </a:t>
            </a:r>
            <a:r>
              <a:rPr dirty="0"/>
              <a:t>p</a:t>
            </a:r>
            <a:r>
              <a:rPr spc="5" dirty="0"/>
              <a:t>l</a:t>
            </a:r>
            <a:r>
              <a:rPr dirty="0"/>
              <a:t>a</a:t>
            </a:r>
            <a:r>
              <a:rPr spc="-10" dirty="0"/>
              <a:t>c</a:t>
            </a:r>
            <a:r>
              <a:rPr dirty="0"/>
              <a:t>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0493" y="1320893"/>
            <a:ext cx="7195820" cy="1935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60020" algn="just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“place.”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act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fi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ing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room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 prevented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ing.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“Seclusion”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5" dirty="0">
                <a:latin typeface="Arial"/>
                <a:cs typeface="Arial"/>
              </a:rPr>
              <a:t>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though 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assigned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c</a:t>
            </a:r>
            <a:r>
              <a:rPr sz="1600" spc="-10" dirty="0">
                <a:latin typeface="Arial"/>
                <a:cs typeface="Arial"/>
              </a:rPr>
              <a:t>ondu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c</a:t>
            </a:r>
            <a:r>
              <a:rPr sz="1600" spc="-10" dirty="0">
                <a:latin typeface="Arial"/>
                <a:cs typeface="Arial"/>
              </a:rPr>
              <a:t>lassroom,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hall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fice,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etc.,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recognizing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criteria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fact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room, spa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area.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3780">
              <a:lnSpc>
                <a:spcPct val="100000"/>
              </a:lnSpc>
            </a:pPr>
            <a:r>
              <a:rPr dirty="0"/>
              <a:t>Rooms U</a:t>
            </a:r>
            <a:r>
              <a:rPr spc="-10" dirty="0"/>
              <a:t>s</a:t>
            </a:r>
            <a:r>
              <a:rPr dirty="0"/>
              <a:t>ed f</a:t>
            </a:r>
            <a:r>
              <a:rPr spc="5" dirty="0"/>
              <a:t>o</a:t>
            </a:r>
            <a:r>
              <a:rPr dirty="0"/>
              <a:t>r S</a:t>
            </a:r>
            <a:r>
              <a:rPr spc="-10" dirty="0"/>
              <a:t>e</a:t>
            </a:r>
            <a:r>
              <a:rPr dirty="0"/>
              <a:t>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1868" y="1113890"/>
            <a:ext cx="7715250" cy="393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5" dirty="0">
                <a:latin typeface="Arial"/>
                <a:cs typeface="Arial"/>
              </a:rPr>
              <a:t>Rooms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must:</a:t>
            </a:r>
            <a:endParaRPr sz="1600">
              <a:latin typeface="Arial"/>
              <a:cs typeface="Arial"/>
            </a:endParaRPr>
          </a:p>
          <a:p>
            <a:pPr marL="589915" marR="333375" indent="-22987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90550" algn="l"/>
              </a:tabLst>
            </a:pP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size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appropriate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c</a:t>
            </a:r>
            <a:r>
              <a:rPr sz="1600" spc="-10" dirty="0">
                <a:latin typeface="Arial"/>
                <a:cs typeface="Arial"/>
              </a:rPr>
              <a:t>hronological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elopmental age, size,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marL="589915" indent="-229870">
              <a:lnSpc>
                <a:spcPct val="100000"/>
              </a:lnSpc>
              <a:buFont typeface="Arial"/>
              <a:buChar char="•"/>
              <a:tabLst>
                <a:tab pos="590550" algn="l"/>
              </a:tabLst>
            </a:pPr>
            <a:r>
              <a:rPr sz="1600" spc="-10" dirty="0">
                <a:latin typeface="Arial"/>
                <a:cs typeface="Arial"/>
              </a:rPr>
              <a:t>Have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ce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ling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height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comparable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cei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height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o</a:t>
            </a:r>
            <a:r>
              <a:rPr sz="1600" spc="-10" dirty="0">
                <a:latin typeface="Arial"/>
                <a:cs typeface="Arial"/>
              </a:rPr>
              <a:t>oms</a:t>
            </a:r>
            <a:endParaRPr sz="1600">
              <a:latin typeface="Arial"/>
              <a:cs typeface="Arial"/>
            </a:endParaRPr>
          </a:p>
          <a:p>
            <a:pPr marL="58991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building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it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located.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2000">
              <a:latin typeface="Times New Roman"/>
              <a:cs typeface="Times New Roman"/>
            </a:endParaRPr>
          </a:p>
          <a:p>
            <a:pPr marL="589915" marR="110489" indent="-229870">
              <a:lnSpc>
                <a:spcPct val="100000"/>
              </a:lnSpc>
              <a:buFont typeface="Arial"/>
              <a:buChar char="•"/>
              <a:tabLst>
                <a:tab pos="590550" algn="l"/>
              </a:tabLst>
            </a:pP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equipped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cooling,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lation,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ight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stems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 comparab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stems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building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it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located.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1"/>
              </a:spcBef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marL="589915" marR="325755" indent="-229870">
              <a:lnSpc>
                <a:spcPct val="100000"/>
              </a:lnSpc>
              <a:buFont typeface="Arial"/>
              <a:buChar char="•"/>
              <a:tabLst>
                <a:tab pos="590550" algn="l"/>
              </a:tabLst>
            </a:pP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free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object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danger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being placed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marL="589915" indent="-229870">
              <a:lnSpc>
                <a:spcPct val="100000"/>
              </a:lnSpc>
              <a:buFont typeface="Arial"/>
              <a:buChar char="•"/>
              <a:tabLst>
                <a:tab pos="590550" algn="l"/>
              </a:tabLst>
            </a:pPr>
            <a:r>
              <a:rPr sz="1600" spc="-10" dirty="0">
                <a:latin typeface="Arial"/>
                <a:cs typeface="Arial"/>
              </a:rPr>
              <a:t>Confo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appl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cable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equirements.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>Rooms U</a:t>
            </a:r>
            <a:r>
              <a:rPr spc="-10" dirty="0"/>
              <a:t>s</a:t>
            </a:r>
            <a:r>
              <a:rPr dirty="0"/>
              <a:t>ed f</a:t>
            </a:r>
            <a:r>
              <a:rPr spc="5" dirty="0"/>
              <a:t>o</a:t>
            </a:r>
            <a:r>
              <a:rPr dirty="0"/>
              <a:t>r S</a:t>
            </a:r>
            <a:r>
              <a:rPr spc="-10" dirty="0"/>
              <a:t>e</a:t>
            </a:r>
            <a:r>
              <a:rPr dirty="0"/>
              <a:t>clusion</a:t>
            </a: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400" dirty="0"/>
              <a:t>(c</a:t>
            </a:r>
            <a:r>
              <a:rPr sz="1400" spc="-10" dirty="0"/>
              <a:t>on</a:t>
            </a:r>
            <a:r>
              <a:rPr sz="1400" dirty="0"/>
              <a:t>ti</a:t>
            </a:r>
            <a:r>
              <a:rPr sz="1400" spc="-10" dirty="0"/>
              <a:t>nu</a:t>
            </a:r>
            <a:r>
              <a:rPr sz="1400" dirty="0"/>
              <a:t>e</a:t>
            </a:r>
            <a:r>
              <a:rPr sz="1400" spc="-10" dirty="0"/>
              <a:t>d</a:t>
            </a:r>
            <a:r>
              <a:rPr sz="1400" dirty="0"/>
              <a:t>)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728268" y="1213578"/>
            <a:ext cx="7622540" cy="5022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270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600" spc="-5" dirty="0">
                <a:latin typeface="Arial"/>
                <a:cs typeface="Arial"/>
              </a:rPr>
              <a:t>If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doors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locked,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latched,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 other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secured,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fication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fice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State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Fire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Marshal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-10" dirty="0">
                <a:latin typeface="Arial"/>
                <a:cs typeface="Arial"/>
              </a:rPr>
              <a:t> be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ecured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prior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installation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locking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han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sm.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If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locking me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han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sm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 used,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tant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 </a:t>
            </a: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tored not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ithstand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sions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5" dirty="0">
                <a:latin typeface="Arial"/>
                <a:cs typeface="Arial"/>
              </a:rPr>
              <a:t>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ations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Conne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ticut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State</a:t>
            </a:r>
            <a:r>
              <a:rPr sz="1600" spc="-8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Agencies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contrar</a:t>
            </a:r>
            <a:r>
              <a:rPr sz="1600" spc="-15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locking</a:t>
            </a:r>
            <a:r>
              <a:rPr sz="1600" spc="-15" dirty="0">
                <a:latin typeface="Arial"/>
                <a:cs typeface="Arial"/>
              </a:rPr>
              <a:t> me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han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sm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 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ice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ill</a:t>
            </a:r>
            <a:r>
              <a:rPr sz="1600" spc="-10" dirty="0">
                <a:latin typeface="Arial"/>
                <a:cs typeface="Arial"/>
              </a:rPr>
              <a:t> 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readi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 relea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soon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sible, but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 no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case,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longer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ithin</a:t>
            </a:r>
            <a:r>
              <a:rPr sz="1600" spc="-5" dirty="0">
                <a:latin typeface="Arial"/>
                <a:cs typeface="Arial"/>
              </a:rPr>
              <a:t> t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nutes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et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 conne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fire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alarm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stem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locking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han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sm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relea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ed automatically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fire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alarm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sounded.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Font typeface="Arial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355600" marR="27622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unbrea</a:t>
            </a:r>
            <a:r>
              <a:rPr sz="1600" spc="-5" dirty="0">
                <a:latin typeface="Arial"/>
                <a:cs typeface="Arial"/>
              </a:rPr>
              <a:t>k</a:t>
            </a:r>
            <a:r>
              <a:rPr sz="1600" spc="-10" dirty="0">
                <a:latin typeface="Arial"/>
                <a:cs typeface="Arial"/>
              </a:rPr>
              <a:t>able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ervat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indow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all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permit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frequent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visual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assistant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  <a:buFont typeface="Arial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355600" marR="17335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equ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pped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indow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fi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ture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clear</a:t>
            </a:r>
            <a:r>
              <a:rPr sz="1600" spc="-5" dirty="0">
                <a:latin typeface="Arial"/>
                <a:cs typeface="Arial"/>
              </a:rPr>
              <a:t> l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sight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25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ond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1250">
              <a:latin typeface="Times New Roman"/>
              <a:cs typeface="Times New Roman"/>
            </a:endParaRPr>
          </a:p>
          <a:p>
            <a:pPr marL="469265" marR="5080" indent="-4572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N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te: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The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requirement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r 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n unbreakable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obs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r</a:t>
            </a:r>
            <a:r>
              <a:rPr sz="1200" b="1" spc="-20" dirty="0">
                <a:latin typeface="Arial"/>
                <a:cs typeface="Arial"/>
              </a:rPr>
              <a:t>v</a:t>
            </a:r>
            <a:r>
              <a:rPr sz="1200" b="1" dirty="0">
                <a:latin typeface="Arial"/>
                <a:cs typeface="Arial"/>
              </a:rPr>
              <a:t>ation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25" dirty="0">
                <a:latin typeface="Arial"/>
                <a:cs typeface="Arial"/>
              </a:rPr>
              <a:t>w</a:t>
            </a:r>
            <a:r>
              <a:rPr sz="1200" b="1" dirty="0">
                <a:latin typeface="Arial"/>
                <a:cs typeface="Arial"/>
              </a:rPr>
              <a:t>indow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allo</a:t>
            </a:r>
            <a:r>
              <a:rPr sz="1200" b="1" spc="20" dirty="0">
                <a:latin typeface="Arial"/>
                <a:cs typeface="Arial"/>
              </a:rPr>
              <a:t>w</a:t>
            </a:r>
            <a:r>
              <a:rPr sz="1200" b="1" dirty="0">
                <a:latin typeface="Arial"/>
                <a:cs typeface="Arial"/>
              </a:rPr>
              <a:t>ing for cl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ar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line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s</a:t>
            </a:r>
            <a:r>
              <a:rPr sz="1200" b="1" dirty="0">
                <a:latin typeface="Arial"/>
                <a:cs typeface="Arial"/>
              </a:rPr>
              <a:t>ight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</a:t>
            </a:r>
            <a:r>
              <a:rPr sz="1200" b="1" spc="-35" dirty="0">
                <a:latin typeface="Arial"/>
                <a:cs typeface="Arial"/>
              </a:rPr>
              <a:t>y</a:t>
            </a:r>
            <a:r>
              <a:rPr sz="1200" b="1" dirty="0">
                <a:latin typeface="Arial"/>
                <a:cs typeface="Arial"/>
              </a:rPr>
              <a:t>ond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h</a:t>
            </a:r>
            <a:r>
              <a:rPr sz="1200" b="1" dirty="0">
                <a:latin typeface="Arial"/>
                <a:cs typeface="Arial"/>
              </a:rPr>
              <a:t>e area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seclusion does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not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apply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if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it is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neces</a:t>
            </a:r>
            <a:r>
              <a:rPr sz="1200" b="1" spc="-10" dirty="0">
                <a:latin typeface="Arial"/>
                <a:cs typeface="Arial"/>
              </a:rPr>
              <a:t>s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15" dirty="0">
                <a:latin typeface="Arial"/>
                <a:cs typeface="Arial"/>
              </a:rPr>
              <a:t>r</a:t>
            </a:r>
            <a:r>
              <a:rPr sz="1200" b="1" dirty="0">
                <a:latin typeface="Arial"/>
                <a:cs typeface="Arial"/>
              </a:rPr>
              <a:t>y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ar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use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cl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ssroom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or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</a:t>
            </a:r>
            <a:r>
              <a:rPr sz="1200" b="1" spc="-5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her room or space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he s</a:t>
            </a:r>
            <a:r>
              <a:rPr sz="1200" b="1" spc="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h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ol b</a:t>
            </a:r>
            <a:r>
              <a:rPr sz="1200" b="1" spc="-5" dirty="0">
                <a:latin typeface="Arial"/>
                <a:cs typeface="Arial"/>
              </a:rPr>
              <a:t>u</a:t>
            </a:r>
            <a:r>
              <a:rPr sz="1200" b="1" dirty="0">
                <a:latin typeface="Arial"/>
                <a:cs typeface="Arial"/>
              </a:rPr>
              <a:t>ilding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as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clusion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ro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m f</a:t>
            </a:r>
            <a:r>
              <a:rPr sz="1200" b="1" spc="-10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r 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person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at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ris</a:t>
            </a:r>
            <a:r>
              <a:rPr sz="1200" b="1" spc="5" dirty="0">
                <a:latin typeface="Arial"/>
                <a:cs typeface="Arial"/>
              </a:rPr>
              <a:t>k</a:t>
            </a:r>
            <a:r>
              <a:rPr sz="1200" b="1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173573"/>
            <a:ext cx="7934325" cy="300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4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35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dirty="0">
                <a:latin typeface="Arial"/>
                <a:cs typeface="Arial"/>
              </a:rPr>
              <a:t>8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51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“exclusio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ary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ti</a:t>
            </a:r>
            <a:r>
              <a:rPr sz="1600" b="1" spc="-25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t.”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“</a:t>
            </a:r>
            <a:r>
              <a:rPr sz="1600" spc="-10" dirty="0">
                <a:latin typeface="Arial"/>
                <a:cs typeface="Arial"/>
              </a:rPr>
              <a:t>Exc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usionary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temporar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nuou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tored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separation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ongo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activity 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</a:t>
            </a:r>
            <a:r>
              <a:rPr sz="1600" spc="5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locked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setting,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calm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calating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Characteri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tics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75" dirty="0">
                <a:latin typeface="Arial"/>
                <a:cs typeface="Arial"/>
              </a:rPr>
              <a:t>T</a:t>
            </a:r>
            <a:r>
              <a:rPr sz="1600" spc="-10" dirty="0">
                <a:latin typeface="Arial"/>
                <a:cs typeface="Arial"/>
              </a:rPr>
              <a:t>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O</a:t>
            </a:r>
            <a:r>
              <a:rPr sz="1600" spc="-10" dirty="0">
                <a:latin typeface="Arial"/>
                <a:cs typeface="Arial"/>
              </a:rPr>
              <a:t>ut:</a:t>
            </a:r>
            <a:endParaRPr sz="1600">
              <a:latin typeface="Arial"/>
              <a:cs typeface="Arial"/>
            </a:endParaRPr>
          </a:p>
          <a:p>
            <a:pPr marL="756285" indent="-28638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756920" algn="l"/>
              </a:tabLst>
            </a:pP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restrictive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level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out.</a:t>
            </a:r>
            <a:endParaRPr sz="1600">
              <a:latin typeface="Arial"/>
              <a:cs typeface="Arial"/>
            </a:endParaRPr>
          </a:p>
          <a:p>
            <a:pPr marL="756285" indent="-28638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75692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cannot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erve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ongo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activities.</a:t>
            </a:r>
            <a:endParaRPr sz="1600">
              <a:latin typeface="Arial"/>
              <a:cs typeface="Arial"/>
            </a:endParaRPr>
          </a:p>
          <a:p>
            <a:pPr marL="756285" indent="-28638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756920" algn="l"/>
              </a:tabLst>
            </a:pP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under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tant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superv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qua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ified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person.</a:t>
            </a:r>
            <a:endParaRPr sz="1600">
              <a:latin typeface="Arial"/>
              <a:cs typeface="Arial"/>
            </a:endParaRPr>
          </a:p>
          <a:p>
            <a:pPr marL="756285" indent="-28638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756920" algn="l"/>
              </a:tabLst>
            </a:pPr>
            <a:r>
              <a:rPr sz="1600" spc="-10" dirty="0">
                <a:latin typeface="Arial"/>
                <a:cs typeface="Arial"/>
              </a:rPr>
              <a:t>May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engaged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-5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escalation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erc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tution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procedures.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5240" y="532312"/>
            <a:ext cx="737351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3780">
              <a:lnSpc>
                <a:spcPct val="100000"/>
              </a:lnSpc>
            </a:pPr>
            <a:r>
              <a:rPr dirty="0"/>
              <a:t>E</a:t>
            </a:r>
            <a:r>
              <a:rPr spc="-10" dirty="0"/>
              <a:t>x</a:t>
            </a:r>
            <a:r>
              <a:rPr dirty="0"/>
              <a:t>clusionary</a:t>
            </a:r>
            <a:r>
              <a:rPr spc="-10" dirty="0"/>
              <a:t> </a:t>
            </a:r>
            <a:r>
              <a:rPr spc="-35" dirty="0"/>
              <a:t>T</a:t>
            </a:r>
            <a:r>
              <a:rPr dirty="0"/>
              <a:t>ime</a:t>
            </a:r>
            <a:r>
              <a:rPr spc="-10" dirty="0"/>
              <a:t> </a:t>
            </a:r>
            <a:r>
              <a:rPr spc="5" dirty="0" smtClean="0"/>
              <a:t>O</a:t>
            </a:r>
            <a:r>
              <a:rPr dirty="0" smtClean="0"/>
              <a:t>ut</a:t>
            </a:r>
            <a:endParaRPr i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23790"/>
            <a:ext cx="7954645" cy="450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25470" marR="1710689" indent="-129159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What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Dif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erentiates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Exclusi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nary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ut from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600" b="1" spc="-10" dirty="0">
                <a:latin typeface="Arial"/>
                <a:cs typeface="Arial"/>
              </a:rPr>
              <a:t>Seclu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confinement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son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o</a:t>
            </a:r>
            <a:r>
              <a:rPr sz="1600" spc="-10" dirty="0">
                <a:latin typeface="Arial"/>
                <a:cs typeface="Arial"/>
              </a:rPr>
              <a:t>om,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fr</a:t>
            </a:r>
            <a:r>
              <a:rPr sz="1600" u="heavy" spc="-15" dirty="0">
                <a:latin typeface="Arial"/>
                <a:cs typeface="Arial"/>
              </a:rPr>
              <a:t>om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30" dirty="0">
                <a:latin typeface="Arial"/>
                <a:cs typeface="Arial"/>
              </a:rPr>
              <a:t>w</a:t>
            </a:r>
            <a:r>
              <a:rPr sz="1600" u="heavy" spc="-10" dirty="0">
                <a:latin typeface="Arial"/>
                <a:cs typeface="Arial"/>
              </a:rPr>
              <a:t>hi</a:t>
            </a:r>
            <a:r>
              <a:rPr sz="1600" u="heavy" spc="-5" dirty="0">
                <a:latin typeface="Arial"/>
                <a:cs typeface="Arial"/>
              </a:rPr>
              <a:t>c</a:t>
            </a:r>
            <a:r>
              <a:rPr sz="1600" u="heavy" spc="-10" dirty="0">
                <a:latin typeface="Arial"/>
                <a:cs typeface="Arial"/>
              </a:rPr>
              <a:t>h the</a:t>
            </a:r>
            <a:r>
              <a:rPr sz="1600" u="heavy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student</a:t>
            </a:r>
            <a:r>
              <a:rPr sz="1600" u="heavy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is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u="heavy" spc="-10" dirty="0">
                <a:latin typeface="Arial"/>
                <a:cs typeface="Arial"/>
              </a:rPr>
              <a:t>ph</a:t>
            </a:r>
            <a:r>
              <a:rPr sz="1600" u="heavy" spc="-30" dirty="0">
                <a:latin typeface="Arial"/>
                <a:cs typeface="Arial"/>
              </a:rPr>
              <a:t>y</a:t>
            </a:r>
            <a:r>
              <a:rPr sz="1600" u="heavy" spc="-10" dirty="0">
                <a:latin typeface="Arial"/>
                <a:cs typeface="Arial"/>
              </a:rPr>
              <a:t>sically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prevented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from</a:t>
            </a:r>
            <a:r>
              <a:rPr sz="1600" u="heavy" spc="2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lea</a:t>
            </a:r>
            <a:r>
              <a:rPr sz="1600" u="heavy" spc="-5" dirty="0">
                <a:latin typeface="Arial"/>
                <a:cs typeface="Arial"/>
              </a:rPr>
              <a:t>v</a:t>
            </a:r>
            <a:r>
              <a:rPr sz="1600" u="heavy" spc="-10" dirty="0">
                <a:latin typeface="Arial"/>
                <a:cs typeface="Arial"/>
              </a:rPr>
              <a:t>ing. 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Se</a:t>
            </a:r>
            <a:r>
              <a:rPr sz="1600" u="heavy" spc="-5" dirty="0">
                <a:latin typeface="Arial"/>
                <a:cs typeface="Arial"/>
              </a:rPr>
              <a:t>c</a:t>
            </a:r>
            <a:r>
              <a:rPr sz="1600" u="heavy" spc="-10" dirty="0">
                <a:latin typeface="Arial"/>
                <a:cs typeface="Arial"/>
              </a:rPr>
              <a:t>lusion</a:t>
            </a:r>
            <a:r>
              <a:rPr sz="1600" u="heavy" spc="-2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d</a:t>
            </a:r>
            <a:r>
              <a:rPr sz="1600" b="1" u="heavy" spc="-20" dirty="0">
                <a:latin typeface="Arial"/>
                <a:cs typeface="Arial"/>
              </a:rPr>
              <a:t>o</a:t>
            </a:r>
            <a:r>
              <a:rPr sz="1600" b="1" u="heavy" spc="-10" dirty="0">
                <a:latin typeface="Arial"/>
                <a:cs typeface="Arial"/>
              </a:rPr>
              <a:t>es</a:t>
            </a:r>
            <a:r>
              <a:rPr sz="1600" b="1" u="heavy" spc="0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n</a:t>
            </a:r>
            <a:r>
              <a:rPr sz="1600" b="1" u="heavy" spc="-20" dirty="0">
                <a:latin typeface="Arial"/>
                <a:cs typeface="Arial"/>
              </a:rPr>
              <a:t>o</a:t>
            </a:r>
            <a:r>
              <a:rPr sz="1600" b="1" u="heavy" spc="-10" dirty="0">
                <a:latin typeface="Arial"/>
                <a:cs typeface="Arial"/>
              </a:rPr>
              <a:t>t</a:t>
            </a:r>
            <a:r>
              <a:rPr sz="1600" b="1" u="heavy" spc="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include</a:t>
            </a:r>
            <a:r>
              <a:rPr sz="1600" u="heavy" spc="-3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an exc</a:t>
            </a:r>
            <a:r>
              <a:rPr sz="1600" u="heavy" dirty="0">
                <a:latin typeface="Arial"/>
                <a:cs typeface="Arial"/>
              </a:rPr>
              <a:t>l</a:t>
            </a:r>
            <a:r>
              <a:rPr sz="1600" u="heavy" spc="-10" dirty="0">
                <a:latin typeface="Arial"/>
                <a:cs typeface="Arial"/>
              </a:rPr>
              <a:t>usionary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time</a:t>
            </a:r>
            <a:r>
              <a:rPr sz="1600" u="heavy" spc="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out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24765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Exclusi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nary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ut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means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temporar</a:t>
            </a:r>
            <a:r>
              <a:rPr sz="1600" u="heavy" spc="-150" dirty="0">
                <a:latin typeface="Arial"/>
                <a:cs typeface="Arial"/>
              </a:rPr>
              <a:t>y</a:t>
            </a:r>
            <a:r>
              <a:rPr sz="1600" u="heavy" spc="-5" dirty="0">
                <a:latin typeface="Arial"/>
                <a:cs typeface="Arial"/>
              </a:rPr>
              <a:t>,</a:t>
            </a:r>
            <a:r>
              <a:rPr sz="1600" u="heavy" spc="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cont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nuou</a:t>
            </a:r>
            <a:r>
              <a:rPr sz="1600" u="heavy" spc="-5" dirty="0">
                <a:latin typeface="Arial"/>
                <a:cs typeface="Arial"/>
              </a:rPr>
              <a:t>s</a:t>
            </a:r>
            <a:r>
              <a:rPr sz="1600" u="heavy" spc="-10" dirty="0">
                <a:latin typeface="Arial"/>
                <a:cs typeface="Arial"/>
              </a:rPr>
              <a:t>ly</a:t>
            </a:r>
            <a:r>
              <a:rPr sz="1600" u="heavy" spc="-25" dirty="0">
                <a:latin typeface="Arial"/>
                <a:cs typeface="Arial"/>
              </a:rPr>
              <a:t> </a:t>
            </a:r>
            <a:r>
              <a:rPr sz="1600" u="heavy" spc="-15" dirty="0">
                <a:latin typeface="Arial"/>
                <a:cs typeface="Arial"/>
              </a:rPr>
              <a:t>mon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tored</a:t>
            </a:r>
            <a:r>
              <a:rPr sz="1600" u="heavy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separation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of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student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from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an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ongo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ng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activity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in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no</a:t>
            </a:r>
            <a:r>
              <a:rPr sz="1600" u="heavy" spc="15" dirty="0">
                <a:latin typeface="Arial"/>
                <a:cs typeface="Arial"/>
              </a:rPr>
              <a:t>n</a:t>
            </a:r>
            <a:r>
              <a:rPr sz="1600" u="heavy" spc="-15" dirty="0">
                <a:latin typeface="Arial"/>
                <a:cs typeface="Arial"/>
              </a:rPr>
              <a:t>-</a:t>
            </a:r>
            <a:r>
              <a:rPr sz="1600" u="heavy" spc="-10" dirty="0">
                <a:latin typeface="Arial"/>
                <a:cs typeface="Arial"/>
              </a:rPr>
              <a:t>locked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setting,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for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the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purpose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of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calm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ng</a:t>
            </a:r>
            <a:r>
              <a:rPr sz="1600" u="heavy" spc="-3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such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u="heavy" spc="-4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</a:t>
            </a:r>
            <a:r>
              <a:rPr sz="1600" u="heavy" spc="-4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tudent</a:t>
            </a:r>
            <a:r>
              <a:rPr sz="1600" u="heavy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or deesc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alati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ng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</a:t>
            </a:r>
            <a:r>
              <a:rPr sz="1600" u="heavy" spc="-4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uch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</a:t>
            </a:r>
            <a:r>
              <a:rPr sz="1600" u="heavy" spc="-4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tudent</a:t>
            </a:r>
            <a:r>
              <a:rPr sz="1600" u="heavy" spc="-30" dirty="0">
                <a:latin typeface="Arial"/>
                <a:cs typeface="Arial"/>
              </a:rPr>
              <a:t>’</a:t>
            </a:r>
            <a:r>
              <a:rPr sz="1600" u="heavy" spc="-10" dirty="0">
                <a:latin typeface="Arial"/>
                <a:cs typeface="Arial"/>
              </a:rPr>
              <a:t>s behavi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</a:t>
            </a:r>
            <a:r>
              <a:rPr sz="1600" u="heavy" spc="-8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“Seclusion”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prohib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“E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ies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ill.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4254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Any 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invo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unta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ily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lus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shall be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fre</a:t>
            </a:r>
            <a:r>
              <a:rPr sz="1600" b="1" i="1" spc="-20" dirty="0">
                <a:latin typeface="Arial"/>
                <a:cs typeface="Arial"/>
              </a:rPr>
              <a:t>q</a:t>
            </a:r>
            <a:r>
              <a:rPr sz="1600" b="1" i="1" spc="-10" dirty="0">
                <a:latin typeface="Arial"/>
                <a:cs typeface="Arial"/>
              </a:rPr>
              <a:t>u</a:t>
            </a:r>
            <a:r>
              <a:rPr sz="1600" b="1" i="1" spc="-15" dirty="0">
                <a:latin typeface="Arial"/>
                <a:cs typeface="Arial"/>
              </a:rPr>
              <a:t>e</a:t>
            </a:r>
            <a:r>
              <a:rPr sz="1600" b="1" i="1" spc="-10" dirty="0">
                <a:latin typeface="Arial"/>
                <a:cs typeface="Arial"/>
              </a:rPr>
              <a:t>n</a:t>
            </a:r>
            <a:r>
              <a:rPr sz="1600" b="1" i="1" spc="-20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ly</a:t>
            </a:r>
            <a:r>
              <a:rPr sz="1600" b="1" i="1" spc="30" dirty="0">
                <a:latin typeface="Arial"/>
                <a:cs typeface="Arial"/>
              </a:rPr>
              <a:t> </a:t>
            </a:r>
            <a:r>
              <a:rPr sz="1600" b="1" i="1" spc="-20" dirty="0">
                <a:latin typeface="Arial"/>
                <a:cs typeface="Arial"/>
              </a:rPr>
              <a:t>m</a:t>
            </a:r>
            <a:r>
              <a:rPr sz="1600" b="1" i="1" spc="-10" dirty="0">
                <a:latin typeface="Arial"/>
                <a:cs typeface="Arial"/>
              </a:rPr>
              <a:t>o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5" dirty="0">
                <a:latin typeface="Arial"/>
                <a:cs typeface="Arial"/>
              </a:rPr>
              <a:t>it</a:t>
            </a:r>
            <a:r>
              <a:rPr sz="1600" b="1" i="1" spc="-20" dirty="0">
                <a:latin typeface="Arial"/>
                <a:cs typeface="Arial"/>
              </a:rPr>
              <a:t>o</a:t>
            </a:r>
            <a:r>
              <a:rPr sz="1600" b="1" i="1" spc="-10" dirty="0">
                <a:latin typeface="Arial"/>
                <a:cs typeface="Arial"/>
              </a:rPr>
              <a:t>red</a:t>
            </a:r>
            <a:r>
              <a:rPr sz="1600" b="1" i="1" spc="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school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ee.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Exc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usionary 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removes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-20" dirty="0">
                <a:latin typeface="Arial"/>
                <a:cs typeface="Arial"/>
              </a:rPr>
              <a:t>h</a:t>
            </a:r>
            <a:r>
              <a:rPr sz="1600" b="1" i="1" spc="-10" dirty="0">
                <a:latin typeface="Arial"/>
                <a:cs typeface="Arial"/>
              </a:rPr>
              <a:t>e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st</a:t>
            </a:r>
            <a:r>
              <a:rPr sz="1600" b="1" i="1" spc="-20" dirty="0">
                <a:latin typeface="Arial"/>
                <a:cs typeface="Arial"/>
              </a:rPr>
              <a:t>u</a:t>
            </a:r>
            <a:r>
              <a:rPr sz="1600" b="1" i="1" spc="-10" dirty="0">
                <a:latin typeface="Arial"/>
                <a:cs typeface="Arial"/>
              </a:rPr>
              <a:t>de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from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all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pro</a:t>
            </a:r>
            <a:r>
              <a:rPr sz="1600" b="1" i="1" spc="-20" dirty="0">
                <a:latin typeface="Arial"/>
                <a:cs typeface="Arial"/>
              </a:rPr>
              <a:t>b</a:t>
            </a:r>
            <a:r>
              <a:rPr sz="1600" b="1" i="1" spc="-10" dirty="0">
                <a:latin typeface="Arial"/>
                <a:cs typeface="Arial"/>
              </a:rPr>
              <a:t>able reinf</a:t>
            </a:r>
            <a:r>
              <a:rPr sz="1600" b="1" i="1" spc="-20" dirty="0">
                <a:latin typeface="Arial"/>
                <a:cs typeface="Arial"/>
              </a:rPr>
              <a:t>o</a:t>
            </a:r>
            <a:r>
              <a:rPr sz="1600" b="1" i="1" spc="-10" dirty="0">
                <a:latin typeface="Arial"/>
                <a:cs typeface="Arial"/>
              </a:rPr>
              <a:t>rces</a:t>
            </a:r>
            <a:r>
              <a:rPr sz="1600" b="1" i="1" spc="3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by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bei</a:t>
            </a:r>
            <a:r>
              <a:rPr sz="1600" b="1" i="1" spc="-15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g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placed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in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a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di</a:t>
            </a:r>
            <a:r>
              <a:rPr sz="1600" b="1" i="1" spc="-45" dirty="0">
                <a:latin typeface="Arial"/>
                <a:cs typeface="Arial"/>
              </a:rPr>
              <a:t>f</a:t>
            </a:r>
            <a:r>
              <a:rPr sz="1600" b="1" i="1" spc="-10" dirty="0">
                <a:latin typeface="Arial"/>
                <a:cs typeface="Arial"/>
              </a:rPr>
              <a:t>ferent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room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25" dirty="0">
                <a:latin typeface="Arial"/>
                <a:cs typeface="Arial"/>
              </a:rPr>
              <a:t>w</a:t>
            </a:r>
            <a:r>
              <a:rPr sz="1600" b="1" i="1" spc="-10" dirty="0">
                <a:latin typeface="Arial"/>
                <a:cs typeface="Arial"/>
              </a:rPr>
              <a:t>here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-20" dirty="0">
                <a:latin typeface="Arial"/>
                <a:cs typeface="Arial"/>
              </a:rPr>
              <a:t>h</a:t>
            </a:r>
            <a:r>
              <a:rPr sz="1600" b="1" i="1" spc="-10" dirty="0">
                <a:latin typeface="Arial"/>
                <a:cs typeface="Arial"/>
              </a:rPr>
              <a:t>e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st</a:t>
            </a:r>
            <a:r>
              <a:rPr sz="1600" b="1" i="1" spc="-20" dirty="0">
                <a:latin typeface="Arial"/>
                <a:cs typeface="Arial"/>
              </a:rPr>
              <a:t>u</a:t>
            </a:r>
            <a:r>
              <a:rPr sz="1600" b="1" i="1" spc="-10" dirty="0">
                <a:latin typeface="Arial"/>
                <a:cs typeface="Arial"/>
              </a:rPr>
              <a:t>de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is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u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der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-20" dirty="0">
                <a:latin typeface="Arial"/>
                <a:cs typeface="Arial"/>
              </a:rPr>
              <a:t>h</a:t>
            </a:r>
            <a:r>
              <a:rPr sz="1600" b="1" i="1" spc="-10" dirty="0">
                <a:latin typeface="Arial"/>
                <a:cs typeface="Arial"/>
              </a:rPr>
              <a:t>e co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sta</a:t>
            </a:r>
            <a:r>
              <a:rPr sz="1600" b="1" i="1" spc="-15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3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su</a:t>
            </a:r>
            <a:r>
              <a:rPr sz="1600" b="1" i="1" spc="-20" dirty="0">
                <a:latin typeface="Arial"/>
                <a:cs typeface="Arial"/>
              </a:rPr>
              <a:t>p</a:t>
            </a:r>
            <a:r>
              <a:rPr sz="1600" b="1" i="1" spc="-10" dirty="0">
                <a:latin typeface="Arial"/>
                <a:cs typeface="Arial"/>
              </a:rPr>
              <a:t>ervision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of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a</a:t>
            </a:r>
            <a:r>
              <a:rPr sz="1600" b="1" i="1" spc="-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q</a:t>
            </a:r>
            <a:r>
              <a:rPr sz="1600" b="1" i="1" spc="-15" dirty="0">
                <a:latin typeface="Arial"/>
                <a:cs typeface="Arial"/>
              </a:rPr>
              <a:t>u</a:t>
            </a:r>
            <a:r>
              <a:rPr sz="1600" b="1" i="1" spc="-10" dirty="0">
                <a:latin typeface="Arial"/>
                <a:cs typeface="Arial"/>
              </a:rPr>
              <a:t>alified</a:t>
            </a:r>
            <a:r>
              <a:rPr sz="1600" b="1" i="1" spc="4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sta</a:t>
            </a:r>
            <a:r>
              <a:rPr sz="1600" b="1" i="1" spc="-45" dirty="0">
                <a:latin typeface="Arial"/>
                <a:cs typeface="Arial"/>
              </a:rPr>
              <a:t>f</a:t>
            </a:r>
            <a:r>
              <a:rPr sz="1600" b="1" i="1" spc="-10" dirty="0">
                <a:latin typeface="Arial"/>
                <a:cs typeface="Arial"/>
              </a:rPr>
              <a:t>f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or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5" dirty="0">
                <a:latin typeface="Arial"/>
                <a:cs typeface="Arial"/>
              </a:rPr>
              <a:t>may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be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en</a:t>
            </a:r>
            <a:r>
              <a:rPr sz="1600" b="1" i="1" spc="-20" dirty="0">
                <a:latin typeface="Arial"/>
                <a:cs typeface="Arial"/>
              </a:rPr>
              <a:t>g</a:t>
            </a:r>
            <a:r>
              <a:rPr sz="1600" b="1" i="1" spc="-10" dirty="0">
                <a:latin typeface="Arial"/>
                <a:cs typeface="Arial"/>
              </a:rPr>
              <a:t>aged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in</a:t>
            </a:r>
            <a:r>
              <a:rPr sz="1600" b="1" i="1" spc="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d</a:t>
            </a:r>
            <a:r>
              <a:rPr sz="1600" b="1" i="1" spc="15" dirty="0">
                <a:latin typeface="Arial"/>
                <a:cs typeface="Arial"/>
              </a:rPr>
              <a:t>e</a:t>
            </a:r>
            <a:r>
              <a:rPr sz="1600" b="1" i="1" spc="-15" dirty="0">
                <a:latin typeface="Arial"/>
                <a:cs typeface="Arial"/>
              </a:rPr>
              <a:t>-</a:t>
            </a:r>
            <a:r>
              <a:rPr sz="1600" b="1" i="1" spc="-10" dirty="0">
                <a:latin typeface="Arial"/>
                <a:cs typeface="Arial"/>
              </a:rPr>
              <a:t>escalation exercises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or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restit</a:t>
            </a:r>
            <a:r>
              <a:rPr sz="1600" b="1" i="1" spc="-15" dirty="0">
                <a:latin typeface="Arial"/>
                <a:cs typeface="Arial"/>
              </a:rPr>
              <a:t>u</a:t>
            </a:r>
            <a:r>
              <a:rPr sz="1600" b="1" i="1" spc="-5" dirty="0">
                <a:latin typeface="Arial"/>
                <a:cs typeface="Arial"/>
              </a:rPr>
              <a:t>ti</a:t>
            </a:r>
            <a:r>
              <a:rPr sz="1600" b="1" i="1" spc="-20" dirty="0">
                <a:latin typeface="Arial"/>
                <a:cs typeface="Arial"/>
              </a:rPr>
              <a:t>o</a:t>
            </a:r>
            <a:r>
              <a:rPr sz="1600" b="1" i="1" spc="-10" dirty="0">
                <a:latin typeface="Arial"/>
                <a:cs typeface="Arial"/>
              </a:rPr>
              <a:t>n</a:t>
            </a:r>
            <a:r>
              <a:rPr sz="1600" b="1" i="1" spc="4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proce</a:t>
            </a:r>
            <a:r>
              <a:rPr sz="1600" b="1" i="1" spc="-15" dirty="0">
                <a:latin typeface="Arial"/>
                <a:cs typeface="Arial"/>
              </a:rPr>
              <a:t>d</a:t>
            </a:r>
            <a:r>
              <a:rPr sz="1600" b="1" i="1" spc="-10" dirty="0">
                <a:latin typeface="Arial"/>
                <a:cs typeface="Arial"/>
              </a:rPr>
              <a:t>ures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25" dirty="0">
                <a:latin typeface="Arial"/>
                <a:cs typeface="Arial"/>
              </a:rPr>
              <a:t>w</a:t>
            </a:r>
            <a:r>
              <a:rPr sz="1600" b="1" i="1" spc="-10" dirty="0">
                <a:latin typeface="Arial"/>
                <a:cs typeface="Arial"/>
              </a:rPr>
              <a:t>ith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a</a:t>
            </a:r>
            <a:r>
              <a:rPr sz="1600" b="1" i="1" spc="-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sta</a:t>
            </a:r>
            <a:r>
              <a:rPr sz="1600" b="1" i="1" spc="-40" dirty="0">
                <a:latin typeface="Arial"/>
                <a:cs typeface="Arial"/>
              </a:rPr>
              <a:t>f</a:t>
            </a:r>
            <a:r>
              <a:rPr sz="1600" b="1" i="1" spc="-10" dirty="0">
                <a:latin typeface="Arial"/>
                <a:cs typeface="Arial"/>
              </a:rPr>
              <a:t>f</a:t>
            </a:r>
            <a:r>
              <a:rPr sz="1600" b="1" i="1" spc="30" dirty="0">
                <a:latin typeface="Arial"/>
                <a:cs typeface="Arial"/>
              </a:rPr>
              <a:t> </a:t>
            </a:r>
            <a:r>
              <a:rPr sz="1600" b="1" i="1" spc="-15" dirty="0">
                <a:latin typeface="Arial"/>
                <a:cs typeface="Arial"/>
              </a:rPr>
              <a:t>me</a:t>
            </a:r>
            <a:r>
              <a:rPr sz="1600" b="1" i="1" spc="-20" dirty="0">
                <a:latin typeface="Arial"/>
                <a:cs typeface="Arial"/>
              </a:rPr>
              <a:t>m</a:t>
            </a:r>
            <a:r>
              <a:rPr sz="1600" b="1" i="1" spc="-10" dirty="0">
                <a:latin typeface="Arial"/>
                <a:cs typeface="Arial"/>
              </a:rPr>
              <a:t>be</a:t>
            </a:r>
            <a:r>
              <a:rPr sz="1600" b="1" i="1" spc="-95" dirty="0">
                <a:latin typeface="Arial"/>
                <a:cs typeface="Arial"/>
              </a:rPr>
              <a:t>r</a:t>
            </a:r>
            <a:r>
              <a:rPr sz="1600" b="1" i="1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22951"/>
            <a:ext cx="8013700" cy="5331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765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Exc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usionary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characteri</a:t>
            </a:r>
            <a:r>
              <a:rPr sz="1600" spc="-5" dirty="0">
                <a:latin typeface="Arial"/>
                <a:cs typeface="Arial"/>
              </a:rPr>
              <a:t>z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removal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probable reinforcers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placed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ferent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here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under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tant superv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qua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ified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engaged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2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escalation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exe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cises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 rest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tution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procedures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membe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out,”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ially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“e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out,”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c</a:t>
            </a:r>
            <a:r>
              <a:rPr sz="1600" spc="-10" dirty="0">
                <a:latin typeface="Arial"/>
                <a:cs typeface="Arial"/>
              </a:rPr>
              <a:t>losely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tored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 child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team</a:t>
            </a:r>
            <a:r>
              <a:rPr sz="1600" spc="-5" dirty="0">
                <a:latin typeface="Arial"/>
                <a:cs typeface="Arial"/>
              </a:rPr>
              <a:t>s,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grade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level team</a:t>
            </a:r>
            <a:r>
              <a:rPr sz="1600" spc="-5" dirty="0">
                <a:latin typeface="Arial"/>
                <a:cs typeface="Arial"/>
              </a:rPr>
              <a:t>s,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PP</a:t>
            </a:r>
            <a:r>
              <a:rPr sz="1600" spc="-195" dirty="0">
                <a:latin typeface="Arial"/>
                <a:cs typeface="Arial"/>
              </a:rPr>
              <a:t>T</a:t>
            </a:r>
            <a:r>
              <a:rPr sz="1600" spc="-10" dirty="0">
                <a:latin typeface="Arial"/>
                <a:cs typeface="Arial"/>
              </a:rPr>
              <a:t>s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ure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“time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ntervention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overused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inappropriate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 marR="474345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upon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examinat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data,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it </a:t>
            </a:r>
            <a:r>
              <a:rPr sz="1600" spc="-10" dirty="0">
                <a:latin typeface="Arial"/>
                <a:cs typeface="Arial"/>
              </a:rPr>
              <a:t>is determined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out,”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including “e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ndividual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 is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fective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reduc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inappropriate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ourage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learning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new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appropriate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team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ider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looking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closely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fun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-30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 behavior 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F</a:t>
            </a:r>
            <a:r>
              <a:rPr sz="1600" spc="-15" dirty="0">
                <a:latin typeface="Arial"/>
                <a:cs typeface="Arial"/>
              </a:rPr>
              <a:t>BA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deve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oping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alternati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</a:t>
            </a:r>
            <a:r>
              <a:rPr sz="1600" spc="-20" dirty="0">
                <a:latin typeface="Arial"/>
                <a:cs typeface="Arial"/>
              </a:rPr>
              <a:t>(</a:t>
            </a:r>
            <a:r>
              <a:rPr sz="1600" spc="-10" dirty="0">
                <a:latin typeface="Arial"/>
                <a:cs typeface="Arial"/>
              </a:rPr>
              <a:t>s).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igned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reduce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targeted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endParaRPr sz="1600">
              <a:latin typeface="Arial"/>
              <a:cs typeface="Arial"/>
            </a:endParaRPr>
          </a:p>
          <a:p>
            <a:pPr marL="12700" marR="31750" algn="just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and teach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repla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behavio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“time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out”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individual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should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clearly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ned.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umentation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nature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out,”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du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ation,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ocedures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condit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ons</a:t>
            </a:r>
            <a:endParaRPr sz="1600">
              <a:latin typeface="Arial"/>
              <a:cs typeface="Arial"/>
            </a:endParaRPr>
          </a:p>
          <a:p>
            <a:pPr marL="812800" marR="82550" indent="-2286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achieve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ired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ome.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informat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umented 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informed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FBA.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3780">
              <a:lnSpc>
                <a:spcPts val="2140"/>
              </a:lnSpc>
            </a:pPr>
            <a:r>
              <a:rPr dirty="0"/>
              <a:t>E</a:t>
            </a:r>
            <a:r>
              <a:rPr spc="-10" dirty="0"/>
              <a:t>x</a:t>
            </a:r>
            <a:r>
              <a:rPr dirty="0"/>
              <a:t>clusionary</a:t>
            </a:r>
            <a:r>
              <a:rPr spc="-10" dirty="0"/>
              <a:t> </a:t>
            </a:r>
            <a:r>
              <a:rPr spc="-35" dirty="0"/>
              <a:t>T</a:t>
            </a:r>
            <a:r>
              <a:rPr dirty="0"/>
              <a:t>ime</a:t>
            </a:r>
            <a:r>
              <a:rPr spc="-10" dirty="0"/>
              <a:t> </a:t>
            </a:r>
            <a:r>
              <a:rPr spc="5" dirty="0"/>
              <a:t>O</a:t>
            </a:r>
            <a:r>
              <a:rPr dirty="0"/>
              <a:t>ut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644" y="1444045"/>
            <a:ext cx="7570470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F</a:t>
            </a:r>
            <a:r>
              <a:rPr sz="1800" dirty="0">
                <a:latin typeface="Arial"/>
                <a:cs typeface="Arial"/>
              </a:rPr>
              <a:t>BA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 a </a:t>
            </a:r>
            <a:r>
              <a:rPr sz="1800" spc="-10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ro</a:t>
            </a:r>
            <a:r>
              <a:rPr sz="1800" spc="-10" dirty="0">
                <a:latin typeface="Arial"/>
                <a:cs typeface="Arial"/>
              </a:rPr>
              <a:t>b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m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vi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cess 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f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th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d 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30" dirty="0">
                <a:latin typeface="Arial"/>
                <a:cs typeface="Arial"/>
              </a:rPr>
              <a:t>y</a:t>
            </a:r>
            <a:r>
              <a:rPr sz="1800" dirty="0">
                <a:latin typeface="Arial"/>
                <a:cs typeface="Arial"/>
              </a:rPr>
              <a:t>zi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ta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 e</a:t>
            </a:r>
            <a:r>
              <a:rPr sz="1800" spc="-40" dirty="0">
                <a:latin typeface="Arial"/>
                <a:cs typeface="Arial"/>
              </a:rPr>
              <a:t>f</a:t>
            </a:r>
            <a:r>
              <a:rPr sz="1800" dirty="0">
                <a:latin typeface="Arial"/>
                <a:cs typeface="Arial"/>
              </a:rPr>
              <a:t>fort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termi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w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fu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ction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15" dirty="0">
                <a:latin typeface="Arial"/>
                <a:cs typeface="Arial"/>
              </a:rPr>
              <a:t>x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ted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d tar</a:t>
            </a:r>
            <a:r>
              <a:rPr sz="1800" spc="-10" dirty="0">
                <a:latin typeface="Arial"/>
                <a:cs typeface="Arial"/>
              </a:rPr>
              <a:t>g</a:t>
            </a:r>
            <a:r>
              <a:rPr sz="1800" dirty="0">
                <a:latin typeface="Arial"/>
                <a:cs typeface="Arial"/>
              </a:rPr>
              <a:t>et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vi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may be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servi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 a ch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. 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T</a:t>
            </a:r>
            <a:r>
              <a:rPr sz="1800" spc="-25" dirty="0">
                <a:latin typeface="Arial"/>
                <a:cs typeface="Arial"/>
              </a:rPr>
              <a:t>y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ca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165" dirty="0">
                <a:latin typeface="Arial"/>
                <a:cs typeface="Arial"/>
              </a:rPr>
              <a:t>y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vi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rev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45" dirty="0">
                <a:latin typeface="Arial"/>
                <a:cs typeface="Arial"/>
              </a:rPr>
              <a:t>w</a:t>
            </a:r>
            <a:r>
              <a:rPr sz="1800" dirty="0">
                <a:latin typeface="Arial"/>
                <a:cs typeface="Arial"/>
              </a:rPr>
              <a:t>ed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 co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si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er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d to be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rferi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w</a:t>
            </a:r>
            <a:r>
              <a:rPr sz="1800" dirty="0">
                <a:latin typeface="Arial"/>
                <a:cs typeface="Arial"/>
              </a:rPr>
              <a:t>ith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5" dirty="0">
                <a:latin typeface="Arial"/>
                <a:cs typeface="Arial"/>
              </a:rPr>
              <a:t>t</a:t>
            </a:r>
            <a:r>
              <a:rPr sz="1800" dirty="0">
                <a:latin typeface="Arial"/>
                <a:cs typeface="Arial"/>
              </a:rPr>
              <a:t>u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40" dirty="0">
                <a:latin typeface="Arial"/>
                <a:cs typeface="Arial"/>
              </a:rPr>
              <a:t>’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ar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g. 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</a:t>
            </a:r>
            <a:r>
              <a:rPr sz="1800" spc="-10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re</a:t>
            </a:r>
            <a:r>
              <a:rPr sz="1800" spc="-10" dirty="0">
                <a:latin typeface="Arial"/>
                <a:cs typeface="Arial"/>
              </a:rPr>
              <a:t>h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sive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FBA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c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ss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 t</a:t>
            </a:r>
            <a:r>
              <a:rPr sz="1800" spc="-10" dirty="0">
                <a:latin typeface="Arial"/>
                <a:cs typeface="Arial"/>
              </a:rPr>
              <a:t>h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</a:t>
            </a:r>
            <a:r>
              <a:rPr sz="1800" spc="-10" dirty="0">
                <a:latin typeface="Arial"/>
                <a:cs typeface="Arial"/>
              </a:rPr>
              <a:t>ounda</a:t>
            </a:r>
            <a:r>
              <a:rPr sz="1800" dirty="0">
                <a:latin typeface="Arial"/>
                <a:cs typeface="Arial"/>
              </a:rPr>
              <a:t>ti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45" dirty="0">
                <a:latin typeface="Arial"/>
                <a:cs typeface="Arial"/>
              </a:rPr>
              <a:t>w</a:t>
            </a:r>
            <a:r>
              <a:rPr sz="1800" spc="-10" dirty="0">
                <a:latin typeface="Arial"/>
                <a:cs typeface="Arial"/>
              </a:rPr>
              <a:t>h</a:t>
            </a:r>
            <a:r>
              <a:rPr sz="1800" dirty="0">
                <a:latin typeface="Arial"/>
                <a:cs typeface="Arial"/>
              </a:rPr>
              <a:t>ich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BIP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 cr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te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71444" y="3454908"/>
            <a:ext cx="2596896" cy="19781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8455">
              <a:lnSpc>
                <a:spcPct val="100000"/>
              </a:lnSpc>
            </a:pPr>
            <a:r>
              <a:rPr dirty="0"/>
              <a:t>W</a:t>
            </a:r>
            <a:r>
              <a:rPr spc="5" dirty="0"/>
              <a:t>h</a:t>
            </a:r>
            <a:r>
              <a:rPr dirty="0"/>
              <a:t>at</a:t>
            </a:r>
            <a:r>
              <a:rPr spc="-15" dirty="0"/>
              <a:t> </a:t>
            </a:r>
            <a:r>
              <a:rPr dirty="0"/>
              <a:t>is an FB</a:t>
            </a:r>
            <a:r>
              <a:rPr spc="-55" dirty="0"/>
              <a:t>A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438" rIns="0" bIns="0" rtlCol="0">
            <a:spAutoFit/>
          </a:bodyPr>
          <a:lstStyle/>
          <a:p>
            <a:pPr marL="29845">
              <a:lnSpc>
                <a:spcPct val="100000"/>
              </a:lnSpc>
            </a:pPr>
            <a:r>
              <a:rPr dirty="0"/>
              <a:t>FBA</a:t>
            </a:r>
            <a:r>
              <a:rPr spc="-80" dirty="0"/>
              <a:t> </a:t>
            </a:r>
            <a:r>
              <a:rPr dirty="0"/>
              <a:t>B</a:t>
            </a:r>
            <a:r>
              <a:rPr spc="-60" dirty="0"/>
              <a:t>A</a:t>
            </a:r>
            <a:r>
              <a:rPr dirty="0"/>
              <a:t>SIC</a:t>
            </a:r>
            <a:r>
              <a:rPr spc="-10" dirty="0"/>
              <a:t>S</a:t>
            </a:r>
            <a:r>
              <a:rPr dirty="0"/>
              <a:t>:</a:t>
            </a:r>
            <a:r>
              <a:rPr spc="65" dirty="0"/>
              <a:t> </a:t>
            </a:r>
            <a:r>
              <a:rPr dirty="0">
                <a:latin typeface="Arial"/>
                <a:cs typeface="Arial"/>
              </a:rPr>
              <a:t>D</a:t>
            </a:r>
            <a:r>
              <a:rPr spc="-15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t</a:t>
            </a:r>
            <a:r>
              <a:rPr spc="-10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r</a:t>
            </a:r>
            <a:r>
              <a:rPr spc="-15" dirty="0">
                <a:latin typeface="Arial"/>
                <a:cs typeface="Arial"/>
              </a:rPr>
              <a:t>m</a:t>
            </a:r>
            <a:r>
              <a:rPr dirty="0">
                <a:latin typeface="Arial"/>
                <a:cs typeface="Arial"/>
              </a:rPr>
              <a:t>ining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 </a:t>
            </a:r>
            <a:r>
              <a:rPr spc="-10" dirty="0">
                <a:latin typeface="Arial"/>
                <a:cs typeface="Arial"/>
              </a:rPr>
              <a:t>‘</a:t>
            </a:r>
            <a:r>
              <a:rPr spc="35" dirty="0">
                <a:latin typeface="Arial"/>
                <a:cs typeface="Arial"/>
              </a:rPr>
              <a:t>w</a:t>
            </a:r>
            <a:r>
              <a:rPr dirty="0">
                <a:latin typeface="Arial"/>
                <a:cs typeface="Arial"/>
              </a:rPr>
              <a:t>h</a:t>
            </a:r>
            <a:r>
              <a:rPr spc="-20" dirty="0">
                <a:latin typeface="Arial"/>
                <a:cs typeface="Arial"/>
              </a:rPr>
              <a:t>y</a:t>
            </a:r>
            <a:r>
              <a:rPr dirty="0">
                <a:latin typeface="Arial"/>
                <a:cs typeface="Arial"/>
              </a:rPr>
              <a:t>’</a:t>
            </a:r>
            <a:r>
              <a:rPr spc="-1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</a:t>
            </a:r>
            <a:r>
              <a:rPr spc="-15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hind</a:t>
            </a:r>
            <a:r>
              <a:rPr spc="-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-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Stud</a:t>
            </a:r>
            <a:r>
              <a:rPr spc="-10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nt</a:t>
            </a:r>
            <a:r>
              <a:rPr spc="-70" dirty="0">
                <a:latin typeface="Arial"/>
                <a:cs typeface="Arial"/>
              </a:rPr>
              <a:t>’</a:t>
            </a:r>
            <a:r>
              <a:rPr dirty="0">
                <a:latin typeface="Arial"/>
                <a:cs typeface="Arial"/>
              </a:rPr>
              <a:t>s</a:t>
            </a:r>
            <a:r>
              <a:rPr spc="-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</a:t>
            </a:r>
            <a:r>
              <a:rPr spc="-10" dirty="0">
                <a:latin typeface="Arial"/>
                <a:cs typeface="Arial"/>
              </a:rPr>
              <a:t>e</a:t>
            </a:r>
            <a:r>
              <a:rPr dirty="0">
                <a:latin typeface="Arial"/>
                <a:cs typeface="Arial"/>
              </a:rPr>
              <a:t>ha</a:t>
            </a:r>
            <a:r>
              <a:rPr spc="-45" dirty="0">
                <a:latin typeface="Arial"/>
                <a:cs typeface="Arial"/>
              </a:rPr>
              <a:t>v</a:t>
            </a:r>
            <a:r>
              <a:rPr dirty="0">
                <a:latin typeface="Arial"/>
                <a:cs typeface="Arial"/>
              </a:rPr>
              <a:t>ior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919" y="1299176"/>
            <a:ext cx="7472045" cy="5122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9613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10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Common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FBAs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1</a:t>
            </a:r>
            <a:r>
              <a:rPr sz="1500" b="1" dirty="0">
                <a:latin typeface="Arial"/>
                <a:cs typeface="Arial"/>
              </a:rPr>
              <a:t>.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55" dirty="0">
                <a:latin typeface="Arial"/>
                <a:cs typeface="Arial"/>
              </a:rPr>
              <a:t>’</a:t>
            </a:r>
            <a:r>
              <a:rPr sz="1500" b="1" dirty="0">
                <a:latin typeface="Arial"/>
                <a:cs typeface="Arial"/>
              </a:rPr>
              <a:t>s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Ide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50" dirty="0">
                <a:latin typeface="Arial"/>
                <a:cs typeface="Arial"/>
              </a:rPr>
              <a:t>y</a:t>
            </a:r>
            <a:r>
              <a:rPr sz="1500" b="1" dirty="0">
                <a:latin typeface="Arial"/>
                <a:cs typeface="Arial"/>
              </a:rPr>
              <a:t>ing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Inform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241300" marR="140335" indent="-228600">
              <a:lnSpc>
                <a:spcPct val="100000"/>
              </a:lnSpc>
              <a:buFont typeface="Arial"/>
              <a:buAutoNum type="arabicPeriod" startAt="2"/>
              <a:tabLst>
                <a:tab pos="224790" algn="l"/>
              </a:tabLst>
            </a:pPr>
            <a:r>
              <a:rPr sz="1500" b="1" spc="-140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arget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Beha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ior</a:t>
            </a:r>
            <a:r>
              <a:rPr sz="1500" b="1" spc="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ar</a:t>
            </a:r>
            <a:r>
              <a:rPr sz="1500" spc="5" dirty="0">
                <a:latin typeface="Arial"/>
                <a:cs typeface="Arial"/>
              </a:rPr>
              <a:t>l</a:t>
            </a:r>
            <a:r>
              <a:rPr sz="1500" dirty="0">
                <a:latin typeface="Arial"/>
                <a:cs typeface="Arial"/>
              </a:rPr>
              <a:t>y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defined)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(</a:t>
            </a:r>
            <a:r>
              <a:rPr sz="1500" dirty="0">
                <a:latin typeface="Arial"/>
                <a:cs typeface="Arial"/>
              </a:rPr>
              <a:t>s)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PPT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entified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 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duce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x</a:t>
            </a:r>
            <a:r>
              <a:rPr sz="1500" dirty="0">
                <a:latin typeface="Arial"/>
                <a:cs typeface="Arial"/>
              </a:rPr>
              <a:t>tingui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h. 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rm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tion</a:t>
            </a:r>
            <a:r>
              <a:rPr sz="1500" spc="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gar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setti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equenc</a:t>
            </a:r>
            <a:r>
              <a:rPr sz="1500" spc="-13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nsity 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dur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tion.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Font typeface="Arial"/>
              <a:buAutoNum type="arabicPeriod" startAt="2"/>
            </a:pPr>
            <a:endParaRPr sz="1550">
              <a:latin typeface="Times New Roman"/>
              <a:cs typeface="Times New Roman"/>
            </a:endParaRPr>
          </a:p>
          <a:p>
            <a:pPr marL="217804" indent="-205104">
              <a:lnSpc>
                <a:spcPct val="100000"/>
              </a:lnSpc>
              <a:buFont typeface="Arial"/>
              <a:buAutoNum type="arabicPeriod" startAt="2"/>
              <a:tabLst>
                <a:tab pos="218440" algn="l"/>
              </a:tabLst>
            </a:pPr>
            <a:r>
              <a:rPr sz="1500" b="1" spc="-65" dirty="0">
                <a:latin typeface="Arial"/>
                <a:cs typeface="Arial"/>
              </a:rPr>
              <a:t>A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ce</a:t>
            </a:r>
            <a:r>
              <a:rPr sz="1500" b="1" spc="-10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(</a:t>
            </a:r>
            <a:r>
              <a:rPr sz="1500" b="1" dirty="0">
                <a:latin typeface="Arial"/>
                <a:cs typeface="Arial"/>
              </a:rPr>
              <a:t>s)</a:t>
            </a:r>
            <a:r>
              <a:rPr sz="1500" b="1" spc="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cedi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conditi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per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ei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ed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causes/trig</a:t>
            </a:r>
            <a:r>
              <a:rPr sz="1500" spc="-10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ers</a:t>
            </a:r>
            <a:endParaRPr sz="15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et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241300" marR="178435" indent="-228600">
              <a:lnSpc>
                <a:spcPct val="100000"/>
              </a:lnSpc>
              <a:buFont typeface="Arial"/>
              <a:buAutoNum type="arabicPeriod" startAt="4"/>
              <a:tabLst>
                <a:tab pos="224790" algn="l"/>
              </a:tabLst>
            </a:pP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5" dirty="0">
                <a:latin typeface="Arial"/>
                <a:cs typeface="Arial"/>
              </a:rPr>
              <a:t> E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(</a:t>
            </a:r>
            <a:r>
              <a:rPr sz="1500" b="1" dirty="0">
                <a:latin typeface="Arial"/>
                <a:cs typeface="Arial"/>
              </a:rPr>
              <a:t>s)</a:t>
            </a:r>
            <a:r>
              <a:rPr sz="1500" b="1" spc="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conditi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x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 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im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ltaneously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ith 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x</a:t>
            </a:r>
            <a:r>
              <a:rPr sz="1500" dirty="0">
                <a:latin typeface="Arial"/>
                <a:cs typeface="Arial"/>
              </a:rPr>
              <a:t>ecution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et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Font typeface="Arial"/>
              <a:buAutoNum type="arabicPeriod" startAt="4"/>
            </a:pPr>
            <a:endParaRPr sz="1550">
              <a:latin typeface="Times New Roman"/>
              <a:cs typeface="Times New Roman"/>
            </a:endParaRPr>
          </a:p>
          <a:p>
            <a:pPr marL="224154" indent="-211454">
              <a:lnSpc>
                <a:spcPct val="100000"/>
              </a:lnSpc>
              <a:buFont typeface="Arial"/>
              <a:buAutoNum type="arabicPeriod" startAt="4"/>
              <a:tabLst>
                <a:tab pos="224790" algn="l"/>
              </a:tabLst>
            </a:pP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se</a:t>
            </a:r>
            <a:r>
              <a:rPr sz="1500" b="1" spc="-5" dirty="0">
                <a:latin typeface="Arial"/>
                <a:cs typeface="Arial"/>
              </a:rPr>
              <a:t>qu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ce(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)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sultant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conditi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et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Font typeface="Arial"/>
              <a:buAutoNum type="arabicPeriod" startAt="4"/>
            </a:pPr>
            <a:endParaRPr sz="1550">
              <a:latin typeface="Times New Roman"/>
              <a:cs typeface="Times New Roman"/>
            </a:endParaRPr>
          </a:p>
          <a:p>
            <a:pPr marL="241300" marR="236854" indent="-228600">
              <a:lnSpc>
                <a:spcPct val="100000"/>
              </a:lnSpc>
              <a:buFont typeface="Arial"/>
              <a:buAutoNum type="arabicPeriod" startAt="4"/>
              <a:tabLst>
                <a:tab pos="224790" algn="l"/>
              </a:tabLst>
            </a:pPr>
            <a:r>
              <a:rPr sz="1500" b="1" dirty="0">
                <a:latin typeface="Arial"/>
                <a:cs typeface="Arial"/>
              </a:rPr>
              <a:t>O</a:t>
            </a:r>
            <a:r>
              <a:rPr sz="1500" b="1" spc="-10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ser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at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on</a:t>
            </a:r>
            <a:r>
              <a:rPr sz="1500" b="1" dirty="0">
                <a:latin typeface="Arial"/>
                <a:cs typeface="Arial"/>
              </a:rPr>
              <a:t>(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)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cedent,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consequence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(A</a:t>
            </a:r>
            <a:r>
              <a:rPr sz="1500" spc="-5" dirty="0">
                <a:latin typeface="Arial"/>
                <a:cs typeface="Arial"/>
              </a:rPr>
              <a:t>B</a:t>
            </a:r>
            <a:r>
              <a:rPr sz="1500" dirty="0">
                <a:latin typeface="Arial"/>
                <a:cs typeface="Arial"/>
              </a:rPr>
              <a:t>C) m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od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 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cor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g;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can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used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cussed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obser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ation.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"/>
              </a:spcBef>
              <a:buFont typeface="Arial"/>
              <a:buAutoNum type="arabicPeriod" startAt="4"/>
            </a:pPr>
            <a:endParaRPr sz="1550">
              <a:latin typeface="Times New Roman"/>
              <a:cs typeface="Times New Roman"/>
            </a:endParaRPr>
          </a:p>
          <a:p>
            <a:pPr marL="224154" indent="-211454">
              <a:lnSpc>
                <a:spcPct val="100000"/>
              </a:lnSpc>
              <a:buFont typeface="Arial"/>
              <a:buAutoNum type="arabicPeriod" startAt="4"/>
              <a:tabLst>
                <a:tab pos="224790" algn="l"/>
              </a:tabLst>
            </a:pPr>
            <a:r>
              <a:rPr sz="1500" b="1" dirty="0">
                <a:latin typeface="Arial"/>
                <a:cs typeface="Arial"/>
              </a:rPr>
              <a:t>Inter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spc="30" dirty="0">
                <a:latin typeface="Arial"/>
                <a:cs typeface="Arial"/>
              </a:rPr>
              <a:t>w</a:t>
            </a:r>
            <a:r>
              <a:rPr sz="1500" b="1" dirty="0">
                <a:latin typeface="Arial"/>
                <a:cs typeface="Arial"/>
              </a:rPr>
              <a:t>(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)</a:t>
            </a:r>
            <a:r>
              <a:rPr sz="1500" b="1" spc="-4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inclu</a:t>
            </a:r>
            <a:r>
              <a:rPr sz="1500" b="1" spc="-10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questions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desi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ned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collect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 data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from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</a:t>
            </a:r>
            <a:endParaRPr sz="1500">
              <a:latin typeface="Arial"/>
              <a:cs typeface="Arial"/>
            </a:endParaRPr>
          </a:p>
          <a:p>
            <a:pPr marL="398145" marR="5080" indent="-157480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poi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w</a:t>
            </a:r>
            <a:r>
              <a:rPr sz="1500" spc="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re 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one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setti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.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.,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par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s, 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s, 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acher</a:t>
            </a:r>
            <a:r>
              <a:rPr sz="1500" spc="5" dirty="0">
                <a:latin typeface="Arial"/>
                <a:cs typeface="Arial"/>
              </a:rPr>
              <a:t>/</a:t>
            </a:r>
            <a:r>
              <a:rPr sz="1500" dirty="0">
                <a:latin typeface="Arial"/>
                <a:cs typeface="Arial"/>
              </a:rPr>
              <a:t>admi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ist</a:t>
            </a:r>
            <a:r>
              <a:rPr sz="1500" spc="-1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10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s).</a:t>
            </a:r>
            <a:endParaRPr sz="1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93847" y="919789"/>
            <a:ext cx="297624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Pu</a:t>
            </a:r>
            <a:r>
              <a:rPr sz="1800" b="1" spc="5" dirty="0">
                <a:latin typeface="Arial"/>
                <a:cs typeface="Arial"/>
              </a:rPr>
              <a:t>b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c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5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ct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g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lati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dirty="0">
                <a:latin typeface="Arial"/>
                <a:cs typeface="Arial"/>
              </a:rPr>
              <a:t>ns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7516" y="1436082"/>
            <a:ext cx="7540625" cy="3795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795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Effec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July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2018,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Section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</a:t>
            </a:r>
            <a:r>
              <a:rPr sz="1600" b="1" spc="0" dirty="0">
                <a:latin typeface="Arial"/>
                <a:cs typeface="Arial"/>
              </a:rPr>
              <a:t>0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236b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2018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sup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lement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ge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eral sta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repealed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Section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4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Public</a:t>
            </a:r>
            <a:r>
              <a:rPr sz="1600" b="1" u="heavy" spc="-4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600" b="1" u="heavy" spc="-6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A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ct</a:t>
            </a:r>
            <a:r>
              <a:rPr sz="1600" b="1" u="heavy" spc="5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(</a:t>
            </a:r>
            <a:r>
              <a:rPr sz="1600" b="1" u="heavy" spc="-13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</a:t>
            </a:r>
            <a:r>
              <a:rPr sz="1600" b="1" u="heavy" spc="-6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A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)</a:t>
            </a:r>
            <a:r>
              <a:rPr sz="1600" b="1" u="heavy" spc="5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1</a:t>
            </a:r>
            <a:r>
              <a:rPr sz="1600" b="1" u="heavy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8</a:t>
            </a:r>
            <a:r>
              <a:rPr sz="1600" b="1" u="heavy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-</a:t>
            </a:r>
            <a:r>
              <a:rPr sz="1600" b="1" u="heavy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51</a:t>
            </a:r>
            <a:r>
              <a:rPr sz="1600" b="1" spc="-5" dirty="0">
                <a:latin typeface="Arial"/>
                <a:cs typeface="Arial"/>
              </a:rPr>
              <a:t>,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i="1" spc="-15" dirty="0">
                <a:latin typeface="Arial"/>
                <a:cs typeface="Arial"/>
              </a:rPr>
              <a:t>An</a:t>
            </a:r>
            <a:r>
              <a:rPr sz="1600" b="1" i="1" spc="-6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Act Im</a:t>
            </a:r>
            <a:r>
              <a:rPr sz="1600" b="1" i="1" spc="-20" dirty="0">
                <a:latin typeface="Arial"/>
                <a:cs typeface="Arial"/>
              </a:rPr>
              <a:t>p</a:t>
            </a:r>
            <a:r>
              <a:rPr sz="1600" b="1" i="1" spc="-10" dirty="0">
                <a:latin typeface="Arial"/>
                <a:cs typeface="Arial"/>
              </a:rPr>
              <a:t>lemen</a:t>
            </a:r>
            <a:r>
              <a:rPr sz="1600" b="1" i="1" spc="-20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ing</a:t>
            </a:r>
            <a:r>
              <a:rPr sz="1600" b="1" i="1" spc="5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-20" dirty="0">
                <a:latin typeface="Arial"/>
                <a:cs typeface="Arial"/>
              </a:rPr>
              <a:t>h</a:t>
            </a:r>
            <a:r>
              <a:rPr sz="1600" b="1" i="1" spc="-10" dirty="0">
                <a:latin typeface="Arial"/>
                <a:cs typeface="Arial"/>
              </a:rPr>
              <a:t>e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Reco</a:t>
            </a:r>
            <a:r>
              <a:rPr sz="1600" b="1" i="1" spc="-20" dirty="0">
                <a:latin typeface="Arial"/>
                <a:cs typeface="Arial"/>
              </a:rPr>
              <a:t>m</a:t>
            </a:r>
            <a:r>
              <a:rPr sz="1600" b="1" i="1" spc="-15" dirty="0">
                <a:latin typeface="Arial"/>
                <a:cs typeface="Arial"/>
              </a:rPr>
              <a:t>men</a:t>
            </a:r>
            <a:r>
              <a:rPr sz="1600" b="1" i="1" spc="-10" dirty="0">
                <a:latin typeface="Arial"/>
                <a:cs typeface="Arial"/>
              </a:rPr>
              <a:t>da</a:t>
            </a:r>
            <a:r>
              <a:rPr sz="1600" b="1" i="1" spc="-20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io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s</a:t>
            </a:r>
            <a:r>
              <a:rPr sz="1600" b="1" i="1" spc="4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of</a:t>
            </a:r>
            <a:r>
              <a:rPr sz="1600" b="1" i="1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t</a:t>
            </a:r>
            <a:r>
              <a:rPr sz="1600" b="1" i="1" spc="-20" dirty="0">
                <a:latin typeface="Arial"/>
                <a:cs typeface="Arial"/>
              </a:rPr>
              <a:t>h</a:t>
            </a:r>
            <a:r>
              <a:rPr sz="1600" b="1" i="1" spc="-10" dirty="0">
                <a:latin typeface="Arial"/>
                <a:cs typeface="Arial"/>
              </a:rPr>
              <a:t>e</a:t>
            </a:r>
            <a:r>
              <a:rPr sz="1600" b="1" i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Depart</a:t>
            </a:r>
            <a:r>
              <a:rPr sz="1600" b="1" i="1" spc="-20" dirty="0">
                <a:latin typeface="Arial"/>
                <a:cs typeface="Arial"/>
              </a:rPr>
              <a:t>m</a:t>
            </a:r>
            <a:r>
              <a:rPr sz="1600" b="1" i="1" spc="-10" dirty="0">
                <a:latin typeface="Arial"/>
                <a:cs typeface="Arial"/>
              </a:rPr>
              <a:t>ent</a:t>
            </a:r>
            <a:r>
              <a:rPr sz="1600" b="1" i="1" spc="2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of</a:t>
            </a:r>
            <a:r>
              <a:rPr sz="1600" b="1" i="1" spc="1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Educa</a:t>
            </a:r>
            <a:r>
              <a:rPr sz="1600" b="1" i="1" spc="-15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io</a:t>
            </a:r>
            <a:r>
              <a:rPr sz="1600" b="1" i="1" spc="-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,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is su</a:t>
            </a:r>
            <a:r>
              <a:rPr sz="1600" b="1" spc="-20" dirty="0">
                <a:latin typeface="Arial"/>
                <a:cs typeface="Arial"/>
              </a:rPr>
              <a:t>b</a:t>
            </a:r>
            <a:r>
              <a:rPr sz="1600" b="1" spc="-10" dirty="0">
                <a:latin typeface="Arial"/>
                <a:cs typeface="Arial"/>
              </a:rPr>
              <a:t>sti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148590">
              <a:lnSpc>
                <a:spcPct val="100000"/>
              </a:lnSpc>
            </a:pP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eneral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b="1" spc="-135" dirty="0">
                <a:latin typeface="Arial"/>
                <a:cs typeface="Arial"/>
              </a:rPr>
              <a:t>P</a:t>
            </a:r>
            <a:r>
              <a:rPr sz="1600" b="1" spc="-15" dirty="0">
                <a:latin typeface="Arial"/>
                <a:cs typeface="Arial"/>
              </a:rPr>
              <a:t>A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18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51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nta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ns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panded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prohib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cept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situat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ons to:</a:t>
            </a:r>
            <a:endParaRPr sz="1600">
              <a:latin typeface="Arial"/>
              <a:cs typeface="Arial"/>
            </a:endParaRPr>
          </a:p>
          <a:p>
            <a:pPr marL="585470" indent="-22542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6105" algn="l"/>
              </a:tabLst>
            </a:pPr>
            <a:r>
              <a:rPr sz="1600" b="1" u="heavy" spc="-15" dirty="0">
                <a:latin typeface="Arial"/>
                <a:cs typeface="Arial"/>
              </a:rPr>
              <a:t>al</a:t>
            </a:r>
            <a:r>
              <a:rPr sz="1600" b="1" u="heavy" spc="-5" dirty="0">
                <a:latin typeface="Arial"/>
                <a:cs typeface="Arial"/>
              </a:rPr>
              <a:t>l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blic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sc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5" dirty="0">
                <a:latin typeface="Arial"/>
                <a:cs typeface="Arial"/>
              </a:rPr>
              <a:t>l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10" dirty="0">
                <a:latin typeface="Arial"/>
                <a:cs typeface="Arial"/>
              </a:rPr>
              <a:t>des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K-</a:t>
            </a:r>
            <a:r>
              <a:rPr sz="1600" spc="-10" dirty="0">
                <a:latin typeface="Arial"/>
                <a:cs typeface="Arial"/>
              </a:rPr>
              <a:t>12,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addition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endParaRPr sz="1600">
              <a:latin typeface="Arial"/>
              <a:cs typeface="Arial"/>
            </a:endParaRPr>
          </a:p>
          <a:p>
            <a:pPr marL="585470" marR="243840" indent="-22542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6105" algn="l"/>
              </a:tabLst>
            </a:pPr>
            <a:r>
              <a:rPr sz="1600" spc="-10" dirty="0">
                <a:latin typeface="Arial"/>
                <a:cs typeface="Arial"/>
              </a:rPr>
              <a:t>students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ident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requiring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tho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proce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evaluat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determine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igib</a:t>
            </a:r>
            <a:r>
              <a:rPr sz="1600" spc="-15" dirty="0">
                <a:latin typeface="Arial"/>
                <a:cs typeface="Arial"/>
              </a:rPr>
              <a:t>il</a:t>
            </a:r>
            <a:r>
              <a:rPr sz="1600" spc="-10" dirty="0">
                <a:latin typeface="Arial"/>
                <a:cs typeface="Arial"/>
              </a:rPr>
              <a:t>ity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spc="20" dirty="0">
                <a:latin typeface="Arial"/>
                <a:cs typeface="Arial"/>
              </a:rPr>
              <a:t>3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21).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135" dirty="0">
                <a:latin typeface="Arial"/>
                <a:cs typeface="Arial"/>
              </a:rPr>
              <a:t>P</a:t>
            </a:r>
            <a:r>
              <a:rPr sz="1600" b="1" spc="-15" dirty="0">
                <a:latin typeface="Arial"/>
                <a:cs typeface="Arial"/>
              </a:rPr>
              <a:t>A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18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51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tional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revised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nitions 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terms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prohib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5" dirty="0">
                <a:latin typeface="Arial"/>
                <a:cs typeface="Arial"/>
              </a:rPr>
              <a:t>s,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hile maintain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monitoring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requirements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nece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sity 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hold 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plann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placement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team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(PPT)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meet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ident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meet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general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-5" dirty="0">
                <a:latin typeface="Arial"/>
                <a:cs typeface="Arial"/>
              </a:rPr>
              <a:t>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200" y="677480"/>
            <a:ext cx="7076440" cy="469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FBA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</a:t>
            </a:r>
            <a:r>
              <a:rPr sz="1800" b="1" spc="-5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SICS: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5" dirty="0">
                <a:latin typeface="Arial"/>
                <a:cs typeface="Arial"/>
              </a:rPr>
              <a:t>m</a:t>
            </a:r>
            <a:r>
              <a:rPr sz="1800" b="1" dirty="0">
                <a:latin typeface="Arial"/>
                <a:cs typeface="Arial"/>
              </a:rPr>
              <a:t>ining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10" dirty="0">
                <a:latin typeface="Arial"/>
                <a:cs typeface="Arial"/>
              </a:rPr>
              <a:t>‘</a:t>
            </a:r>
            <a:r>
              <a:rPr sz="1800" b="1" spc="35" dirty="0">
                <a:latin typeface="Arial"/>
                <a:cs typeface="Arial"/>
              </a:rPr>
              <a:t>w</a:t>
            </a:r>
            <a:r>
              <a:rPr sz="1800" b="1" dirty="0">
                <a:latin typeface="Arial"/>
                <a:cs typeface="Arial"/>
              </a:rPr>
              <a:t>h</a:t>
            </a:r>
            <a:r>
              <a:rPr sz="1800" b="1" spc="-20" dirty="0">
                <a:latin typeface="Arial"/>
                <a:cs typeface="Arial"/>
              </a:rPr>
              <a:t>y</a:t>
            </a:r>
            <a:r>
              <a:rPr sz="1800" b="1" dirty="0">
                <a:latin typeface="Arial"/>
                <a:cs typeface="Arial"/>
              </a:rPr>
              <a:t>’</a:t>
            </a:r>
            <a:r>
              <a:rPr sz="1800" b="1" spc="-1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hind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Stud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</a:t>
            </a:r>
            <a:r>
              <a:rPr sz="1800" b="1" spc="-70" dirty="0">
                <a:latin typeface="Arial"/>
                <a:cs typeface="Arial"/>
              </a:rPr>
              <a:t>’</a:t>
            </a:r>
            <a:r>
              <a:rPr sz="1800" b="1" dirty="0">
                <a:latin typeface="Arial"/>
                <a:cs typeface="Arial"/>
              </a:rPr>
              <a:t>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ha</a:t>
            </a:r>
            <a:r>
              <a:rPr sz="1800" b="1" spc="-45" dirty="0">
                <a:latin typeface="Arial"/>
                <a:cs typeface="Arial"/>
              </a:rPr>
              <a:t>v</a:t>
            </a:r>
            <a:r>
              <a:rPr sz="1800" b="1" dirty="0">
                <a:latin typeface="Arial"/>
                <a:cs typeface="Arial"/>
              </a:rPr>
              <a:t>ior</a:t>
            </a:r>
            <a:endParaRPr sz="18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2718" y="1636715"/>
            <a:ext cx="7616825" cy="2731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45720" indent="-228600">
              <a:lnSpc>
                <a:spcPct val="100000"/>
              </a:lnSpc>
              <a:buFont typeface="Arial"/>
              <a:buAutoNum type="arabicPeriod" startAt="8"/>
              <a:tabLst>
                <a:tab pos="224790" algn="l"/>
              </a:tabLst>
            </a:pPr>
            <a:r>
              <a:rPr sz="1500" b="1" spc="-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Re</a:t>
            </a:r>
            <a:r>
              <a:rPr sz="1500" b="1" spc="5" dirty="0">
                <a:latin typeface="Arial"/>
                <a:cs typeface="Arial"/>
              </a:rPr>
              <a:t>c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rds</a:t>
            </a:r>
            <a:r>
              <a:rPr sz="1500" b="1" spc="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w</a:t>
            </a:r>
            <a:r>
              <a:rPr sz="1500" spc="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ant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data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om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ar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ed 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our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es. 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Common sour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es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data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collect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are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cor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attendance,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ci</a:t>
            </a:r>
            <a:r>
              <a:rPr sz="1500" spc="5" dirty="0">
                <a:latin typeface="Arial"/>
                <a:cs typeface="Arial"/>
              </a:rPr>
              <a:t>p</a:t>
            </a:r>
            <a:r>
              <a:rPr sz="1500" dirty="0">
                <a:latin typeface="Arial"/>
                <a:cs typeface="Arial"/>
              </a:rPr>
              <a:t>line,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academic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per</a:t>
            </a:r>
            <a:r>
              <a:rPr sz="1500" spc="5" dirty="0">
                <a:latin typeface="Arial"/>
                <a:cs typeface="Arial"/>
              </a:rPr>
              <a:t>f</a:t>
            </a:r>
            <a:r>
              <a:rPr sz="1500" dirty="0">
                <a:latin typeface="Arial"/>
                <a:cs typeface="Arial"/>
              </a:rPr>
              <a:t>orm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nce, pr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assessment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health.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Font typeface="Arial"/>
              <a:buAutoNum type="arabicPeriod" startAt="8"/>
            </a:pPr>
            <a:endParaRPr sz="155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00000"/>
              </a:lnSpc>
              <a:buFont typeface="Arial"/>
              <a:buAutoNum type="arabicPeriod" startAt="8"/>
              <a:tabLst>
                <a:tab pos="224790" algn="l"/>
              </a:tabLst>
            </a:pPr>
            <a:r>
              <a:rPr sz="1500" b="1" dirty="0">
                <a:latin typeface="Arial"/>
                <a:cs typeface="Arial"/>
              </a:rPr>
              <a:t>Influe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cing</a:t>
            </a:r>
            <a:r>
              <a:rPr sz="1500" b="1" spc="-5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F</a:t>
            </a:r>
            <a:r>
              <a:rPr sz="1500" b="1" dirty="0">
                <a:latin typeface="Arial"/>
                <a:cs typeface="Arial"/>
              </a:rPr>
              <a:t>actors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w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pot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ntial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imp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 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-20" dirty="0">
                <a:latin typeface="Arial"/>
                <a:cs typeface="Arial"/>
              </a:rPr>
              <a:t>’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such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gi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al,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en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onment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l,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ps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chol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gi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al/emotional 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mil</a:t>
            </a:r>
            <a:r>
              <a:rPr sz="1500" spc="-125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, f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nds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nifi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ant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cur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ul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, f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uctio</a:t>
            </a:r>
            <a:r>
              <a:rPr sz="1500" spc="-10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sponse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Font typeface="Arial"/>
              <a:buAutoNum type="arabicPeriod" startAt="8"/>
            </a:pPr>
            <a:endParaRPr sz="1550">
              <a:latin typeface="Times New Roman"/>
              <a:cs typeface="Times New Roman"/>
            </a:endParaRPr>
          </a:p>
          <a:p>
            <a:pPr marL="241300" marR="653415" indent="-228600">
              <a:lnSpc>
                <a:spcPct val="100000"/>
              </a:lnSpc>
              <a:buFont typeface="Arial"/>
              <a:buAutoNum type="arabicPeriod" startAt="8"/>
              <a:tabLst>
                <a:tab pos="329565" algn="l"/>
              </a:tabLst>
            </a:pPr>
            <a:r>
              <a:rPr sz="1500" b="1" spc="5" dirty="0">
                <a:latin typeface="Arial"/>
                <a:cs typeface="Arial"/>
              </a:rPr>
              <a:t>H</a:t>
            </a:r>
            <a:r>
              <a:rPr sz="1500" b="1" spc="-60" dirty="0">
                <a:latin typeface="Arial"/>
                <a:cs typeface="Arial"/>
              </a:rPr>
              <a:t>y</a:t>
            </a:r>
            <a:r>
              <a:rPr sz="1500" b="1" spc="-10" dirty="0">
                <a:latin typeface="Arial"/>
                <a:cs typeface="Arial"/>
              </a:rPr>
              <a:t>po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/F</a:t>
            </a:r>
            <a:r>
              <a:rPr sz="1500" b="1" spc="-10" dirty="0">
                <a:latin typeface="Arial"/>
                <a:cs typeface="Arial"/>
              </a:rPr>
              <a:t>un</a:t>
            </a:r>
            <a:r>
              <a:rPr sz="1500" b="1" dirty="0">
                <a:latin typeface="Arial"/>
                <a:cs typeface="Arial"/>
              </a:rPr>
              <a:t>cti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35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ior(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)</a:t>
            </a:r>
            <a:r>
              <a:rPr sz="1500" b="1" spc="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nt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esis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data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gat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 o</a:t>
            </a:r>
            <a:r>
              <a:rPr sz="1500" spc="-25" dirty="0">
                <a:latin typeface="Arial"/>
                <a:cs typeface="Arial"/>
              </a:rPr>
              <a:t>f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pot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esis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gar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hat f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nction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et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(</a:t>
            </a:r>
            <a:r>
              <a:rPr sz="1500" dirty="0">
                <a:latin typeface="Arial"/>
                <a:cs typeface="Arial"/>
              </a:rPr>
              <a:t>s)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 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dent. </a:t>
            </a:r>
            <a:r>
              <a:rPr sz="1500" spc="-65" dirty="0">
                <a:latin typeface="Arial"/>
                <a:cs typeface="Arial"/>
              </a:rPr>
              <a:t> </a:t>
            </a:r>
            <a:r>
              <a:rPr sz="1500" spc="-5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his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essentially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oki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‘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’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ot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cause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37559" y="1586483"/>
            <a:ext cx="2542032" cy="18303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55344" y="4076539"/>
            <a:ext cx="7217409" cy="960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8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iders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gathered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through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ndividual</a:t>
            </a:r>
            <a:r>
              <a:rPr sz="1600" spc="-4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FBA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 data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create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ard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chang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improving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individual</a:t>
            </a:r>
            <a:r>
              <a:rPr sz="1600" spc="-4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address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interfering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iors on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page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10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(Spec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al Cons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deration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IEP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attached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refe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ence.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4403" rIns="0" bIns="0" rtlCol="0">
            <a:spAutoFit/>
          </a:bodyPr>
          <a:lstStyle/>
          <a:p>
            <a:pPr marL="2824480">
              <a:lnSpc>
                <a:spcPct val="100000"/>
              </a:lnSpc>
            </a:pPr>
            <a:r>
              <a:rPr dirty="0"/>
              <a:t>W</a:t>
            </a:r>
            <a:r>
              <a:rPr spc="5" dirty="0"/>
              <a:t>h</a:t>
            </a:r>
            <a:r>
              <a:rPr dirty="0"/>
              <a:t>at</a:t>
            </a:r>
            <a:r>
              <a:rPr spc="-15" dirty="0"/>
              <a:t> </a:t>
            </a:r>
            <a:r>
              <a:rPr dirty="0"/>
              <a:t>is a BIP?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293" y="1046700"/>
            <a:ext cx="7582534" cy="5430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85339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Nine</a:t>
            </a:r>
            <a:r>
              <a:rPr sz="1600" spc="-15" dirty="0">
                <a:latin typeface="Arial"/>
                <a:cs typeface="Arial"/>
              </a:rPr>
              <a:t> Common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BIPs: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AutoNum type="arabicPeriod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Stu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65" dirty="0">
                <a:latin typeface="Arial"/>
                <a:cs typeface="Arial"/>
              </a:rPr>
              <a:t>’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Ide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tif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0" dirty="0">
                <a:latin typeface="Arial"/>
                <a:cs typeface="Arial"/>
              </a:rPr>
              <a:t>i</a:t>
            </a:r>
            <a:r>
              <a:rPr sz="1600" b="1" spc="-10" dirty="0">
                <a:latin typeface="Arial"/>
                <a:cs typeface="Arial"/>
              </a:rPr>
              <a:t>ng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orma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ion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"/>
              </a:spcBef>
              <a:buFont typeface="Arial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marL="241300" marR="76835" indent="-228600">
              <a:lnSpc>
                <a:spcPct val="100000"/>
              </a:lnSpc>
              <a:buFont typeface="Arial"/>
              <a:buAutoNum type="arabicPeriod"/>
              <a:tabLst>
                <a:tab pos="240029" algn="l"/>
              </a:tabLst>
            </a:pPr>
            <a:r>
              <a:rPr sz="1600" b="1" spc="-13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arget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Beha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ior(s)</a:t>
            </a:r>
            <a:r>
              <a:rPr sz="1600" b="1" spc="0" dirty="0">
                <a:latin typeface="Arial"/>
                <a:cs typeface="Arial"/>
              </a:rPr>
              <a:t>/</a:t>
            </a:r>
            <a:r>
              <a:rPr sz="1600" b="1" spc="-2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5" dirty="0">
                <a:latin typeface="Arial"/>
                <a:cs typeface="Arial"/>
              </a:rPr>
              <a:t>al(s</a:t>
            </a:r>
            <a:r>
              <a:rPr sz="1600" b="1" spc="-10" dirty="0">
                <a:latin typeface="Arial"/>
                <a:cs typeface="Arial"/>
              </a:rPr>
              <a:t>)</a:t>
            </a:r>
            <a:r>
              <a:rPr sz="1600" b="1" spc="7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20" dirty="0">
                <a:latin typeface="Arial"/>
                <a:cs typeface="Arial"/>
              </a:rPr>
              <a:t>(</a:t>
            </a:r>
            <a:r>
              <a:rPr sz="1600" spc="-10" dirty="0">
                <a:latin typeface="Arial"/>
                <a:cs typeface="Arial"/>
              </a:rPr>
              <a:t>s)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targeted</a:t>
            </a:r>
            <a:r>
              <a:rPr sz="1600" spc="2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 change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improve.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marL="241300" marR="187325" indent="-228600">
              <a:lnSpc>
                <a:spcPct val="100000"/>
              </a:lnSpc>
              <a:buFont typeface="Arial"/>
              <a:buAutoNum type="arabicPeriod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nc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ion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Beha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ior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cribes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pothe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fun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target 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it </a:t>
            </a:r>
            <a:r>
              <a:rPr sz="1600" spc="-10" dirty="0">
                <a:latin typeface="Arial"/>
                <a:cs typeface="Arial"/>
              </a:rPr>
              <a:t>serves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</a:t>
            </a:r>
            <a:r>
              <a:rPr sz="1600" spc="20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"/>
              </a:spcBef>
              <a:buFont typeface="Arial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marL="241300" marR="665480" indent="-228600">
              <a:lnSpc>
                <a:spcPct val="100000"/>
              </a:lnSpc>
              <a:buFont typeface="Arial"/>
              <a:buAutoNum type="arabicPeriod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Desired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Replaceme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Beha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ior(s)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more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acceptab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20" dirty="0">
                <a:latin typeface="Arial"/>
                <a:cs typeface="Arial"/>
              </a:rPr>
              <a:t>(</a:t>
            </a:r>
            <a:r>
              <a:rPr sz="1600" spc="-10" dirty="0">
                <a:latin typeface="Arial"/>
                <a:cs typeface="Arial"/>
              </a:rPr>
              <a:t>s) planned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repla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target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20" dirty="0">
                <a:latin typeface="Arial"/>
                <a:cs typeface="Arial"/>
              </a:rPr>
              <a:t>(</a:t>
            </a:r>
            <a:r>
              <a:rPr sz="1600" spc="-10" dirty="0">
                <a:latin typeface="Arial"/>
                <a:cs typeface="Arial"/>
              </a:rPr>
              <a:t>s)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through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</a:t>
            </a:r>
            <a:r>
              <a:rPr sz="1600" spc="-215" dirty="0">
                <a:latin typeface="Arial"/>
                <a:cs typeface="Arial"/>
              </a:rPr>
              <a:t>P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marL="239395" indent="-226695">
              <a:lnSpc>
                <a:spcPct val="100000"/>
              </a:lnSpc>
              <a:buFont typeface="Arial"/>
              <a:buAutoNum type="arabicPeriod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-45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ention</a:t>
            </a:r>
            <a:r>
              <a:rPr sz="1600" b="1" spc="6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Strategies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cific</a:t>
            </a:r>
            <a:r>
              <a:rPr sz="1600" spc="-10" dirty="0">
                <a:latin typeface="Arial"/>
                <a:cs typeface="Arial"/>
              </a:rPr>
              <a:t> interventions 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strategies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endParaRPr sz="16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implemented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es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get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behavio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(s)/</a:t>
            </a:r>
            <a:r>
              <a:rPr sz="1600" spc="-1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oal(s)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must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ude:</a:t>
            </a:r>
            <a:endParaRPr sz="1600">
              <a:latin typeface="Arial"/>
              <a:cs typeface="Arial"/>
            </a:endParaRPr>
          </a:p>
          <a:p>
            <a:pPr marL="814069" marR="481330" lvl="1" indent="-225425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814705" algn="l"/>
              </a:tabLst>
            </a:pP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ecedent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strate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ies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problem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(</a:t>
            </a:r>
            <a:r>
              <a:rPr sz="1600" spc="-10" dirty="0">
                <a:latin typeface="Arial"/>
                <a:cs typeface="Arial"/>
              </a:rPr>
              <a:t>including mod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fications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triggering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ante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prompts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appropriate 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iors);</a:t>
            </a:r>
            <a:endParaRPr sz="1600">
              <a:latin typeface="Arial"/>
              <a:cs typeface="Arial"/>
            </a:endParaRPr>
          </a:p>
          <a:p>
            <a:pPr marL="814069" marR="318770" lvl="1" indent="-225425">
              <a:lnSpc>
                <a:spcPct val="100000"/>
              </a:lnSpc>
              <a:buFont typeface="Arial"/>
              <a:buChar char="•"/>
              <a:tabLst>
                <a:tab pos="814705" algn="l"/>
              </a:tabLst>
            </a:pPr>
            <a:r>
              <a:rPr sz="1600" b="1" spc="-10" dirty="0">
                <a:latin typeface="Arial"/>
                <a:cs typeface="Arial"/>
              </a:rPr>
              <a:t>ins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ructi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nal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strate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ies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(to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replacement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shape to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ard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ired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behavior</a:t>
            </a:r>
            <a:r>
              <a:rPr sz="1600" spc="-20" dirty="0">
                <a:latin typeface="Arial"/>
                <a:cs typeface="Arial"/>
              </a:rPr>
              <a:t>)</a:t>
            </a:r>
            <a:r>
              <a:rPr sz="1600" spc="-5" dirty="0">
                <a:latin typeface="Arial"/>
                <a:cs typeface="Arial"/>
              </a:rPr>
              <a:t>;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 marL="814069" marR="5080" lvl="1" indent="-225425">
              <a:lnSpc>
                <a:spcPct val="100000"/>
              </a:lnSpc>
              <a:buFont typeface="Arial"/>
              <a:buChar char="•"/>
              <a:tabLst>
                <a:tab pos="814705" algn="l"/>
              </a:tabLst>
            </a:pPr>
            <a:r>
              <a:rPr sz="1600" b="1" spc="-10" dirty="0">
                <a:latin typeface="Arial"/>
                <a:cs typeface="Arial"/>
              </a:rPr>
              <a:t>co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seq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ence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strate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ies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(to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increase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fun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</a:t>
            </a:r>
            <a:r>
              <a:rPr sz="160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ba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reinforcement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repla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 </a:t>
            </a:r>
            <a:r>
              <a:rPr sz="1600" spc="-10" dirty="0">
                <a:latin typeface="Arial"/>
                <a:cs typeface="Arial"/>
              </a:rPr>
              <a:t>increase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reinforcement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ired 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reinforcement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problem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</a:t>
            </a:r>
            <a:r>
              <a:rPr sz="1600" spc="-20" dirty="0">
                <a:latin typeface="Arial"/>
                <a:cs typeface="Arial"/>
              </a:rPr>
              <a:t>)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8833" rIns="0" bIns="0" rtlCol="0">
            <a:spAutoFit/>
          </a:bodyPr>
          <a:lstStyle/>
          <a:p>
            <a:pPr marL="1515745">
              <a:lnSpc>
                <a:spcPts val="2140"/>
              </a:lnSpc>
            </a:pPr>
            <a:r>
              <a:rPr dirty="0"/>
              <a:t>BIP</a:t>
            </a:r>
            <a:r>
              <a:rPr spc="-40" dirty="0"/>
              <a:t> </a:t>
            </a:r>
            <a:r>
              <a:rPr dirty="0"/>
              <a:t>B</a:t>
            </a:r>
            <a:r>
              <a:rPr spc="-55" dirty="0"/>
              <a:t>A</a:t>
            </a:r>
            <a:r>
              <a:rPr dirty="0"/>
              <a:t>SICS:</a:t>
            </a:r>
            <a:r>
              <a:rPr spc="50" dirty="0"/>
              <a:t> </a:t>
            </a:r>
            <a:r>
              <a:rPr dirty="0"/>
              <a:t>Det</a:t>
            </a:r>
            <a:r>
              <a:rPr spc="-10" dirty="0"/>
              <a:t>e</a:t>
            </a:r>
            <a:r>
              <a:rPr dirty="0"/>
              <a:t>r</a:t>
            </a:r>
            <a:r>
              <a:rPr spc="-10" dirty="0"/>
              <a:t>m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g</a:t>
            </a:r>
            <a:r>
              <a:rPr spc="5" dirty="0"/>
              <a:t> In</a:t>
            </a:r>
            <a:r>
              <a:rPr dirty="0"/>
              <a:t>te</a:t>
            </a:r>
            <a:r>
              <a:rPr spc="-10" dirty="0"/>
              <a:t>r</a:t>
            </a:r>
            <a:r>
              <a:rPr spc="-45" dirty="0"/>
              <a:t>v</a:t>
            </a:r>
            <a:r>
              <a:rPr dirty="0"/>
              <a:t>ent</a:t>
            </a:r>
            <a:r>
              <a:rPr spc="5" dirty="0"/>
              <a:t>ion</a:t>
            </a:r>
            <a:r>
              <a:rPr dirty="0"/>
              <a:t>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4118" y="1446503"/>
            <a:ext cx="7679055" cy="3886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AutoNum type="arabicPeriod" startAt="6"/>
              <a:tabLst>
                <a:tab pos="240029" algn="l"/>
              </a:tabLst>
            </a:pPr>
            <a:r>
              <a:rPr sz="1600" b="1" spc="-15" dirty="0">
                <a:latin typeface="Arial"/>
                <a:cs typeface="Arial"/>
              </a:rPr>
              <a:t>En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iro</a:t>
            </a:r>
            <a:r>
              <a:rPr sz="1600" b="1" spc="-20" dirty="0">
                <a:latin typeface="Arial"/>
                <a:cs typeface="Arial"/>
              </a:rPr>
              <a:t>nm</a:t>
            </a:r>
            <a:r>
              <a:rPr sz="1600" b="1" spc="-10" dirty="0">
                <a:latin typeface="Arial"/>
                <a:cs typeface="Arial"/>
              </a:rPr>
              <a:t>ent</a:t>
            </a:r>
            <a:r>
              <a:rPr sz="1600" b="1" spc="-15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l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C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ude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changes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setting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o</a:t>
            </a:r>
            <a:r>
              <a:rPr sz="1600" spc="-10" dirty="0">
                <a:latin typeface="Arial"/>
                <a:cs typeface="Arial"/>
              </a:rPr>
              <a:t>nment</a:t>
            </a:r>
            <a:endParaRPr sz="16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fectively 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strategies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</a:t>
            </a:r>
            <a:r>
              <a:rPr sz="1600" spc="-5" dirty="0">
                <a:latin typeface="Arial"/>
                <a:cs typeface="Arial"/>
              </a:rPr>
              <a:t>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241300" marR="315595" indent="-228600">
              <a:lnSpc>
                <a:spcPct val="100000"/>
              </a:lnSpc>
              <a:buFont typeface="Arial"/>
              <a:buAutoNum type="arabicPeriod" startAt="7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Pe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0" dirty="0">
                <a:latin typeface="Arial"/>
                <a:cs typeface="Arial"/>
              </a:rPr>
              <a:t>so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(s)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Resp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nsi</a:t>
            </a:r>
            <a:r>
              <a:rPr sz="1600" b="1" spc="-15" dirty="0">
                <a:latin typeface="Arial"/>
                <a:cs typeface="Arial"/>
              </a:rPr>
              <a:t>b</a:t>
            </a:r>
            <a:r>
              <a:rPr sz="1600" b="1" spc="-10" dirty="0">
                <a:latin typeface="Arial"/>
                <a:cs typeface="Arial"/>
              </a:rPr>
              <a:t>le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informat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individuals 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ignated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trategies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and/or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ignated 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overs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ght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cific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portions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</a:t>
            </a:r>
            <a:r>
              <a:rPr sz="1600" spc="-215" dirty="0">
                <a:latin typeface="Arial"/>
                <a:cs typeface="Arial"/>
              </a:rPr>
              <a:t>P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AutoNum type="arabicPeriod" startAt="7"/>
            </a:pPr>
            <a:endParaRPr sz="165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00000"/>
              </a:lnSpc>
              <a:buFont typeface="Arial"/>
              <a:buAutoNum type="arabicPeriod" startAt="7"/>
              <a:tabLst>
                <a:tab pos="240029" algn="l"/>
              </a:tabLst>
            </a:pP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imelines/Re</a:t>
            </a:r>
            <a:r>
              <a:rPr sz="1600" b="1" spc="-4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iew</a:t>
            </a:r>
            <a:r>
              <a:rPr sz="1600" b="1" spc="7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Dates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segments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during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cific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portions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addressed,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ell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cific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cific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portions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revised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5" dirty="0">
                <a:latin typeface="Arial"/>
                <a:cs typeface="Arial"/>
              </a:rPr>
              <a:t>f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</a:t>
            </a:r>
            <a:r>
              <a:rPr sz="1600" spc="-15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prog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ess.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  <a:buFont typeface="Arial"/>
              <a:buAutoNum type="arabicPeriod" startAt="7"/>
            </a:pPr>
            <a:endParaRPr sz="1650">
              <a:latin typeface="Times New Roman"/>
              <a:cs typeface="Times New Roman"/>
            </a:endParaRPr>
          </a:p>
          <a:p>
            <a:pPr marL="241300" marR="10795" indent="-228600">
              <a:lnSpc>
                <a:spcPct val="100000"/>
              </a:lnSpc>
              <a:buFont typeface="Arial"/>
              <a:buAutoNum type="arabicPeriod" startAt="7"/>
              <a:tabLst>
                <a:tab pos="240029" algn="l"/>
              </a:tabLst>
            </a:pPr>
            <a:r>
              <a:rPr sz="1600" b="1" spc="-10" dirty="0">
                <a:latin typeface="Arial"/>
                <a:cs typeface="Arial"/>
              </a:rPr>
              <a:t>Moni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oring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20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ress/E</a:t>
            </a:r>
            <a:r>
              <a:rPr sz="1600" b="1" spc="-45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alua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io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Meth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ds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cript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how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prog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ess to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ard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achieving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ired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outcomes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ill</a:t>
            </a:r>
            <a:r>
              <a:rPr sz="1600" spc="-10" dirty="0">
                <a:latin typeface="Arial"/>
                <a:cs typeface="Arial"/>
              </a:rPr>
              <a:t> 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monitored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aluated.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640080" marR="1375410" indent="-628015">
              <a:lnSpc>
                <a:spcPct val="100000"/>
              </a:lnSpc>
            </a:pPr>
            <a:r>
              <a:rPr sz="1600" b="1" i="1" spc="-15" dirty="0">
                <a:latin typeface="Arial"/>
                <a:cs typeface="Arial"/>
              </a:rPr>
              <a:t>No</a:t>
            </a:r>
            <a:r>
              <a:rPr sz="1600" b="1" i="1" spc="-20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: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can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ger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25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ritten in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BIP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ior in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-45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nt</a:t>
            </a:r>
            <a:r>
              <a:rPr sz="1600" b="1" spc="-10" dirty="0">
                <a:latin typeface="Arial"/>
                <a:cs typeface="Arial"/>
              </a:rPr>
              <a:t>ion.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53767" y="617148"/>
            <a:ext cx="4297045" cy="494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BIP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</a:t>
            </a:r>
            <a:r>
              <a:rPr sz="1800" b="1" spc="-5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SICS: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te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min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ng</a:t>
            </a:r>
            <a:r>
              <a:rPr sz="1800" b="1" spc="5" dirty="0">
                <a:latin typeface="Arial"/>
                <a:cs typeface="Arial"/>
              </a:rPr>
              <a:t> I</a:t>
            </a:r>
            <a:r>
              <a:rPr sz="1800" b="1" dirty="0">
                <a:latin typeface="Arial"/>
                <a:cs typeface="Arial"/>
              </a:rPr>
              <a:t>nter</a:t>
            </a:r>
            <a:r>
              <a:rPr sz="1800" b="1" spc="-45" dirty="0">
                <a:latin typeface="Arial"/>
                <a:cs typeface="Arial"/>
              </a:rPr>
              <a:t>v</a:t>
            </a:r>
            <a:r>
              <a:rPr sz="1800" b="1" dirty="0">
                <a:latin typeface="Arial"/>
                <a:cs typeface="Arial"/>
              </a:rPr>
              <a:t>enti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dirty="0">
                <a:latin typeface="Arial"/>
                <a:cs typeface="Arial"/>
              </a:rPr>
              <a:t>ns</a:t>
            </a:r>
            <a:endParaRPr sz="1800">
              <a:latin typeface="Arial"/>
              <a:cs typeface="Arial"/>
            </a:endParaRPr>
          </a:p>
          <a:p>
            <a:pPr marR="450215" algn="ctr">
              <a:lnSpc>
                <a:spcPct val="100000"/>
              </a:lnSpc>
              <a:spcBef>
                <a:spcPts val="200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ct val="10000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5441" y="1261076"/>
            <a:ext cx="7558405" cy="3399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9805" marR="448945" indent="-1783714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Pa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0" dirty="0">
                <a:latin typeface="Arial"/>
                <a:cs typeface="Arial"/>
              </a:rPr>
              <a:t>en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al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No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ifica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ion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La</a:t>
            </a:r>
            <a:r>
              <a:rPr sz="1600" b="1" spc="20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Relati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use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 Seclusi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Public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Scho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ls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7937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Each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gional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boa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education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must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notify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gua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dian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placed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later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24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h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urs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after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placed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ma</a:t>
            </a:r>
            <a:r>
              <a:rPr sz="1600" spc="-5" dirty="0">
                <a:latin typeface="Arial"/>
                <a:cs typeface="Arial"/>
              </a:rPr>
              <a:t>k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reasonable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fort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fication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immediate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 after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initiated.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fication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made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phone,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3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-ma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5" dirty="0">
                <a:latin typeface="Arial"/>
                <a:cs typeface="Arial"/>
              </a:rPr>
              <a:t>l,</a:t>
            </a:r>
            <a:r>
              <a:rPr sz="1600" spc="-10" dirty="0">
                <a:latin typeface="Arial"/>
                <a:cs typeface="Arial"/>
              </a:rPr>
              <a:t> 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method,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ude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not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limited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sending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home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parent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dless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hether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received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fication,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m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sent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y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inci</a:t>
            </a:r>
            <a:r>
              <a:rPr sz="1600" b="1" spc="-15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report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later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20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siness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da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 a</a:t>
            </a:r>
            <a:r>
              <a:rPr sz="1600" b="1" spc="-15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25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erge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cy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sical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si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393" y="1442178"/>
            <a:ext cx="7566025" cy="4542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1886585">
              <a:lnSpc>
                <a:spcPct val="100000"/>
              </a:lnSpc>
            </a:pP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Needed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period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seclusion:</a:t>
            </a:r>
            <a:endParaRPr sz="1600">
              <a:latin typeface="Arial"/>
              <a:cs typeface="Arial"/>
            </a:endParaRPr>
          </a:p>
          <a:p>
            <a:pPr marL="586740" indent="-22669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shall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limited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nece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y 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5" dirty="0">
                <a:latin typeface="Arial"/>
                <a:cs typeface="Arial"/>
              </a:rPr>
              <a:t>ow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son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risk 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compose</a:t>
            </a:r>
            <a:endParaRPr sz="1600">
              <a:latin typeface="Arial"/>
              <a:cs typeface="Arial"/>
            </a:endParaRPr>
          </a:p>
          <a:p>
            <a:pPr marL="58674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him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herse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return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ational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ironment;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 marL="586740" marR="273685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5" dirty="0">
                <a:latin typeface="Arial"/>
                <a:cs typeface="Arial"/>
              </a:rPr>
              <a:t>if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ise permissible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under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ection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(b)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(d)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ceeds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15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nute</a:t>
            </a:r>
            <a:r>
              <a:rPr sz="1600" spc="-5" dirty="0">
                <a:latin typeface="Arial"/>
                <a:cs typeface="Arial"/>
              </a:rPr>
              <a:t>s:</a:t>
            </a:r>
            <a:endParaRPr sz="1600">
              <a:latin typeface="Arial"/>
              <a:cs typeface="Arial"/>
            </a:endParaRPr>
          </a:p>
          <a:p>
            <a:pPr marL="815340" marR="5080" lvl="1">
              <a:lnSpc>
                <a:spcPct val="100000"/>
              </a:lnSpc>
              <a:spcBef>
                <a:spcPts val="720"/>
              </a:spcBef>
              <a:buFont typeface="Arial"/>
              <a:buAutoNum type="arabicParenBoth"/>
              <a:tabLst>
                <a:tab pos="1122680" algn="l"/>
              </a:tabLst>
            </a:pP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ad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inis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rator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5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5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144e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such a</a:t>
            </a:r>
            <a:r>
              <a:rPr sz="1600" b="1" spc="-15" dirty="0">
                <a:latin typeface="Arial"/>
                <a:cs typeface="Arial"/>
              </a:rPr>
              <a:t>d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rat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r's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si</a:t>
            </a:r>
            <a:r>
              <a:rPr sz="1600" b="1" spc="-20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e,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spc="-15" dirty="0">
                <a:latin typeface="Arial"/>
                <a:cs typeface="Arial"/>
              </a:rPr>
              <a:t>2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sc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5" dirty="0">
                <a:latin typeface="Arial"/>
                <a:cs typeface="Arial"/>
              </a:rPr>
              <a:t>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h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al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h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5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l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h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al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h perso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nel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5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ection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(a)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15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212b,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(3)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ard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certified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ioral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anal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5" dirty="0">
                <a:latin typeface="Arial"/>
                <a:cs typeface="Arial"/>
              </a:rPr>
              <a:t>t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training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shall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determine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hether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nued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immediate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 imminent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inju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y 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Upon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dete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mination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 cont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25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</a:t>
            </a:r>
            <a:r>
              <a:rPr sz="1600" spc="-15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individual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-10" dirty="0">
                <a:latin typeface="Arial"/>
                <a:cs typeface="Arial"/>
              </a:rPr>
              <a:t> ma</a:t>
            </a:r>
            <a:r>
              <a:rPr sz="1600" spc="-5" dirty="0">
                <a:latin typeface="Arial"/>
                <a:cs typeface="Arial"/>
              </a:rPr>
              <a:t>k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new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determinat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every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30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nutes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thereafter</a:t>
            </a:r>
            <a:r>
              <a:rPr sz="1600" spc="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hether 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immediate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 imminent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njury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ct val="10000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  <a:p>
            <a:pPr marL="38735" marR="429259" algn="ctr">
              <a:lnSpc>
                <a:spcPct val="100000"/>
              </a:lnSpc>
              <a:spcBef>
                <a:spcPts val="65"/>
              </a:spcBef>
            </a:pPr>
            <a:r>
              <a:rPr sz="1400" b="0" dirty="0">
                <a:latin typeface="Arial"/>
                <a:cs typeface="Arial"/>
              </a:rPr>
              <a:t>(</a:t>
            </a:r>
            <a:r>
              <a:rPr sz="1400" b="0" spc="5" dirty="0">
                <a:latin typeface="Arial"/>
                <a:cs typeface="Arial"/>
              </a:rPr>
              <a:t>c</a:t>
            </a:r>
            <a:r>
              <a:rPr sz="1400" b="0" dirty="0">
                <a:latin typeface="Arial"/>
                <a:cs typeface="Arial"/>
              </a:rPr>
              <a:t>ontinu</a:t>
            </a:r>
            <a:r>
              <a:rPr sz="1400" b="0" spc="-15" dirty="0">
                <a:latin typeface="Arial"/>
                <a:cs typeface="Arial"/>
              </a:rPr>
              <a:t>e</a:t>
            </a:r>
            <a:r>
              <a:rPr sz="1400" b="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8268" y="1295627"/>
            <a:ext cx="7597140" cy="4832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0335" algn="ctr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Who 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ay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ilize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8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removed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ly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school emp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training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management,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procedures.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train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to: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verbal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escalation;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prevention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trategies;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5" dirty="0">
                <a:latin typeface="Arial"/>
                <a:cs typeface="Arial"/>
              </a:rPr>
              <a:t>t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pes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5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restraint;</a:t>
            </a:r>
            <a:endParaRPr sz="1600">
              <a:latin typeface="Arial"/>
              <a:cs typeface="Arial"/>
            </a:endParaRPr>
          </a:p>
          <a:p>
            <a:pPr marL="588645" marR="241300" indent="-228600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ferences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bet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een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lif</a:t>
            </a:r>
            <a:r>
              <a:rPr sz="1600" spc="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threatening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var</a:t>
            </a:r>
            <a:r>
              <a:rPr sz="1600" spc="-35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ing levels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ferences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bet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een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permissible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  <a:p>
            <a:pPr marL="58864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techn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ques;</a:t>
            </a:r>
            <a:endParaRPr sz="1600">
              <a:latin typeface="Arial"/>
              <a:cs typeface="Arial"/>
            </a:endParaRPr>
          </a:p>
          <a:p>
            <a:pPr marL="588645" marR="189865" indent="-228600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harm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seclusion; and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recording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reporting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procedures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eclusion.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2543" y="527740"/>
            <a:ext cx="7200265" cy="470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R="330835" algn="ctr">
              <a:lnSpc>
                <a:spcPct val="100000"/>
              </a:lnSpc>
              <a:spcBef>
                <a:spcPts val="15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393" y="1468975"/>
            <a:ext cx="7491730" cy="291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1109345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Req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ired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essional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De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elo</a:t>
            </a:r>
            <a:r>
              <a:rPr sz="1600" b="1" spc="-15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ment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Plan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rainin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Effec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July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2017,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Subs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it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te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Bill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7276,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ided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man</a:t>
            </a:r>
            <a:r>
              <a:rPr sz="1600" b="1" spc="-10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relief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 dis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ricts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(Secti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5)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reduced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5" dirty="0">
                <a:latin typeface="Arial"/>
                <a:cs typeface="Arial"/>
              </a:rPr>
              <a:t>m</a:t>
            </a:r>
            <a:r>
              <a:rPr sz="1600" b="1" spc="-20" dirty="0">
                <a:latin typeface="Arial"/>
                <a:cs typeface="Arial"/>
              </a:rPr>
              <a:t>b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sch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ol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rict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emp</a:t>
            </a:r>
            <a:r>
              <a:rPr sz="1600" b="1" spc="-10" dirty="0">
                <a:latin typeface="Arial"/>
                <a:cs typeface="Arial"/>
              </a:rPr>
              <a:t>lo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ees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25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ho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m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recei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traini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essional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elo</a:t>
            </a:r>
            <a:r>
              <a:rPr sz="1600" b="1" spc="-15" dirty="0">
                <a:latin typeface="Arial"/>
                <a:cs typeface="Arial"/>
              </a:rPr>
              <a:t>pmen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sical 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seclusion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chil</a:t>
            </a:r>
            <a:r>
              <a:rPr sz="1600" b="1" spc="-15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ren,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elimina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ing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requirement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at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LL sch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ol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essionals,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parapro</a:t>
            </a:r>
            <a:r>
              <a:rPr sz="1600" b="1" spc="-15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essionals,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ad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inis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rators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trained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 pro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means/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ech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iq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es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seclusio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1778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Cur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legislation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crisis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er</a:t>
            </a:r>
            <a:r>
              <a:rPr sz="1600" b="1" spc="-45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dirty="0">
                <a:latin typeface="Arial"/>
                <a:cs typeface="Arial"/>
              </a:rPr>
              <a:t>i</a:t>
            </a:r>
            <a:r>
              <a:rPr sz="1600" b="1" spc="-10" dirty="0">
                <a:latin typeface="Arial"/>
                <a:cs typeface="Arial"/>
              </a:rPr>
              <a:t>on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tea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5" dirty="0">
                <a:latin typeface="Arial"/>
                <a:cs typeface="Arial"/>
              </a:rPr>
              <a:t>,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 school building,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stri</a:t>
            </a:r>
            <a:r>
              <a:rPr sz="1600" spc="-5" dirty="0">
                <a:latin typeface="Arial"/>
                <a:cs typeface="Arial"/>
              </a:rPr>
              <a:t>ct,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trained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 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how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op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iately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vene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5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hen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nece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725">
              <a:lnSpc>
                <a:spcPct val="10000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  <a:p>
            <a:pPr marR="362585" algn="ctr">
              <a:lnSpc>
                <a:spcPct val="100000"/>
              </a:lnSpc>
              <a:spcBef>
                <a:spcPts val="15"/>
              </a:spcBef>
            </a:pPr>
            <a:r>
              <a:rPr sz="1400" b="0" dirty="0">
                <a:latin typeface="Arial"/>
                <a:cs typeface="Arial"/>
              </a:rPr>
              <a:t>(</a:t>
            </a:r>
            <a:r>
              <a:rPr sz="1400" b="0" spc="5" dirty="0">
                <a:latin typeface="Arial"/>
                <a:cs typeface="Arial"/>
              </a:rPr>
              <a:t>c</a:t>
            </a:r>
            <a:r>
              <a:rPr sz="1400" b="0" dirty="0">
                <a:latin typeface="Arial"/>
                <a:cs typeface="Arial"/>
              </a:rPr>
              <a:t>ontinu</a:t>
            </a:r>
            <a:r>
              <a:rPr sz="1400" b="0" spc="-15" dirty="0">
                <a:latin typeface="Arial"/>
                <a:cs typeface="Arial"/>
              </a:rPr>
              <a:t>e</a:t>
            </a:r>
            <a:r>
              <a:rPr sz="1400" b="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7568" y="1309945"/>
            <a:ext cx="7914005" cy="4976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525" algn="ctr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Cri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is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Int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spc="-135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eam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Ide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tificat</a:t>
            </a:r>
            <a:r>
              <a:rPr sz="1500" b="1" spc="-10" dirty="0">
                <a:latin typeface="Arial"/>
                <a:cs typeface="Arial"/>
              </a:rPr>
              <a:t>io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5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 Cri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is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Inter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ti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140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eam</a:t>
            </a:r>
            <a:endParaRPr sz="1500">
              <a:latin typeface="Arial"/>
              <a:cs typeface="Arial"/>
            </a:endParaRPr>
          </a:p>
          <a:p>
            <a:pPr marL="12700" marR="225425">
              <a:lnSpc>
                <a:spcPct val="100000"/>
              </a:lnSpc>
              <a:spcBef>
                <a:spcPts val="1080"/>
              </a:spcBef>
            </a:pPr>
            <a:r>
              <a:rPr sz="1500" dirty="0">
                <a:latin typeface="Arial"/>
                <a:cs typeface="Arial"/>
              </a:rPr>
              <a:t>Not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an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July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1,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2017,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each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school</a:t>
            </a:r>
            <a:r>
              <a:rPr sz="1500" spc="-20" dirty="0">
                <a:latin typeface="Arial"/>
                <a:cs typeface="Arial"/>
              </a:rPr>
              <a:t> y</a:t>
            </a:r>
            <a:r>
              <a:rPr sz="1500" dirty="0">
                <a:latin typeface="Arial"/>
                <a:cs typeface="Arial"/>
              </a:rPr>
              <a:t>ear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afte</a:t>
            </a:r>
            <a:r>
              <a:rPr sz="1500" spc="-8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each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cal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gi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nal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board of education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shall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qui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each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school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entify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sis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am.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W</a:t>
            </a:r>
            <a:r>
              <a:rPr sz="1500" b="1" spc="-10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o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can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ide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tified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as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C</a:t>
            </a:r>
            <a:r>
              <a:rPr sz="1500" b="1" dirty="0">
                <a:latin typeface="Arial"/>
                <a:cs typeface="Arial"/>
              </a:rPr>
              <a:t>risis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Inter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ti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140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eam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Mem</a:t>
            </a:r>
            <a:r>
              <a:rPr sz="1500" b="1" spc="-10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er?</a:t>
            </a:r>
            <a:endParaRPr sz="1500">
              <a:latin typeface="Arial"/>
              <a:cs typeface="Arial"/>
            </a:endParaRPr>
          </a:p>
          <a:p>
            <a:pPr marL="12700" marR="511175">
              <a:lnSpc>
                <a:spcPct val="100000"/>
              </a:lnSpc>
              <a:spcBef>
                <a:spcPts val="1080"/>
              </a:spcBef>
            </a:pPr>
            <a:r>
              <a:rPr sz="1500" dirty="0">
                <a:latin typeface="Arial"/>
                <a:cs typeface="Arial"/>
              </a:rPr>
              <a:t>A</a:t>
            </a:r>
            <a:r>
              <a:rPr sz="1500" spc="-9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mber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sis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ention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am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defined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4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y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ac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80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,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minist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ato</a:t>
            </a:r>
            <a:r>
              <a:rPr sz="1500" b="1" spc="-80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,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d </a:t>
            </a:r>
            <a:r>
              <a:rPr sz="1500" b="1" spc="-5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ar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rofessio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15" dirty="0">
                <a:latin typeface="Arial"/>
                <a:cs typeface="Arial"/>
              </a:rPr>
              <a:t>l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ho:</a:t>
            </a:r>
            <a:endParaRPr sz="1500">
              <a:latin typeface="Arial"/>
              <a:cs typeface="Arial"/>
            </a:endParaRPr>
          </a:p>
          <a:p>
            <a:pPr marL="731520" indent="-261620">
              <a:lnSpc>
                <a:spcPct val="100000"/>
              </a:lnSpc>
              <a:spcBef>
                <a:spcPts val="360"/>
              </a:spcBef>
              <a:buFont typeface="Arial"/>
              <a:buAutoNum type="arabicParenBoth"/>
              <a:tabLst>
                <a:tab pos="755015" algn="l"/>
              </a:tabLst>
            </a:pPr>
            <a:r>
              <a:rPr sz="1500" dirty="0">
                <a:latin typeface="Arial"/>
                <a:cs typeface="Arial"/>
              </a:rPr>
              <a:t>Has</a:t>
            </a:r>
            <a:r>
              <a:rPr sz="1500" spc="5" dirty="0">
                <a:latin typeface="Arial"/>
                <a:cs typeface="Arial"/>
              </a:rPr>
              <a:t> 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ect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ct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ith 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 marL="731520" marR="1131570" indent="-261620">
              <a:lnSpc>
                <a:spcPct val="100000"/>
              </a:lnSpc>
              <a:spcBef>
                <a:spcPts val="359"/>
              </a:spcBef>
              <a:buFont typeface="Arial"/>
              <a:buAutoNum type="arabicParenBoth"/>
              <a:tabLst>
                <a:tab pos="751840" algn="l"/>
              </a:tabLst>
            </a:pPr>
            <a:r>
              <a:rPr sz="1500" spc="-5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he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nci</a:t>
            </a:r>
            <a:r>
              <a:rPr sz="1500" spc="5" dirty="0">
                <a:latin typeface="Arial"/>
                <a:cs typeface="Arial"/>
              </a:rPr>
              <a:t>p</a:t>
            </a:r>
            <a:r>
              <a:rPr sz="1500" dirty="0">
                <a:latin typeface="Arial"/>
                <a:cs typeface="Arial"/>
              </a:rPr>
              <a:t>al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desi</a:t>
            </a:r>
            <a:r>
              <a:rPr sz="1500" spc="5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nat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cei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g,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gar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 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W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at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le</a:t>
            </a:r>
            <a:r>
              <a:rPr sz="1500" b="1" spc="-5" dirty="0">
                <a:latin typeface="Arial"/>
                <a:cs typeface="Arial"/>
              </a:rPr>
              <a:t> 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Cri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is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Int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spc="-135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eam?</a:t>
            </a:r>
            <a:endParaRPr sz="15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080"/>
              </a:spcBef>
            </a:pPr>
            <a:r>
              <a:rPr sz="1500" spc="-175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eams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shall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spond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any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inci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ent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hi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h the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use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may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5" dirty="0">
                <a:latin typeface="Arial"/>
                <a:cs typeface="Arial"/>
              </a:rPr>
              <a:t>b</a:t>
            </a:r>
            <a:r>
              <a:rPr sz="1500" dirty="0">
                <a:latin typeface="Arial"/>
                <a:cs typeface="Arial"/>
              </a:rPr>
              <a:t>e necessary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5" dirty="0">
                <a:latin typeface="Arial"/>
                <a:cs typeface="Arial"/>
              </a:rPr>
              <a:t>m</a:t>
            </a:r>
            <a:r>
              <a:rPr sz="1500" dirty="0">
                <a:latin typeface="Arial"/>
                <a:cs typeface="Arial"/>
              </a:rPr>
              <a:t>ergency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inter</a:t>
            </a:r>
            <a:r>
              <a:rPr sz="1500" spc="-2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pre</a:t>
            </a:r>
            <a:r>
              <a:rPr sz="1500" spc="-2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-10" dirty="0">
                <a:latin typeface="Arial"/>
                <a:cs typeface="Arial"/>
              </a:rPr>
              <a:t>m</a:t>
            </a:r>
            <a:r>
              <a:rPr sz="1500" spc="-5" dirty="0">
                <a:latin typeface="Arial"/>
                <a:cs typeface="Arial"/>
              </a:rPr>
              <a:t>m</a:t>
            </a:r>
            <a:r>
              <a:rPr sz="1500" dirty="0">
                <a:latin typeface="Arial"/>
                <a:cs typeface="Arial"/>
              </a:rPr>
              <a:t>ediate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-10" dirty="0">
                <a:latin typeface="Arial"/>
                <a:cs typeface="Arial"/>
              </a:rPr>
              <a:t>m</a:t>
            </a:r>
            <a:r>
              <a:rPr sz="1500" spc="-5" dirty="0">
                <a:latin typeface="Arial"/>
                <a:cs typeface="Arial"/>
              </a:rPr>
              <a:t>m</a:t>
            </a:r>
            <a:r>
              <a:rPr sz="1500" dirty="0">
                <a:latin typeface="Arial"/>
                <a:cs typeface="Arial"/>
              </a:rPr>
              <a:t>inent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inju</a:t>
            </a:r>
            <a:r>
              <a:rPr sz="1500" spc="-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y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student 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. 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Each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member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cr</a:t>
            </a:r>
            <a:r>
              <a:rPr sz="1500" spc="5" dirty="0">
                <a:latin typeface="Arial"/>
                <a:cs typeface="Arial"/>
              </a:rPr>
              <a:t>i</a:t>
            </a:r>
            <a:r>
              <a:rPr sz="1500" dirty="0">
                <a:latin typeface="Arial"/>
                <a:cs typeface="Arial"/>
              </a:rPr>
              <a:t>sis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15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am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shall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cer</a:t>
            </a:r>
            <a:r>
              <a:rPr sz="1500" spc="5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ifi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d/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spc="-10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ce</a:t>
            </a:r>
            <a:r>
              <a:rPr sz="1500" spc="-10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ti</a:t>
            </a:r>
            <a:r>
              <a:rPr sz="1500" spc="-10" dirty="0">
                <a:latin typeface="Arial"/>
                <a:cs typeface="Arial"/>
              </a:rPr>
              <a:t>f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endParaRPr sz="1500">
              <a:latin typeface="Arial"/>
              <a:cs typeface="Arial"/>
            </a:endParaRPr>
          </a:p>
          <a:p>
            <a:pPr marL="731520" marR="749935" indent="-262255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use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qui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ed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ugh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gr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m det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rmined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ed </a:t>
            </a:r>
            <a:r>
              <a:rPr sz="1500" spc="5" dirty="0">
                <a:latin typeface="Arial"/>
                <a:cs typeface="Arial"/>
              </a:rPr>
              <a:t>b</a:t>
            </a:r>
            <a:r>
              <a:rPr sz="1500" dirty="0">
                <a:latin typeface="Arial"/>
                <a:cs typeface="Arial"/>
              </a:rPr>
              <a:t>y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t.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8392" y="603940"/>
            <a:ext cx="7200265" cy="469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R="362585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3417" y="813475"/>
            <a:ext cx="7828280" cy="5492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21310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  <a:p>
            <a:pPr marL="1842135">
              <a:lnSpc>
                <a:spcPct val="100000"/>
              </a:lnSpc>
              <a:spcBef>
                <a:spcPts val="995"/>
              </a:spcBef>
            </a:pPr>
            <a:r>
              <a:rPr sz="1500" b="1" dirty="0">
                <a:latin typeface="Arial"/>
                <a:cs typeface="Arial"/>
              </a:rPr>
              <a:t>Req</a:t>
            </a:r>
            <a:r>
              <a:rPr sz="1500" b="1" spc="-10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ed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14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ining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d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rofessio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al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De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elo</a:t>
            </a:r>
            <a:r>
              <a:rPr sz="1500" b="1" spc="-10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me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1450" b="1" spc="-85" dirty="0">
                <a:latin typeface="Arial"/>
                <a:cs typeface="Arial"/>
              </a:rPr>
              <a:t>T</a:t>
            </a:r>
            <a:r>
              <a:rPr sz="1450" b="1" dirty="0">
                <a:latin typeface="Arial"/>
                <a:cs typeface="Arial"/>
              </a:rPr>
              <a:t>raining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for a Crisis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Int</a:t>
            </a:r>
            <a:r>
              <a:rPr sz="1450" b="1" spc="-10" dirty="0">
                <a:latin typeface="Arial"/>
                <a:cs typeface="Arial"/>
              </a:rPr>
              <a:t>e</a:t>
            </a:r>
            <a:r>
              <a:rPr sz="1450" b="1" dirty="0">
                <a:latin typeface="Arial"/>
                <a:cs typeface="Arial"/>
              </a:rPr>
              <a:t>r</a:t>
            </a:r>
            <a:r>
              <a:rPr sz="1450" b="1" spc="-20" dirty="0">
                <a:latin typeface="Arial"/>
                <a:cs typeface="Arial"/>
              </a:rPr>
              <a:t>v</a:t>
            </a:r>
            <a:r>
              <a:rPr sz="1450" b="1" dirty="0">
                <a:latin typeface="Arial"/>
                <a:cs typeface="Arial"/>
              </a:rPr>
              <a:t>en</a:t>
            </a:r>
            <a:r>
              <a:rPr sz="1450" b="1" spc="-10" dirty="0">
                <a:latin typeface="Arial"/>
                <a:cs typeface="Arial"/>
              </a:rPr>
              <a:t>t</a:t>
            </a:r>
            <a:r>
              <a:rPr sz="1450" b="1" dirty="0">
                <a:latin typeface="Arial"/>
                <a:cs typeface="Arial"/>
              </a:rPr>
              <a:t>ion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spc="-110" dirty="0">
                <a:latin typeface="Arial"/>
                <a:cs typeface="Arial"/>
              </a:rPr>
              <a:t>T</a:t>
            </a:r>
            <a:r>
              <a:rPr sz="1450" b="1" dirty="0">
                <a:latin typeface="Arial"/>
                <a:cs typeface="Arial"/>
              </a:rPr>
              <a:t>e</a:t>
            </a:r>
            <a:r>
              <a:rPr sz="1450" b="1" spc="-10" dirty="0">
                <a:latin typeface="Arial"/>
                <a:cs typeface="Arial"/>
              </a:rPr>
              <a:t>a</a:t>
            </a:r>
            <a:r>
              <a:rPr sz="1450" b="1" dirty="0">
                <a:latin typeface="Arial"/>
                <a:cs typeface="Arial"/>
              </a:rPr>
              <a:t>m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must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include:</a:t>
            </a:r>
            <a:endParaRPr sz="1450">
              <a:latin typeface="Arial"/>
              <a:cs typeface="Arial"/>
            </a:endParaRPr>
          </a:p>
          <a:p>
            <a:pPr marL="355600" marR="8890" indent="-3429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355600" algn="l"/>
              </a:tabLst>
            </a:pPr>
            <a:r>
              <a:rPr sz="1450" dirty="0">
                <a:latin typeface="Arial"/>
                <a:cs typeface="Arial"/>
              </a:rPr>
              <a:t>An</a:t>
            </a:r>
            <a:r>
              <a:rPr sz="1450" spc="-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</a:t>
            </a:r>
            <a:r>
              <a:rPr sz="1450" spc="-25" dirty="0">
                <a:latin typeface="Arial"/>
                <a:cs typeface="Arial"/>
              </a:rPr>
              <a:t>v</a:t>
            </a:r>
            <a:r>
              <a:rPr sz="1450" dirty="0">
                <a:latin typeface="Arial"/>
                <a:cs typeface="Arial"/>
              </a:rPr>
              <a:t>e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spc="-20" dirty="0">
                <a:latin typeface="Arial"/>
                <a:cs typeface="Arial"/>
              </a:rPr>
              <a:t>v</a:t>
            </a:r>
            <a:r>
              <a:rPr sz="1450" spc="10" dirty="0">
                <a:latin typeface="Arial"/>
                <a:cs typeface="Arial"/>
              </a:rPr>
              <a:t>i</a:t>
            </a:r>
            <a:r>
              <a:rPr sz="1450" spc="5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w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 r</a:t>
            </a:r>
            <a:r>
              <a:rPr sz="1450" spc="-5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le</a:t>
            </a:r>
            <a:r>
              <a:rPr sz="1450" spc="-25" dirty="0">
                <a:latin typeface="Arial"/>
                <a:cs typeface="Arial"/>
              </a:rPr>
              <a:t>v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5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la</a:t>
            </a:r>
            <a:r>
              <a:rPr sz="1450" spc="-35" dirty="0">
                <a:latin typeface="Arial"/>
                <a:cs typeface="Arial"/>
              </a:rPr>
              <a:t>w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g</a:t>
            </a:r>
            <a:r>
              <a:rPr sz="1450" spc="-10" dirty="0">
                <a:latin typeface="Arial"/>
                <a:cs typeface="Arial"/>
              </a:rPr>
              <a:t>u</a:t>
            </a:r>
            <a:r>
              <a:rPr sz="1450" dirty="0">
                <a:latin typeface="Arial"/>
                <a:cs typeface="Arial"/>
              </a:rPr>
              <a:t>lations</a:t>
            </a:r>
            <a:r>
              <a:rPr sz="1450" spc="4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g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d</a:t>
            </a:r>
            <a:r>
              <a:rPr sz="1450" dirty="0">
                <a:latin typeface="Arial"/>
                <a:cs typeface="Arial"/>
              </a:rPr>
              <a:t>i</a:t>
            </a:r>
            <a:r>
              <a:rPr sz="1450" spc="5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g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 use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straint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 seclu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ion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on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tud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nt</a:t>
            </a:r>
            <a:r>
              <a:rPr sz="1450" spc="1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.</a:t>
            </a:r>
            <a:endParaRPr sz="14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355600" algn="l"/>
              </a:tabLst>
            </a:pPr>
            <a:r>
              <a:rPr sz="1450" spc="-10" dirty="0">
                <a:latin typeface="Arial"/>
                <a:cs typeface="Arial"/>
              </a:rPr>
              <a:t>D</a:t>
            </a:r>
            <a:r>
              <a:rPr sz="1450" spc="-5" dirty="0">
                <a:latin typeface="Arial"/>
                <a:cs typeface="Arial"/>
              </a:rPr>
              <a:t>e-e</a:t>
            </a:r>
            <a:r>
              <a:rPr sz="1450" dirty="0">
                <a:latin typeface="Arial"/>
                <a:cs typeface="Arial"/>
              </a:rPr>
              <a:t>sc</a:t>
            </a:r>
            <a:r>
              <a:rPr sz="1450" spc="-5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lation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str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te</a:t>
            </a:r>
            <a:r>
              <a:rPr sz="1450" spc="-10" dirty="0">
                <a:latin typeface="Arial"/>
                <a:cs typeface="Arial"/>
              </a:rPr>
              <a:t>g</a:t>
            </a:r>
            <a:r>
              <a:rPr sz="1450" dirty="0">
                <a:latin typeface="Arial"/>
                <a:cs typeface="Arial"/>
              </a:rPr>
              <a:t>ies </a:t>
            </a:r>
            <a:r>
              <a:rPr sz="1450" spc="-5" dirty="0">
                <a:latin typeface="Arial"/>
                <a:cs typeface="Arial"/>
              </a:rPr>
              <a:t>an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spc="-5" dirty="0">
                <a:latin typeface="Arial"/>
                <a:cs typeface="Arial"/>
              </a:rPr>
              <a:t>p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spc="-20" dirty="0">
                <a:latin typeface="Arial"/>
                <a:cs typeface="Arial"/>
              </a:rPr>
              <a:t>v</a:t>
            </a:r>
            <a:r>
              <a:rPr sz="1450" spc="-5" dirty="0">
                <a:latin typeface="Arial"/>
                <a:cs typeface="Arial"/>
              </a:rPr>
              <a:t>en</a:t>
            </a:r>
            <a:r>
              <a:rPr sz="1450" dirty="0">
                <a:latin typeface="Arial"/>
                <a:cs typeface="Arial"/>
              </a:rPr>
              <a:t>ti</a:t>
            </a:r>
            <a:r>
              <a:rPr sz="1450" spc="5" dirty="0">
                <a:latin typeface="Arial"/>
                <a:cs typeface="Arial"/>
              </a:rPr>
              <a:t>o</a:t>
            </a:r>
            <a:r>
              <a:rPr sz="1450" dirty="0">
                <a:latin typeface="Arial"/>
                <a:cs typeface="Arial"/>
              </a:rPr>
              <a:t>n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spc="-5" dirty="0">
                <a:latin typeface="Arial"/>
                <a:cs typeface="Arial"/>
              </a:rPr>
              <a:t>o</a:t>
            </a:r>
            <a:r>
              <a:rPr sz="1450" dirty="0">
                <a:latin typeface="Arial"/>
                <a:cs typeface="Arial"/>
              </a:rPr>
              <a:t>f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the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use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spc="-5" dirty="0">
                <a:latin typeface="Arial"/>
                <a:cs typeface="Arial"/>
              </a:rPr>
              <a:t>o</a:t>
            </a:r>
            <a:r>
              <a:rPr sz="1450" dirty="0">
                <a:latin typeface="Arial"/>
                <a:cs typeface="Arial"/>
              </a:rPr>
              <a:t>f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int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5" dirty="0">
                <a:latin typeface="Arial"/>
                <a:cs typeface="Arial"/>
              </a:rPr>
              <a:t>an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-5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clusio</a:t>
            </a:r>
            <a:r>
              <a:rPr sz="1450" spc="2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.</a:t>
            </a:r>
            <a:endParaRPr sz="1450">
              <a:latin typeface="Arial"/>
              <a:cs typeface="Arial"/>
            </a:endParaRPr>
          </a:p>
          <a:p>
            <a:pPr marL="355600" marR="36830" indent="-3429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355600" algn="l"/>
              </a:tabLst>
            </a:pPr>
            <a:r>
              <a:rPr sz="1450" spc="-15" dirty="0">
                <a:latin typeface="Arial"/>
                <a:cs typeface="Arial"/>
              </a:rPr>
              <a:t>T</a:t>
            </a:r>
            <a:r>
              <a:rPr sz="1450" dirty="0">
                <a:latin typeface="Arial"/>
                <a:cs typeface="Arial"/>
              </a:rPr>
              <a:t>he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dirty="0">
                <a:latin typeface="Arial"/>
                <a:cs typeface="Arial"/>
              </a:rPr>
              <a:t>o</a:t>
            </a:r>
            <a:r>
              <a:rPr sz="1450" spc="-10" dirty="0">
                <a:latin typeface="Arial"/>
                <a:cs typeface="Arial"/>
              </a:rPr>
              <a:t>p</a:t>
            </a:r>
            <a:r>
              <a:rPr sz="1450" dirty="0">
                <a:latin typeface="Arial"/>
                <a:cs typeface="Arial"/>
              </a:rPr>
              <a:t>er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mea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ally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straini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g</a:t>
            </a:r>
            <a:r>
              <a:rPr sz="1450" spc="3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or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secluding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 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tud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nt,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includin</a:t>
            </a:r>
            <a:r>
              <a:rPr sz="1450" spc="-10" dirty="0">
                <a:latin typeface="Arial"/>
                <a:cs typeface="Arial"/>
              </a:rPr>
              <a:t>g</a:t>
            </a:r>
            <a:r>
              <a:rPr sz="1450" dirty="0">
                <a:latin typeface="Arial"/>
                <a:cs typeface="Arial"/>
              </a:rPr>
              <a:t>,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</a:t>
            </a:r>
            <a:r>
              <a:rPr sz="1450" spc="-10" dirty="0">
                <a:latin typeface="Arial"/>
                <a:cs typeface="Arial"/>
              </a:rPr>
              <a:t>u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n</a:t>
            </a:r>
            <a:r>
              <a:rPr sz="1450" spc="-10" dirty="0">
                <a:latin typeface="Arial"/>
                <a:cs typeface="Arial"/>
              </a:rPr>
              <a:t>o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limited to:</a:t>
            </a:r>
            <a:endParaRPr sz="1450">
              <a:latin typeface="Arial"/>
              <a:cs typeface="Arial"/>
            </a:endParaRPr>
          </a:p>
          <a:p>
            <a:pPr marL="1282065" lvl="1" indent="-354965">
              <a:lnSpc>
                <a:spcPct val="100000"/>
              </a:lnSpc>
              <a:spcBef>
                <a:spcPts val="345"/>
              </a:spcBef>
              <a:buFont typeface="Arial"/>
              <a:buAutoNum type="romanLcParenBoth"/>
              <a:tabLst>
                <a:tab pos="1296670" algn="l"/>
              </a:tabLst>
            </a:pPr>
            <a:r>
              <a:rPr sz="1450" spc="-25" dirty="0">
                <a:latin typeface="Arial"/>
                <a:cs typeface="Arial"/>
              </a:rPr>
              <a:t>v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dirty="0">
                <a:latin typeface="Arial"/>
                <a:cs typeface="Arial"/>
              </a:rPr>
              <a:t>io</a:t>
            </a:r>
            <a:r>
              <a:rPr sz="1450" spc="-5" dirty="0">
                <a:latin typeface="Arial"/>
                <a:cs typeface="Arial"/>
              </a:rPr>
              <a:t>u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4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-15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straint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seclu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io</a:t>
            </a:r>
            <a:r>
              <a:rPr sz="1450" spc="-5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;</a:t>
            </a:r>
            <a:endParaRPr sz="1450">
              <a:latin typeface="Arial"/>
              <a:cs typeface="Arial"/>
            </a:endParaRPr>
          </a:p>
          <a:p>
            <a:pPr marL="1285875" lvl="1" indent="-358775">
              <a:lnSpc>
                <a:spcPct val="100000"/>
              </a:lnSpc>
              <a:spcBef>
                <a:spcPts val="345"/>
              </a:spcBef>
              <a:buFont typeface="Arial"/>
              <a:buAutoNum type="romanLcParenBoth"/>
              <a:tabLst>
                <a:tab pos="1286510" algn="l"/>
              </a:tabLst>
            </a:pPr>
            <a:r>
              <a:rPr sz="1450" spc="5" dirty="0">
                <a:latin typeface="Arial"/>
                <a:cs typeface="Arial"/>
              </a:rPr>
              <a:t>t</a:t>
            </a:r>
            <a:r>
              <a:rPr sz="1450" dirty="0">
                <a:latin typeface="Arial"/>
                <a:cs typeface="Arial"/>
              </a:rPr>
              <a:t>he</a:t>
            </a:r>
            <a:r>
              <a:rPr sz="1450" spc="-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di</a:t>
            </a:r>
            <a:r>
              <a:rPr sz="1450" spc="-25" dirty="0">
                <a:latin typeface="Arial"/>
                <a:cs typeface="Arial"/>
              </a:rPr>
              <a:t>f</a:t>
            </a:r>
            <a:r>
              <a:rPr sz="1450" dirty="0">
                <a:latin typeface="Arial"/>
                <a:cs typeface="Arial"/>
              </a:rPr>
              <a:t>fer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nces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-25" dirty="0">
                <a:latin typeface="Arial"/>
                <a:cs typeface="Arial"/>
              </a:rPr>
              <a:t>w</a:t>
            </a:r>
            <a:r>
              <a:rPr sz="1450" dirty="0">
                <a:latin typeface="Arial"/>
                <a:cs typeface="Arial"/>
              </a:rPr>
              <a:t>een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li</a:t>
            </a:r>
            <a:r>
              <a:rPr sz="1450" spc="5" dirty="0">
                <a:latin typeface="Arial"/>
                <a:cs typeface="Arial"/>
              </a:rPr>
              <a:t>f</a:t>
            </a:r>
            <a:r>
              <a:rPr sz="1450" dirty="0">
                <a:latin typeface="Arial"/>
                <a:cs typeface="Arial"/>
              </a:rPr>
              <a:t>e th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dirty="0">
                <a:latin typeface="Arial"/>
                <a:cs typeface="Arial"/>
              </a:rPr>
              <a:t>e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tening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straint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oth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v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i</a:t>
            </a:r>
            <a:r>
              <a:rPr sz="1450" spc="5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g</a:t>
            </a:r>
            <a:endParaRPr sz="1450">
              <a:latin typeface="Arial"/>
              <a:cs typeface="Arial"/>
            </a:endParaRPr>
          </a:p>
          <a:p>
            <a:pPr marR="3091815" algn="ctr">
              <a:lnSpc>
                <a:spcPct val="100000"/>
              </a:lnSpc>
            </a:pPr>
            <a:r>
              <a:rPr sz="1450" dirty="0">
                <a:latin typeface="Arial"/>
                <a:cs typeface="Arial"/>
              </a:rPr>
              <a:t>le</a:t>
            </a:r>
            <a:r>
              <a:rPr sz="1450" spc="-25" dirty="0">
                <a:latin typeface="Arial"/>
                <a:cs typeface="Arial"/>
              </a:rPr>
              <a:t>v</a:t>
            </a:r>
            <a:r>
              <a:rPr sz="1450" spc="-5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ls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spc="-5" dirty="0">
                <a:latin typeface="Arial"/>
                <a:cs typeface="Arial"/>
              </a:rPr>
              <a:t>o</a:t>
            </a:r>
            <a:r>
              <a:rPr sz="1450" dirty="0">
                <a:latin typeface="Arial"/>
                <a:cs typeface="Arial"/>
              </a:rPr>
              <a:t>f</a:t>
            </a:r>
            <a:r>
              <a:rPr sz="1450" spc="-5" dirty="0">
                <a:latin typeface="Arial"/>
                <a:cs typeface="Arial"/>
              </a:rPr>
              <a:t> ph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sic</a:t>
            </a:r>
            <a:r>
              <a:rPr sz="1450" spc="-5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l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int;</a:t>
            </a:r>
            <a:endParaRPr sz="1450">
              <a:latin typeface="Arial"/>
              <a:cs typeface="Arial"/>
            </a:endParaRPr>
          </a:p>
          <a:p>
            <a:pPr marL="1282065" marR="414655" lvl="1" indent="-354965">
              <a:lnSpc>
                <a:spcPct val="100000"/>
              </a:lnSpc>
              <a:spcBef>
                <a:spcPts val="350"/>
              </a:spcBef>
              <a:buFont typeface="Arial"/>
              <a:buAutoNum type="romanLcParenBoth" startAt="3"/>
              <a:tabLst>
                <a:tab pos="1276350" algn="l"/>
              </a:tabLst>
            </a:pPr>
            <a:r>
              <a:rPr sz="1450" dirty="0">
                <a:latin typeface="Arial"/>
                <a:cs typeface="Arial"/>
              </a:rPr>
              <a:t>the di</a:t>
            </a:r>
            <a:r>
              <a:rPr sz="1450" spc="-20" dirty="0">
                <a:latin typeface="Arial"/>
                <a:cs typeface="Arial"/>
              </a:rPr>
              <a:t>f</a:t>
            </a:r>
            <a:r>
              <a:rPr sz="1450" dirty="0">
                <a:latin typeface="Arial"/>
                <a:cs typeface="Arial"/>
              </a:rPr>
              <a:t>fer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nces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-25" dirty="0">
                <a:latin typeface="Arial"/>
                <a:cs typeface="Arial"/>
              </a:rPr>
              <a:t>w</a:t>
            </a:r>
            <a:r>
              <a:rPr sz="1450" dirty="0">
                <a:latin typeface="Arial"/>
                <a:cs typeface="Arial"/>
              </a:rPr>
              <a:t>een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rmi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sible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straint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in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complia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ce te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h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iq</a:t>
            </a:r>
            <a:r>
              <a:rPr sz="1450" spc="-5" dirty="0">
                <a:latin typeface="Arial"/>
                <a:cs typeface="Arial"/>
              </a:rPr>
              <a:t>u</a:t>
            </a:r>
            <a:r>
              <a:rPr sz="1450" dirty="0">
                <a:latin typeface="Arial"/>
                <a:cs typeface="Arial"/>
              </a:rPr>
              <a:t>es;</a:t>
            </a:r>
            <a:r>
              <a:rPr sz="1450" spc="2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d</a:t>
            </a:r>
            <a:endParaRPr sz="1450">
              <a:latin typeface="Arial"/>
              <a:cs typeface="Arial"/>
            </a:endParaRPr>
          </a:p>
          <a:p>
            <a:pPr marL="1282065" marR="1125220" lvl="1" indent="-354965">
              <a:lnSpc>
                <a:spcPct val="100000"/>
              </a:lnSpc>
              <a:spcBef>
                <a:spcPts val="345"/>
              </a:spcBef>
              <a:buFont typeface="Arial"/>
              <a:buAutoNum type="romanLcParenBoth" startAt="3"/>
              <a:tabLst>
                <a:tab pos="1285240" algn="l"/>
              </a:tabLst>
            </a:pPr>
            <a:r>
              <a:rPr sz="1450" dirty="0">
                <a:latin typeface="Arial"/>
                <a:cs typeface="Arial"/>
              </a:rPr>
              <a:t>monito</a:t>
            </a:r>
            <a:r>
              <a:rPr sz="1450" spc="-5" dirty="0">
                <a:latin typeface="Arial"/>
                <a:cs typeface="Arial"/>
              </a:rPr>
              <a:t>r</a:t>
            </a:r>
            <a:r>
              <a:rPr sz="1450" dirty="0">
                <a:latin typeface="Arial"/>
                <a:cs typeface="Arial"/>
              </a:rPr>
              <a:t>ing</a:t>
            </a:r>
            <a:r>
              <a:rPr sz="1450" spc="3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metho</a:t>
            </a:r>
            <a:r>
              <a:rPr sz="1450" spc="-10" dirty="0">
                <a:latin typeface="Arial"/>
                <a:cs typeface="Arial"/>
              </a:rPr>
              <a:t>d</a:t>
            </a:r>
            <a:r>
              <a:rPr sz="1450" dirty="0">
                <a:latin typeface="Arial"/>
                <a:cs typeface="Arial"/>
              </a:rPr>
              <a:t>s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to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r</a:t>
            </a:r>
            <a:r>
              <a:rPr sz="1450" dirty="0">
                <a:latin typeface="Arial"/>
                <a:cs typeface="Arial"/>
              </a:rPr>
              <a:t>e</a:t>
            </a:r>
            <a:r>
              <a:rPr sz="1450" spc="-25" dirty="0">
                <a:latin typeface="Arial"/>
                <a:cs typeface="Arial"/>
              </a:rPr>
              <a:t>v</a:t>
            </a:r>
            <a:r>
              <a:rPr sz="1450" dirty="0">
                <a:latin typeface="Arial"/>
                <a:cs typeface="Arial"/>
              </a:rPr>
              <a:t>e</a:t>
            </a:r>
            <a:r>
              <a:rPr sz="1450" spc="-10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t</a:t>
            </a:r>
            <a:r>
              <a:rPr sz="1450" spc="4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h</a:t>
            </a:r>
            <a:r>
              <a:rPr sz="1450" spc="-10" dirty="0">
                <a:latin typeface="Arial"/>
                <a:cs typeface="Arial"/>
              </a:rPr>
              <a:t>a</a:t>
            </a:r>
            <a:r>
              <a:rPr sz="1450" dirty="0">
                <a:latin typeface="Arial"/>
                <a:cs typeface="Arial"/>
              </a:rPr>
              <a:t>rm</a:t>
            </a:r>
            <a:r>
              <a:rPr sz="1450" spc="2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to</a:t>
            </a:r>
            <a:r>
              <a:rPr sz="1450" spc="-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 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tud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nt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spc="-30" dirty="0">
                <a:latin typeface="Arial"/>
                <a:cs typeface="Arial"/>
              </a:rPr>
              <a:t>w</a:t>
            </a:r>
            <a:r>
              <a:rPr sz="1450" dirty="0">
                <a:latin typeface="Arial"/>
                <a:cs typeface="Arial"/>
              </a:rPr>
              <a:t>ho</a:t>
            </a:r>
            <a:r>
              <a:rPr sz="1450" spc="4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is</a:t>
            </a:r>
            <a:r>
              <a:rPr sz="1450" spc="-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</a:t>
            </a:r>
            <a:r>
              <a:rPr sz="1450" spc="-10" dirty="0">
                <a:latin typeface="Arial"/>
                <a:cs typeface="Arial"/>
              </a:rPr>
              <a:t>h</a:t>
            </a:r>
            <a:r>
              <a:rPr sz="1450" spc="-20" dirty="0">
                <a:latin typeface="Arial"/>
                <a:cs typeface="Arial"/>
              </a:rPr>
              <a:t>y</a:t>
            </a:r>
            <a:r>
              <a:rPr sz="1450" dirty="0">
                <a:latin typeface="Arial"/>
                <a:cs typeface="Arial"/>
              </a:rPr>
              <a:t>si</a:t>
            </a:r>
            <a:r>
              <a:rPr sz="1450" spc="5" dirty="0">
                <a:latin typeface="Arial"/>
                <a:cs typeface="Arial"/>
              </a:rPr>
              <a:t>c</a:t>
            </a:r>
            <a:r>
              <a:rPr sz="1450" dirty="0">
                <a:latin typeface="Arial"/>
                <a:cs typeface="Arial"/>
              </a:rPr>
              <a:t>ally r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strain</a:t>
            </a:r>
            <a:r>
              <a:rPr sz="1450" spc="-10" dirty="0">
                <a:latin typeface="Arial"/>
                <a:cs typeface="Arial"/>
              </a:rPr>
              <a:t>e</a:t>
            </a:r>
            <a:r>
              <a:rPr sz="1450" dirty="0">
                <a:latin typeface="Arial"/>
                <a:cs typeface="Arial"/>
              </a:rPr>
              <a:t>d</a:t>
            </a:r>
            <a:r>
              <a:rPr sz="1450" spc="3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or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in 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eclu</a:t>
            </a:r>
            <a:r>
              <a:rPr sz="1450" spc="5" dirty="0">
                <a:latin typeface="Arial"/>
                <a:cs typeface="Arial"/>
              </a:rPr>
              <a:t>s</a:t>
            </a:r>
            <a:r>
              <a:rPr sz="1450" dirty="0">
                <a:latin typeface="Arial"/>
                <a:cs typeface="Arial"/>
              </a:rPr>
              <a:t>io</a:t>
            </a:r>
            <a:r>
              <a:rPr sz="1450" spc="-5" dirty="0">
                <a:latin typeface="Arial"/>
                <a:cs typeface="Arial"/>
              </a:rPr>
              <a:t>n</a:t>
            </a:r>
            <a:r>
              <a:rPr sz="1450" dirty="0">
                <a:latin typeface="Arial"/>
                <a:cs typeface="Arial"/>
              </a:rPr>
              <a:t>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is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trai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1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ally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ermi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by 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gram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trai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ilized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each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dis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rict.</a:t>
            </a:r>
            <a:endParaRPr sz="1600">
              <a:latin typeface="Arial"/>
              <a:cs typeface="Arial"/>
            </a:endParaRPr>
          </a:p>
          <a:p>
            <a:pPr marL="666750" marR="1068070">
              <a:lnSpc>
                <a:spcPct val="100000"/>
              </a:lnSpc>
              <a:spcBef>
                <a:spcPts val="1290"/>
              </a:spcBef>
            </a:pPr>
            <a:r>
              <a:rPr sz="1200" b="1" dirty="0">
                <a:latin typeface="Arial"/>
                <a:cs typeface="Arial"/>
              </a:rPr>
              <a:t>Re</a:t>
            </a:r>
            <a:r>
              <a:rPr sz="1200" b="1" spc="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ommended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</a:t>
            </a:r>
            <a:r>
              <a:rPr sz="1200" b="1" spc="5" dirty="0">
                <a:latin typeface="Arial"/>
                <a:cs typeface="Arial"/>
              </a:rPr>
              <a:t>s</a:t>
            </a:r>
            <a:r>
              <a:rPr sz="1200" b="1" dirty="0">
                <a:latin typeface="Arial"/>
                <a:cs typeface="Arial"/>
              </a:rPr>
              <a:t>t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Practice: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T</a:t>
            </a:r>
            <a:r>
              <a:rPr sz="1200" dirty="0">
                <a:latin typeface="Arial"/>
                <a:cs typeface="Arial"/>
              </a:rPr>
              <a:t>raining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or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all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</a:t>
            </a:r>
            <a:r>
              <a:rPr sz="1200" spc="5" dirty="0">
                <a:latin typeface="Arial"/>
                <a:cs typeface="Arial"/>
              </a:rPr>
              <a:t>a</a:t>
            </a:r>
            <a:r>
              <a:rPr sz="1200" spc="-10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(pro</a:t>
            </a:r>
            <a:r>
              <a:rPr sz="1200" spc="15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essio</a:t>
            </a:r>
            <a:r>
              <a:rPr sz="1200" spc="-5" dirty="0">
                <a:latin typeface="Arial"/>
                <a:cs typeface="Arial"/>
              </a:rPr>
              <a:t>n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ls,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paraprof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ssi</a:t>
            </a:r>
            <a:r>
              <a:rPr sz="1200" spc="-10" dirty="0">
                <a:latin typeface="Arial"/>
                <a:cs typeface="Arial"/>
              </a:rPr>
              <a:t>on</a:t>
            </a:r>
            <a:r>
              <a:rPr sz="1200" dirty="0">
                <a:latin typeface="Arial"/>
                <a:cs typeface="Arial"/>
              </a:rPr>
              <a:t>als,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 ad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dirty="0">
                <a:latin typeface="Arial"/>
                <a:cs typeface="Arial"/>
              </a:rPr>
              <a:t>inistr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rs)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should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include,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but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not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dirty="0">
                <a:latin typeface="Arial"/>
                <a:cs typeface="Arial"/>
              </a:rPr>
              <a:t>ited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666750" marR="353060" indent="457200">
              <a:lnSpc>
                <a:spcPct val="100000"/>
              </a:lnSpc>
              <a:spcBef>
                <a:spcPts val="285"/>
              </a:spcBef>
            </a:pPr>
            <a:r>
              <a:rPr sz="1200" dirty="0">
                <a:latin typeface="Arial"/>
                <a:cs typeface="Arial"/>
              </a:rPr>
              <a:t>An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</a:t>
            </a:r>
            <a:r>
              <a:rPr sz="1200" spc="-10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er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iew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ele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a</a:t>
            </a:r>
            <a:r>
              <a:rPr sz="1200" spc="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la</a:t>
            </a:r>
            <a:r>
              <a:rPr sz="1200" spc="-20" dirty="0">
                <a:latin typeface="Arial"/>
                <a:cs typeface="Arial"/>
              </a:rPr>
              <a:t>w</a:t>
            </a:r>
            <a:r>
              <a:rPr sz="1200" dirty="0">
                <a:latin typeface="Arial"/>
                <a:cs typeface="Arial"/>
              </a:rPr>
              <a:t>s and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5" dirty="0">
                <a:latin typeface="Arial"/>
                <a:cs typeface="Arial"/>
              </a:rPr>
              <a:t>g</a:t>
            </a:r>
            <a:r>
              <a:rPr sz="1200" dirty="0">
                <a:latin typeface="Arial"/>
                <a:cs typeface="Arial"/>
              </a:rPr>
              <a:t>ulations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5" dirty="0">
                <a:latin typeface="Arial"/>
                <a:cs typeface="Arial"/>
              </a:rPr>
              <a:t>g</a:t>
            </a:r>
            <a:r>
              <a:rPr sz="1200" dirty="0">
                <a:latin typeface="Arial"/>
                <a:cs typeface="Arial"/>
              </a:rPr>
              <a:t>arding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use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</a:t>
            </a:r>
            <a:r>
              <a:rPr sz="1200" spc="5" dirty="0">
                <a:latin typeface="Arial"/>
                <a:cs typeface="Arial"/>
              </a:rPr>
              <a:t>h</a:t>
            </a:r>
            <a:r>
              <a:rPr sz="1200" spc="-15" dirty="0">
                <a:latin typeface="Arial"/>
                <a:cs typeface="Arial"/>
              </a:rPr>
              <a:t>y</a:t>
            </a:r>
            <a:r>
              <a:rPr sz="1200" dirty="0">
                <a:latin typeface="Arial"/>
                <a:cs typeface="Arial"/>
              </a:rPr>
              <a:t>s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cal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est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aint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</a:t>
            </a:r>
            <a:r>
              <a:rPr sz="1200" spc="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d seclusion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on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dents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should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id</a:t>
            </a:r>
            <a:r>
              <a:rPr sz="1200" spc="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at le</a:t>
            </a:r>
            <a:r>
              <a:rPr sz="1200" spc="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st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annu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l</a:t>
            </a:r>
            <a:r>
              <a:rPr sz="1200" spc="-5" dirty="0">
                <a:latin typeface="Arial"/>
                <a:cs typeface="Arial"/>
              </a:rPr>
              <a:t>l</a:t>
            </a:r>
            <a:r>
              <a:rPr sz="1200" dirty="0">
                <a:latin typeface="Arial"/>
                <a:cs typeface="Arial"/>
              </a:rPr>
              <a:t>y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5" dirty="0">
                <a:latin typeface="Arial"/>
                <a:cs typeface="Arial"/>
              </a:rPr>
              <a:t> a</a:t>
            </a:r>
            <a:r>
              <a:rPr sz="1200" dirty="0">
                <a:latin typeface="Arial"/>
                <a:cs typeface="Arial"/>
              </a:rPr>
              <a:t>ll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</a:t>
            </a:r>
            <a:r>
              <a:rPr sz="1200" spc="10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essi</a:t>
            </a:r>
            <a:r>
              <a:rPr sz="1200" spc="-10" dirty="0">
                <a:latin typeface="Arial"/>
                <a:cs typeface="Arial"/>
              </a:rPr>
              <a:t>ona</a:t>
            </a:r>
            <a:r>
              <a:rPr sz="1200" dirty="0">
                <a:latin typeface="Arial"/>
                <a:cs typeface="Arial"/>
              </a:rPr>
              <a:t>ls,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paraprof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ssio</a:t>
            </a:r>
            <a:r>
              <a:rPr sz="1200" spc="-5" dirty="0">
                <a:latin typeface="Arial"/>
                <a:cs typeface="Arial"/>
              </a:rPr>
              <a:t>n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ls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 ad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dirty="0">
                <a:latin typeface="Arial"/>
                <a:cs typeface="Arial"/>
              </a:rPr>
              <a:t>inistr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rs.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725">
              <a:lnSpc>
                <a:spcPts val="214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7594" y="859217"/>
            <a:ext cx="90360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35" dirty="0">
                <a:latin typeface="Arial"/>
                <a:cs typeface="Arial"/>
              </a:rPr>
              <a:t>P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1</a:t>
            </a:r>
            <a:r>
              <a:rPr sz="1800" b="1" spc="-5" dirty="0">
                <a:latin typeface="Arial"/>
                <a:cs typeface="Arial"/>
              </a:rPr>
              <a:t>8</a:t>
            </a:r>
            <a:r>
              <a:rPr sz="1800" b="1" spc="-160" dirty="0">
                <a:latin typeface="Arial"/>
                <a:cs typeface="Arial"/>
              </a:rPr>
              <a:t>-</a:t>
            </a:r>
            <a:r>
              <a:rPr sz="1800" b="1" spc="-165" dirty="0">
                <a:latin typeface="Arial"/>
                <a:cs typeface="Arial"/>
              </a:rPr>
              <a:t>51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1667" y="1344007"/>
            <a:ext cx="7521575" cy="291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5470" marR="36195" indent="-225425">
              <a:lnSpc>
                <a:spcPct val="100000"/>
              </a:lnSpc>
              <a:buFont typeface="Arial"/>
              <a:buChar char="•"/>
              <a:tabLst>
                <a:tab pos="586105" algn="l"/>
              </a:tabLst>
            </a:pP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fective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July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2018,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35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8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0" dirty="0">
                <a:latin typeface="Arial"/>
                <a:cs typeface="Arial"/>
              </a:rPr>
              <a:t>8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51,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nitions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seclusion,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clarif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es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nition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escort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ntroduces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 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ic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also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prohib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behavior inte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vention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idu</a:t>
            </a:r>
            <a:r>
              <a:rPr sz="1600" spc="-25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l</a:t>
            </a:r>
            <a:r>
              <a:rPr sz="1600" spc="-15" dirty="0">
                <a:latin typeface="Arial"/>
                <a:cs typeface="Arial"/>
              </a:rPr>
              <a:t>i</a:t>
            </a:r>
            <a:r>
              <a:rPr sz="1600" spc="-20" dirty="0">
                <a:latin typeface="Arial"/>
                <a:cs typeface="Arial"/>
              </a:rPr>
              <a:t>z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education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og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am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(IEP)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requires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later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January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2019,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distri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ts/programs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elop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policy related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sions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ticut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Special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ations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ere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adopte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</a:t>
            </a:r>
            <a:r>
              <a:rPr sz="1600" spc="-15" dirty="0">
                <a:latin typeface="Arial"/>
                <a:cs typeface="Arial"/>
              </a:rPr>
              <a:t>u</a:t>
            </a:r>
            <a:r>
              <a:rPr sz="1600" spc="-10" dirty="0">
                <a:latin typeface="Arial"/>
                <a:cs typeface="Arial"/>
              </a:rPr>
              <a:t>ly </a:t>
            </a:r>
            <a:r>
              <a:rPr sz="1600" spc="-15" dirty="0">
                <a:latin typeface="Arial"/>
                <a:cs typeface="Arial"/>
              </a:rPr>
              <a:t>2013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d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add</a:t>
            </a:r>
            <a:r>
              <a:rPr sz="1600" spc="-5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</a:t>
            </a:r>
            <a:r>
              <a:rPr sz="1600" spc="-5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ona</a:t>
            </a:r>
            <a:r>
              <a:rPr sz="1600" spc="-5" dirty="0">
                <a:latin typeface="Arial"/>
                <a:cs typeface="Arial"/>
              </a:rPr>
              <a:t>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requirement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relate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th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</a:t>
            </a:r>
            <a:r>
              <a:rPr sz="1600" spc="-20" dirty="0">
                <a:latin typeface="Arial"/>
                <a:cs typeface="Arial"/>
              </a:rPr>
              <a:t>mp</a:t>
            </a:r>
            <a:r>
              <a:rPr sz="1600" spc="-5" dirty="0">
                <a:latin typeface="Arial"/>
                <a:cs typeface="Arial"/>
              </a:rPr>
              <a:t>l</a:t>
            </a:r>
            <a:r>
              <a:rPr sz="1600" spc="-15" dirty="0">
                <a:latin typeface="Arial"/>
                <a:cs typeface="Arial"/>
              </a:rPr>
              <a:t>ementat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on</a:t>
            </a:r>
            <a:r>
              <a:rPr sz="1600" spc="-10" dirty="0">
                <a:latin typeface="Arial"/>
                <a:cs typeface="Arial"/>
              </a:rPr>
              <a:t>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Co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nec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icut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eneral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Stat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tes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S)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10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236b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remain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fect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here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they do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conf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ict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CGS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</a:t>
            </a:r>
            <a:r>
              <a:rPr sz="1600" b="1" spc="-15" dirty="0">
                <a:latin typeface="Arial"/>
                <a:cs typeface="Arial"/>
              </a:rPr>
              <a:t>0-</a:t>
            </a:r>
            <a:r>
              <a:rPr sz="1600" b="1" spc="-10" dirty="0">
                <a:latin typeface="Arial"/>
                <a:cs typeface="Arial"/>
              </a:rPr>
              <a:t>236b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Public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ct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</a:t>
            </a:r>
            <a:r>
              <a:rPr sz="1600" b="1" spc="-5" dirty="0">
                <a:latin typeface="Arial"/>
                <a:cs typeface="Arial"/>
              </a:rPr>
              <a:t>8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51,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requirements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rel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ef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provided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through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SB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7276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equent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egislatio</a:t>
            </a:r>
            <a:r>
              <a:rPr sz="1600" spc="-25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4468" y="1621128"/>
            <a:ext cx="7448550" cy="291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0485">
              <a:lnSpc>
                <a:spcPct val="100000"/>
              </a:lnSpc>
            </a:pPr>
            <a:r>
              <a:rPr sz="1600" b="1" spc="-2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ly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1,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2015,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ally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ereaf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CSDE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5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ill</a:t>
            </a:r>
            <a:r>
              <a:rPr sz="1600" spc="-10" dirty="0">
                <a:latin typeface="Arial"/>
                <a:cs typeface="Arial"/>
              </a:rPr>
              <a:t> make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ai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able 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ew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requirements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 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stri</a:t>
            </a:r>
            <a:r>
              <a:rPr sz="1600" spc="-5" dirty="0">
                <a:latin typeface="Arial"/>
                <a:cs typeface="Arial"/>
              </a:rPr>
              <a:t>ct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 members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is Intervention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95" dirty="0">
                <a:latin typeface="Arial"/>
                <a:cs typeface="Arial"/>
              </a:rPr>
              <a:t>T</a:t>
            </a:r>
            <a:r>
              <a:rPr sz="1600" spc="-10" dirty="0">
                <a:latin typeface="Arial"/>
                <a:cs typeface="Arial"/>
              </a:rPr>
              <a:t>eam.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-10" dirty="0">
                <a:latin typeface="Arial"/>
                <a:cs typeface="Arial"/>
              </a:rPr>
              <a:t> pract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ctates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overv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ew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 school profes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iona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s, paraprofes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ional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5" dirty="0">
                <a:latin typeface="Arial"/>
                <a:cs typeface="Arial"/>
              </a:rPr>
              <a:t>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members,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adm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nistrato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Begi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ni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July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2017,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board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create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 initial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appropriate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ongo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training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2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escalation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incidents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eclusion,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ell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proper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 restraining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-5" dirty="0">
                <a:latin typeface="Arial"/>
                <a:cs typeface="Arial"/>
              </a:rPr>
              <a:t>s,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ident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fied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is intervention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team as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igned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inc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pal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building.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trict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level </a:t>
            </a:r>
            <a:r>
              <a:rPr sz="1600" spc="-5" dirty="0">
                <a:latin typeface="Arial"/>
                <a:cs typeface="Arial"/>
              </a:rPr>
              <a:t>tr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10" dirty="0">
                <a:latin typeface="Arial"/>
                <a:cs typeface="Arial"/>
              </a:rPr>
              <a:t>ining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vention plans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July 2018,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(SB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7276).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8392" y="694491"/>
            <a:ext cx="720026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R="362585" algn="ctr">
              <a:lnSpc>
                <a:spcPct val="100000"/>
              </a:lnSpc>
              <a:spcBef>
                <a:spcPts val="244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2891" y="1329402"/>
            <a:ext cx="8183245" cy="46397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559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Policy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Regardi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use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Exclusio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ary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ut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 marR="60960">
              <a:lnSpc>
                <a:spcPct val="100000"/>
              </a:lnSpc>
              <a:spcBef>
                <a:spcPts val="1180"/>
              </a:spcBef>
            </a:pPr>
            <a:r>
              <a:rPr sz="1600" b="1" spc="-10" dirty="0" smtClean="0">
                <a:latin typeface="Arial"/>
                <a:cs typeface="Arial"/>
              </a:rPr>
              <a:t>Not</a:t>
            </a:r>
            <a:r>
              <a:rPr sz="1600" b="1" dirty="0" smtClean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later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Jan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ary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2019,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each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local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regio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al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ard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cati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shall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establish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licy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regarding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use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“exclusio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ary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ti</a:t>
            </a:r>
            <a:r>
              <a:rPr sz="1600" b="1" spc="-25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t.”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icy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shall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requirement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that: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Arial"/>
              <a:buAutoNum type="arabicParenBoth"/>
              <a:tabLst>
                <a:tab pos="355600" algn="l"/>
              </a:tabLst>
            </a:pPr>
            <a:r>
              <a:rPr sz="1600" spc="-15" dirty="0">
                <a:latin typeface="Arial"/>
                <a:cs typeface="Arial"/>
              </a:rPr>
              <a:t>Ex</a:t>
            </a:r>
            <a:r>
              <a:rPr sz="1600" spc="-10" dirty="0">
                <a:latin typeface="Arial"/>
                <a:cs typeface="Arial"/>
              </a:rPr>
              <a:t>clus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cipline.</a:t>
            </a:r>
            <a:endParaRPr sz="1600" dirty="0">
              <a:latin typeface="Arial"/>
              <a:cs typeface="Arial"/>
            </a:endParaRPr>
          </a:p>
          <a:p>
            <a:pPr marL="355600" marR="167640" indent="-342900">
              <a:lnSpc>
                <a:spcPct val="100000"/>
              </a:lnSpc>
              <a:buFont typeface="Arial"/>
              <a:buAutoNum type="arabicParenBoth"/>
              <a:tabLst>
                <a:tab pos="355600" algn="l"/>
              </a:tabLst>
            </a:pP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school </a:t>
            </a:r>
            <a:r>
              <a:rPr sz="1600" spc="-15" dirty="0">
                <a:latin typeface="Arial"/>
                <a:cs typeface="Arial"/>
              </a:rPr>
              <a:t>emp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remains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mmediate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 available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chool </a:t>
            </a:r>
            <a:r>
              <a:rPr sz="1600" spc="-15" dirty="0">
                <a:latin typeface="Arial"/>
                <a:cs typeface="Arial"/>
              </a:rPr>
              <a:t>emp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able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communicate verbal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throughout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out.</a:t>
            </a:r>
            <a:endParaRPr sz="1600" dirty="0">
              <a:latin typeface="Arial"/>
              <a:cs typeface="Arial"/>
            </a:endParaRPr>
          </a:p>
          <a:p>
            <a:pPr marL="315595" indent="-302895">
              <a:lnSpc>
                <a:spcPct val="100000"/>
              </a:lnSpc>
              <a:buFont typeface="Arial"/>
              <a:buAutoNum type="arabicParenBoth"/>
              <a:tabLst>
                <a:tab pos="31623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space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exc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usionary time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clean,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afe,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sanitar</a:t>
            </a:r>
            <a:r>
              <a:rPr sz="1600" spc="-15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appropriate</a:t>
            </a:r>
            <a:endParaRPr sz="1600" dirty="0">
              <a:latin typeface="Arial"/>
              <a:cs typeface="Arial"/>
            </a:endParaRPr>
          </a:p>
          <a:p>
            <a:pPr marR="242570" algn="ctr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pose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calming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dees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alat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 student</a:t>
            </a:r>
            <a:r>
              <a:rPr sz="1600" spc="-15" dirty="0">
                <a:latin typeface="Arial"/>
                <a:cs typeface="Arial"/>
              </a:rPr>
              <a:t>'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behavio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  <a:p>
            <a:pPr marL="371475" indent="-358775">
              <a:lnSpc>
                <a:spcPct val="100000"/>
              </a:lnSpc>
              <a:buFont typeface="Arial"/>
              <a:buAutoNum type="arabicParenBoth" startAt="4"/>
              <a:tabLst>
                <a:tab pos="37211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period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terminates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soon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sible.</a:t>
            </a:r>
            <a:endParaRPr sz="16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AutoNum type="arabicParenBoth" startAt="4"/>
              <a:tabLst>
                <a:tab pos="376555" algn="l"/>
              </a:tabLst>
            </a:pPr>
            <a:r>
              <a:rPr sz="1600" spc="-5" dirty="0">
                <a:latin typeface="Arial"/>
                <a:cs typeface="Arial"/>
              </a:rPr>
              <a:t>If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requiring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30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76a,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child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aluated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pursuant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20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76d,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aiting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determinat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interventions 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strategies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uccessful 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addressing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uch student</a:t>
            </a:r>
            <a:r>
              <a:rPr sz="1600" spc="-15" dirty="0">
                <a:latin typeface="Arial"/>
                <a:cs typeface="Arial"/>
              </a:rPr>
              <a:t>'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oblemat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behavio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 </a:t>
            </a: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student's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PPT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convene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soon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pract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cable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determine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alternati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interventions 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strategies.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725">
              <a:lnSpc>
                <a:spcPct val="10000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  <a:p>
            <a:pPr marR="362585" algn="ctr">
              <a:lnSpc>
                <a:spcPct val="100000"/>
              </a:lnSpc>
              <a:spcBef>
                <a:spcPts val="65"/>
              </a:spcBef>
            </a:pPr>
            <a:r>
              <a:rPr sz="1400" b="0" dirty="0">
                <a:latin typeface="Arial"/>
                <a:cs typeface="Arial"/>
              </a:rPr>
              <a:t>(</a:t>
            </a:r>
            <a:r>
              <a:rPr sz="1400" b="0" spc="5" dirty="0">
                <a:latin typeface="Arial"/>
                <a:cs typeface="Arial"/>
              </a:rPr>
              <a:t>c</a:t>
            </a:r>
            <a:r>
              <a:rPr sz="1400" b="0" dirty="0">
                <a:latin typeface="Arial"/>
                <a:cs typeface="Arial"/>
              </a:rPr>
              <a:t>ontinu</a:t>
            </a:r>
            <a:r>
              <a:rPr sz="1400" b="0" spc="-15" dirty="0">
                <a:latin typeface="Arial"/>
                <a:cs typeface="Arial"/>
              </a:rPr>
              <a:t>e</a:t>
            </a:r>
            <a:r>
              <a:rPr sz="1400" b="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943" y="791250"/>
            <a:ext cx="7628890" cy="5038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0170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  <a:p>
            <a:pPr marL="24765" algn="ctr">
              <a:lnSpc>
                <a:spcPct val="100000"/>
              </a:lnSpc>
              <a:spcBef>
                <a:spcPts val="1190"/>
              </a:spcBef>
            </a:pPr>
            <a:r>
              <a:rPr sz="1500" b="1" dirty="0">
                <a:latin typeface="Arial"/>
                <a:cs typeface="Arial"/>
              </a:rPr>
              <a:t>W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en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to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4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Meet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g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for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Gener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l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Edu</a:t>
            </a:r>
            <a:r>
              <a:rPr sz="1500" b="1" dirty="0">
                <a:latin typeface="Arial"/>
                <a:cs typeface="Arial"/>
              </a:rPr>
              <a:t>cat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ts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1500" spc="30" dirty="0">
                <a:latin typeface="Arial"/>
                <a:cs typeface="Arial"/>
              </a:rPr>
              <a:t>W</a:t>
            </a:r>
            <a:r>
              <a:rPr sz="1500" spc="-10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en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ou</a:t>
            </a:r>
            <a:r>
              <a:rPr sz="1500" spc="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need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ene</a:t>
            </a:r>
            <a:r>
              <a:rPr sz="1500" spc="2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meet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g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for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g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er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l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du</a:t>
            </a:r>
            <a:r>
              <a:rPr sz="1500" b="1" dirty="0">
                <a:latin typeface="Arial"/>
                <a:cs typeface="Arial"/>
              </a:rPr>
              <a:t>cat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Gener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l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Edu</a:t>
            </a:r>
            <a:r>
              <a:rPr sz="1500" b="1" dirty="0">
                <a:latin typeface="Arial"/>
                <a:cs typeface="Arial"/>
              </a:rPr>
              <a:t>cat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S</a:t>
            </a:r>
            <a:r>
              <a:rPr sz="1500" b="1" dirty="0">
                <a:latin typeface="Arial"/>
                <a:cs typeface="Arial"/>
              </a:rPr>
              <a:t>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(</a:t>
            </a:r>
            <a:r>
              <a:rPr sz="1500" b="1" spc="10" dirty="0">
                <a:latin typeface="Arial"/>
                <a:cs typeface="Arial"/>
              </a:rPr>
              <a:t>K</a:t>
            </a:r>
            <a:r>
              <a:rPr sz="1500" b="1" dirty="0">
                <a:latin typeface="Arial"/>
                <a:cs typeface="Arial"/>
              </a:rPr>
              <a:t>-</a:t>
            </a:r>
            <a:r>
              <a:rPr sz="1500" b="1" spc="5" dirty="0">
                <a:latin typeface="Arial"/>
                <a:cs typeface="Arial"/>
              </a:rPr>
              <a:t>12)</a:t>
            </a:r>
            <a:endParaRPr sz="1500">
              <a:latin typeface="Arial"/>
              <a:cs typeface="Arial"/>
            </a:endParaRPr>
          </a:p>
          <a:p>
            <a:pPr marL="12700" marR="397510">
              <a:lnSpc>
                <a:spcPct val="100000"/>
              </a:lnSpc>
              <a:spcBef>
                <a:spcPts val="600"/>
              </a:spcBef>
            </a:pPr>
            <a:r>
              <a:rPr sz="1500" spc="30" dirty="0">
                <a:latin typeface="Arial"/>
                <a:cs typeface="Arial"/>
              </a:rPr>
              <a:t>W</a:t>
            </a:r>
            <a:r>
              <a:rPr sz="1500" spc="-10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en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10" dirty="0">
                <a:latin typeface="Arial"/>
                <a:cs typeface="Arial"/>
              </a:rPr>
              <a:t>p</a:t>
            </a:r>
            <a:r>
              <a:rPr sz="1500" dirty="0">
                <a:latin typeface="Arial"/>
                <a:cs typeface="Arial"/>
              </a:rPr>
              <a:t>h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al 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secl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used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ur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more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times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ithin</a:t>
            </a:r>
            <a:r>
              <a:rPr sz="1500" spc="5" dirty="0">
                <a:latin typeface="Arial"/>
                <a:cs typeface="Arial"/>
              </a:rPr>
              <a:t> 2</a:t>
            </a:r>
            <a:r>
              <a:rPr sz="1500" dirty="0">
                <a:latin typeface="Arial"/>
                <a:cs typeface="Arial"/>
              </a:rPr>
              <a:t>0 school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da</a:t>
            </a:r>
            <a:r>
              <a:rPr sz="1500" spc="-2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s,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meeting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must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ened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w</a:t>
            </a:r>
            <a:r>
              <a:rPr sz="1500" dirty="0">
                <a:latin typeface="Arial"/>
                <a:cs typeface="Arial"/>
              </a:rPr>
              <a:t>hi</a:t>
            </a:r>
            <a:r>
              <a:rPr sz="1500" spc="5" dirty="0">
                <a:latin typeface="Arial"/>
                <a:cs typeface="Arial"/>
              </a:rPr>
              <a:t>c</a:t>
            </a:r>
            <a:r>
              <a:rPr sz="1500" dirty="0">
                <a:latin typeface="Arial"/>
                <a:cs typeface="Arial"/>
              </a:rPr>
              <a:t>h incl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des:</a:t>
            </a:r>
            <a:endParaRPr sz="15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9280" algn="l"/>
              </a:tabLst>
            </a:pPr>
            <a:r>
              <a:rPr sz="1500" dirty="0">
                <a:latin typeface="Arial"/>
                <a:cs typeface="Arial"/>
              </a:rPr>
              <a:t>an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admi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r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r;</a:t>
            </a:r>
            <a:endParaRPr sz="15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buFont typeface="Arial"/>
              <a:buChar char="•"/>
              <a:tabLst>
                <a:tab pos="589280" algn="l"/>
              </a:tabLst>
            </a:pPr>
            <a:r>
              <a:rPr sz="1500" dirty="0">
                <a:latin typeface="Arial"/>
                <a:cs typeface="Arial"/>
              </a:rPr>
              <a:t>one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more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such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dent's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acher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;</a:t>
            </a:r>
            <a:endParaRPr sz="1500">
              <a:latin typeface="Arial"/>
              <a:cs typeface="Arial"/>
            </a:endParaRPr>
          </a:p>
          <a:p>
            <a:pPr marL="588645" marR="248920" indent="-228600">
              <a:lnSpc>
                <a:spcPct val="100000"/>
              </a:lnSpc>
              <a:buFont typeface="Arial"/>
              <a:buChar char="•"/>
              <a:tabLst>
                <a:tab pos="589280" algn="l"/>
              </a:tabLst>
            </a:pPr>
            <a:r>
              <a:rPr sz="1500" dirty="0">
                <a:latin typeface="Arial"/>
                <a:cs typeface="Arial"/>
              </a:rPr>
              <a:t>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par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nt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guar</a:t>
            </a:r>
            <a:r>
              <a:rPr sz="1500" spc="5" dirty="0">
                <a:latin typeface="Arial"/>
                <a:cs typeface="Arial"/>
              </a:rPr>
              <a:t>d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such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if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</a:t>
            </a:r>
            <a:r>
              <a:rPr sz="1500" spc="-130" dirty="0">
                <a:latin typeface="Arial"/>
                <a:cs typeface="Arial"/>
              </a:rPr>
              <a:t>y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 m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nt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health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ssi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nal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s defined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</a:t>
            </a:r>
            <a:r>
              <a:rPr sz="1500" spc="-10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spc="-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ection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</a:t>
            </a:r>
            <a:r>
              <a:rPr sz="1500" spc="30" dirty="0">
                <a:latin typeface="Arial"/>
                <a:cs typeface="Arial"/>
              </a:rPr>
              <a:t>0</a:t>
            </a:r>
            <a:r>
              <a:rPr sz="1500" dirty="0">
                <a:latin typeface="Arial"/>
                <a:cs typeface="Arial"/>
              </a:rPr>
              <a:t>-76t</a:t>
            </a:r>
            <a:r>
              <a:rPr sz="1500" spc="5" dirty="0">
                <a:latin typeface="Arial"/>
                <a:cs typeface="Arial"/>
              </a:rPr>
              <a:t>)</a:t>
            </a:r>
            <a:r>
              <a:rPr sz="1500" dirty="0">
                <a:latin typeface="Arial"/>
                <a:cs typeface="Arial"/>
              </a:rPr>
              <a:t>,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pur</a:t>
            </a:r>
            <a:r>
              <a:rPr sz="1500" spc="5" dirty="0">
                <a:latin typeface="Arial"/>
                <a:cs typeface="Arial"/>
              </a:rPr>
              <a:t>p</a:t>
            </a:r>
            <a:r>
              <a:rPr sz="1500" dirty="0">
                <a:latin typeface="Arial"/>
                <a:cs typeface="Arial"/>
              </a:rPr>
              <a:t>ose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of:</a:t>
            </a:r>
            <a:endParaRPr sz="1500">
              <a:latin typeface="Arial"/>
              <a:cs typeface="Arial"/>
            </a:endParaRPr>
          </a:p>
          <a:p>
            <a:pPr marL="1043940" lvl="1" indent="-226695">
              <a:lnSpc>
                <a:spcPct val="100000"/>
              </a:lnSpc>
              <a:spcBef>
                <a:spcPts val="490"/>
              </a:spcBef>
              <a:buFont typeface="Courier New"/>
              <a:buChar char="o"/>
              <a:tabLst>
                <a:tab pos="1044575" algn="l"/>
              </a:tabLst>
            </a:pPr>
            <a:r>
              <a:rPr sz="1500" dirty="0">
                <a:latin typeface="Arial"/>
                <a:cs typeface="Arial"/>
              </a:rPr>
              <a:t>conducting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 a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beha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o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 assessment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dent;</a:t>
            </a:r>
            <a:endParaRPr sz="1500">
              <a:latin typeface="Arial"/>
              <a:cs typeface="Arial"/>
            </a:endParaRPr>
          </a:p>
          <a:p>
            <a:pPr marL="1043940" lvl="1" indent="-226695">
              <a:lnSpc>
                <a:spcPct val="100000"/>
              </a:lnSpc>
              <a:buFont typeface="Courier New"/>
              <a:buChar char="o"/>
              <a:tabLst>
                <a:tab pos="1044575" algn="l"/>
              </a:tabLst>
            </a:pPr>
            <a:r>
              <a:rPr sz="1500" dirty="0">
                <a:latin typeface="Arial"/>
                <a:cs typeface="Arial"/>
              </a:rPr>
              <a:t>cr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ating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v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 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ny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pplicable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-5" dirty="0">
                <a:latin typeface="Arial"/>
                <a:cs typeface="Arial"/>
              </a:rPr>
              <a:t>B</a:t>
            </a:r>
            <a:r>
              <a:rPr sz="1500" dirty="0">
                <a:latin typeface="Arial"/>
                <a:cs typeface="Arial"/>
              </a:rPr>
              <a:t>IP;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endParaRPr sz="1500">
              <a:latin typeface="Arial"/>
              <a:cs typeface="Arial"/>
            </a:endParaRPr>
          </a:p>
          <a:p>
            <a:pPr marL="1043940" lvl="1" indent="-226695">
              <a:lnSpc>
                <a:spcPct val="100000"/>
              </a:lnSpc>
              <a:buFont typeface="Courier New"/>
              <a:buChar char="o"/>
              <a:tabLst>
                <a:tab pos="1044575" algn="l"/>
              </a:tabLst>
            </a:pPr>
            <a:r>
              <a:rPr sz="1500" dirty="0">
                <a:latin typeface="Arial"/>
                <a:cs typeface="Arial"/>
              </a:rPr>
              <a:t>det</a:t>
            </a:r>
            <a:r>
              <a:rPr sz="1500" spc="5" dirty="0">
                <a:latin typeface="Arial"/>
                <a:cs typeface="Arial"/>
              </a:rPr>
              <a:t>e</a:t>
            </a:r>
            <a:r>
              <a:rPr sz="1500" dirty="0">
                <a:latin typeface="Arial"/>
                <a:cs typeface="Arial"/>
              </a:rPr>
              <a:t>rmi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i</a:t>
            </a:r>
            <a:r>
              <a:rPr sz="1500" spc="5" dirty="0">
                <a:latin typeface="Arial"/>
                <a:cs typeface="Arial"/>
              </a:rPr>
              <a:t>n</a:t>
            </a:r>
            <a:r>
              <a:rPr sz="1500" dirty="0">
                <a:latin typeface="Arial"/>
                <a:cs typeface="Arial"/>
              </a:rPr>
              <a:t>g</a:t>
            </a:r>
            <a:r>
              <a:rPr sz="1500" spc="-20" dirty="0">
                <a:latin typeface="Arial"/>
                <a:cs typeface="Arial"/>
              </a:rPr>
              <a:t> w</a:t>
            </a:r>
            <a:r>
              <a:rPr sz="1500" dirty="0">
                <a:latin typeface="Arial"/>
                <a:cs typeface="Arial"/>
              </a:rPr>
              <a:t>het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er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such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5" dirty="0">
                <a:latin typeface="Arial"/>
                <a:cs typeface="Arial"/>
              </a:rPr>
              <a:t>u</a:t>
            </a:r>
            <a:r>
              <a:rPr sz="1500" dirty="0">
                <a:latin typeface="Arial"/>
                <a:cs typeface="Arial"/>
              </a:rPr>
              <a:t>dent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may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require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speci</a:t>
            </a:r>
            <a:r>
              <a:rPr sz="1500" spc="5" dirty="0">
                <a:latin typeface="Arial"/>
                <a:cs typeface="Arial"/>
              </a:rPr>
              <a:t>a</a:t>
            </a:r>
            <a:r>
              <a:rPr sz="1500" dirty="0">
                <a:latin typeface="Arial"/>
                <a:cs typeface="Arial"/>
              </a:rPr>
              <a:t>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education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pur</a:t>
            </a:r>
            <a:r>
              <a:rPr sz="1500" spc="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uant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endParaRPr sz="1500">
              <a:latin typeface="Arial"/>
              <a:cs typeface="Arial"/>
            </a:endParaRPr>
          </a:p>
          <a:p>
            <a:pPr marL="1043940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t</a:t>
            </a:r>
            <a:r>
              <a:rPr sz="1500" spc="5" dirty="0">
                <a:latin typeface="Arial"/>
                <a:cs typeface="Arial"/>
              </a:rPr>
              <a:t>h</a:t>
            </a:r>
            <a:r>
              <a:rPr sz="1500" dirty="0">
                <a:latin typeface="Arial"/>
                <a:cs typeface="Arial"/>
              </a:rPr>
              <a:t>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</a:t>
            </a:r>
            <a:r>
              <a:rPr sz="1500" spc="-10" dirty="0">
                <a:latin typeface="Arial"/>
                <a:cs typeface="Arial"/>
              </a:rPr>
              <a:t>G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spc="-5" dirty="0">
                <a:latin typeface="Arial"/>
                <a:cs typeface="Arial"/>
              </a:rPr>
              <a:t>S</a:t>
            </a:r>
            <a:r>
              <a:rPr sz="1500" dirty="0">
                <a:latin typeface="Arial"/>
                <a:cs typeface="Arial"/>
              </a:rPr>
              <a:t>ection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</a:t>
            </a:r>
            <a:r>
              <a:rPr sz="1500" spc="20" dirty="0">
                <a:latin typeface="Arial"/>
                <a:cs typeface="Arial"/>
              </a:rPr>
              <a:t>0</a:t>
            </a:r>
            <a:r>
              <a:rPr sz="1500" dirty="0">
                <a:latin typeface="Arial"/>
                <a:cs typeface="Arial"/>
              </a:rPr>
              <a:t>-76</a:t>
            </a:r>
            <a:r>
              <a:rPr sz="1500" spc="-25" dirty="0">
                <a:latin typeface="Arial"/>
                <a:cs typeface="Arial"/>
              </a:rPr>
              <a:t>f</a:t>
            </a:r>
            <a:r>
              <a:rPr sz="1500" dirty="0">
                <a:latin typeface="Arial"/>
                <a:cs typeface="Arial"/>
              </a:rPr>
              <a:t>f.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15240" marR="5080">
              <a:lnSpc>
                <a:spcPct val="100000"/>
              </a:lnSpc>
            </a:pPr>
            <a:r>
              <a:rPr sz="1500" b="1" spc="-30" dirty="0">
                <a:latin typeface="Arial"/>
                <a:cs typeface="Arial"/>
              </a:rPr>
              <a:t>T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sc</a:t>
            </a:r>
            <a:r>
              <a:rPr sz="1500" b="1" spc="-5" dirty="0">
                <a:latin typeface="Arial"/>
                <a:cs typeface="Arial"/>
              </a:rPr>
              <a:t>hoo</a:t>
            </a:r>
            <a:r>
              <a:rPr sz="1500" b="1" dirty="0">
                <a:latin typeface="Arial"/>
                <a:cs typeface="Arial"/>
              </a:rPr>
              <a:t>l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l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el 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ata t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am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</a:t>
            </a:r>
            <a:r>
              <a:rPr sz="1500" b="1" spc="-5" dirty="0">
                <a:latin typeface="Arial"/>
                <a:cs typeface="Arial"/>
              </a:rPr>
              <a:t>hou</a:t>
            </a:r>
            <a:r>
              <a:rPr sz="1500" b="1" dirty="0">
                <a:latin typeface="Arial"/>
                <a:cs typeface="Arial"/>
              </a:rPr>
              <a:t>ld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w</a:t>
            </a:r>
            <a:r>
              <a:rPr sz="1500" b="1" spc="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-5" dirty="0">
                <a:latin typeface="Arial"/>
                <a:cs typeface="Arial"/>
              </a:rPr>
              <a:t> nu</a:t>
            </a:r>
            <a:r>
              <a:rPr sz="1500" b="1" dirty="0">
                <a:latin typeface="Arial"/>
                <a:cs typeface="Arial"/>
              </a:rPr>
              <a:t>m</a:t>
            </a:r>
            <a:r>
              <a:rPr sz="1500" b="1" spc="-10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er</a:t>
            </a:r>
            <a:r>
              <a:rPr sz="1500" b="1" spc="-5" dirty="0">
                <a:latin typeface="Arial"/>
                <a:cs typeface="Arial"/>
              </a:rPr>
              <a:t> 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-5" dirty="0">
                <a:latin typeface="Arial"/>
                <a:cs typeface="Arial"/>
              </a:rPr>
              <a:t> o</a:t>
            </a:r>
            <a:r>
              <a:rPr sz="1500" b="1" dirty="0">
                <a:latin typeface="Arial"/>
                <a:cs typeface="Arial"/>
              </a:rPr>
              <a:t>cc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ces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for </a:t>
            </a:r>
            <a:r>
              <a:rPr sz="1500" b="1" spc="5" dirty="0">
                <a:latin typeface="Arial"/>
                <a:cs typeface="Arial"/>
              </a:rPr>
              <a:t>t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se</a:t>
            </a:r>
            <a:r>
              <a:rPr sz="1500" b="1" spc="-5" dirty="0">
                <a:latin typeface="Arial"/>
                <a:cs typeface="Arial"/>
              </a:rPr>
              <a:t> o</a:t>
            </a:r>
            <a:r>
              <a:rPr sz="1500" b="1" dirty="0">
                <a:latin typeface="Arial"/>
                <a:cs typeface="Arial"/>
              </a:rPr>
              <a:t>f r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st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aint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seclusion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spc="5" dirty="0">
                <a:latin typeface="Arial"/>
                <a:cs typeface="Arial"/>
              </a:rPr>
              <a:t>a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10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i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id</a:t>
            </a:r>
            <a:r>
              <a:rPr sz="1500" b="1" spc="-10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al stu</a:t>
            </a:r>
            <a:r>
              <a:rPr sz="1500" b="1" spc="-5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 mo</a:t>
            </a:r>
            <a:r>
              <a:rPr sz="1500" b="1" spc="-10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thly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b</a:t>
            </a:r>
            <a:r>
              <a:rPr sz="1500" b="1" dirty="0">
                <a:latin typeface="Arial"/>
                <a:cs typeface="Arial"/>
              </a:rPr>
              <a:t>asis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to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s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re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that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 a</a:t>
            </a:r>
            <a:r>
              <a:rPr sz="1500" b="1" spc="-5" dirty="0">
                <a:latin typeface="Arial"/>
                <a:cs typeface="Arial"/>
              </a:rPr>
              <a:t>pp</a:t>
            </a:r>
            <a:r>
              <a:rPr sz="1500" b="1" dirty="0">
                <a:latin typeface="Arial"/>
                <a:cs typeface="Arial"/>
              </a:rPr>
              <a:t>ro</a:t>
            </a:r>
            <a:r>
              <a:rPr sz="1500" b="1" spc="-5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dirty="0">
                <a:latin typeface="Arial"/>
                <a:cs typeface="Arial"/>
              </a:rPr>
              <a:t>ate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meet</a:t>
            </a:r>
            <a:r>
              <a:rPr sz="1500" b="1" spc="5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g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h</a:t>
            </a:r>
            <a:r>
              <a:rPr sz="1500" b="1" dirty="0">
                <a:latin typeface="Arial"/>
                <a:cs typeface="Arial"/>
              </a:rPr>
              <a:t>as</a:t>
            </a:r>
            <a:r>
              <a:rPr sz="1500" b="1" spc="-5" dirty="0">
                <a:latin typeface="Arial"/>
                <a:cs typeface="Arial"/>
              </a:rPr>
              <a:t> b</a:t>
            </a:r>
            <a:r>
              <a:rPr sz="1500" b="1" dirty="0">
                <a:latin typeface="Arial"/>
                <a:cs typeface="Arial"/>
              </a:rPr>
              <a:t>een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</a:t>
            </a:r>
            <a:r>
              <a:rPr sz="1500" b="1" spc="-5" dirty="0">
                <a:latin typeface="Arial"/>
                <a:cs typeface="Arial"/>
              </a:rPr>
              <a:t>on</a:t>
            </a:r>
            <a:r>
              <a:rPr sz="1500" b="1" spc="-30" dirty="0">
                <a:latin typeface="Arial"/>
                <a:cs typeface="Arial"/>
              </a:rPr>
              <a:t>v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ed</a:t>
            </a:r>
            <a:r>
              <a:rPr sz="1500" b="1" spc="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foll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spc="15" dirty="0">
                <a:latin typeface="Arial"/>
                <a:cs typeface="Arial"/>
              </a:rPr>
              <a:t>w</a:t>
            </a:r>
            <a:r>
              <a:rPr sz="1500" b="1" spc="-10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g</a:t>
            </a:r>
            <a:r>
              <a:rPr sz="1500" b="1" spc="-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the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fo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t</a:t>
            </a:r>
            <a:r>
              <a:rPr sz="1500" b="1" dirty="0">
                <a:latin typeface="Arial"/>
                <a:cs typeface="Arial"/>
              </a:rPr>
              <a:t>h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cc</a:t>
            </a:r>
            <a:r>
              <a:rPr sz="1500" b="1" spc="-5" dirty="0">
                <a:latin typeface="Arial"/>
                <a:cs typeface="Arial"/>
              </a:rPr>
              <a:t>u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-5" dirty="0">
                <a:latin typeface="Arial"/>
                <a:cs typeface="Arial"/>
              </a:rPr>
              <a:t>n</a:t>
            </a:r>
            <a:r>
              <a:rPr sz="1500" b="1" dirty="0">
                <a:latin typeface="Arial"/>
                <a:cs typeface="Arial"/>
              </a:rPr>
              <a:t>ce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f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5" dirty="0">
                <a:latin typeface="Arial"/>
                <a:cs typeface="Arial"/>
              </a:rPr>
              <a:t>e</a:t>
            </a:r>
            <a:r>
              <a:rPr sz="1500" b="1" dirty="0">
                <a:latin typeface="Arial"/>
                <a:cs typeface="Arial"/>
              </a:rPr>
              <a:t>st</a:t>
            </a:r>
            <a:r>
              <a:rPr sz="1500" b="1" spc="5" dirty="0">
                <a:latin typeface="Arial"/>
                <a:cs typeface="Arial"/>
              </a:rPr>
              <a:t>r</a:t>
            </a:r>
            <a:r>
              <a:rPr sz="1500" b="1" dirty="0">
                <a:latin typeface="Arial"/>
                <a:cs typeface="Arial"/>
              </a:rPr>
              <a:t>aint </a:t>
            </a:r>
            <a:r>
              <a:rPr sz="1500" b="1" spc="-10" dirty="0">
                <a:latin typeface="Arial"/>
                <a:cs typeface="Arial"/>
              </a:rPr>
              <a:t>o</a:t>
            </a:r>
            <a:r>
              <a:rPr sz="1500" b="1" dirty="0">
                <a:latin typeface="Arial"/>
                <a:cs typeface="Arial"/>
              </a:rPr>
              <a:t>r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seclusion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2</a:t>
            </a:r>
            <a:r>
              <a:rPr sz="1500" b="1" spc="10" dirty="0">
                <a:latin typeface="Arial"/>
                <a:cs typeface="Arial"/>
              </a:rPr>
              <a:t>0</a:t>
            </a:r>
            <a:r>
              <a:rPr sz="1500" b="1" dirty="0">
                <a:latin typeface="Arial"/>
                <a:cs typeface="Arial"/>
              </a:rPr>
              <a:t>-</a:t>
            </a:r>
            <a:r>
              <a:rPr sz="1500" b="1" spc="-10" dirty="0">
                <a:latin typeface="Arial"/>
                <a:cs typeface="Arial"/>
              </a:rPr>
              <a:t>d</a:t>
            </a:r>
            <a:r>
              <a:rPr sz="1500" b="1" dirty="0">
                <a:latin typeface="Arial"/>
                <a:cs typeface="Arial"/>
              </a:rPr>
              <a:t>ay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p</a:t>
            </a:r>
            <a:r>
              <a:rPr sz="1500" b="1" dirty="0">
                <a:latin typeface="Arial"/>
                <a:cs typeface="Arial"/>
              </a:rPr>
              <a:t>eri</a:t>
            </a:r>
            <a:r>
              <a:rPr sz="1500" b="1" spc="-10" dirty="0">
                <a:latin typeface="Arial"/>
                <a:cs typeface="Arial"/>
              </a:rPr>
              <a:t>od</a:t>
            </a:r>
            <a:r>
              <a:rPr sz="1500" b="1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0">
              <a:lnSpc>
                <a:spcPts val="214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6467" y="456112"/>
            <a:ext cx="720026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5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R="124460" algn="ctr">
              <a:lnSpc>
                <a:spcPts val="167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208625"/>
            <a:ext cx="7584440" cy="420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3305" marR="701675" indent="12065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W</a:t>
            </a:r>
            <a:r>
              <a:rPr sz="1600" b="1" spc="-10" dirty="0">
                <a:latin typeface="Arial"/>
                <a:cs typeface="Arial"/>
              </a:rPr>
              <a:t>hen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Con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ene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Meeting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Identi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ied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Special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Education Stu</a:t>
            </a:r>
            <a:r>
              <a:rPr sz="1600" b="1" spc="-15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ents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Those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Being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aluated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for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Eligibili</a:t>
            </a:r>
            <a:r>
              <a:rPr sz="1600" b="1" spc="-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y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(ages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35" dirty="0">
                <a:latin typeface="Arial"/>
                <a:cs typeface="Arial"/>
              </a:rPr>
              <a:t>3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21)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435609">
              <a:lnSpc>
                <a:spcPct val="100000"/>
              </a:lnSpc>
            </a:pPr>
            <a:r>
              <a:rPr sz="1600" spc="-15" dirty="0">
                <a:latin typeface="Arial"/>
                <a:cs typeface="Arial"/>
              </a:rPr>
              <a:t>When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req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iring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15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ecial ed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cati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bei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g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alua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eligibility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special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cati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 (a</a:t>
            </a:r>
            <a:r>
              <a:rPr sz="1600" b="1" spc="-20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es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3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21)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four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more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times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20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school da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</a:t>
            </a:r>
            <a:r>
              <a:rPr sz="1600" spc="-10" dirty="0">
                <a:latin typeface="Arial"/>
                <a:cs typeface="Arial"/>
              </a:rPr>
              <a:t>PT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meet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 con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ened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of:</a:t>
            </a:r>
            <a:endParaRPr sz="1600">
              <a:latin typeface="Arial"/>
              <a:cs typeface="Arial"/>
            </a:endParaRPr>
          </a:p>
          <a:p>
            <a:pPr marL="756285" indent="-286385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756920" algn="l"/>
              </a:tabLst>
            </a:pPr>
            <a:r>
              <a:rPr sz="1600" spc="-10" dirty="0">
                <a:latin typeface="Arial"/>
                <a:cs typeface="Arial"/>
              </a:rPr>
              <a:t>condu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fun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tional 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ioral assessment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student;</a:t>
            </a:r>
            <a:endParaRPr sz="16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d;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>
              <a:latin typeface="Times New Roman"/>
              <a:cs typeface="Times New Roman"/>
            </a:endParaRPr>
          </a:p>
          <a:p>
            <a:pPr marL="756285" marR="390525" indent="-286385">
              <a:lnSpc>
                <a:spcPct val="100000"/>
              </a:lnSpc>
              <a:buFont typeface="Arial"/>
              <a:buChar char="•"/>
              <a:tabLst>
                <a:tab pos="756920" algn="l"/>
              </a:tabLst>
            </a:pPr>
            <a:r>
              <a:rPr sz="1600" spc="-10" dirty="0">
                <a:latin typeface="Arial"/>
                <a:cs typeface="Arial"/>
              </a:rPr>
              <a:t>creating 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icable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BI</a:t>
            </a:r>
            <a:r>
              <a:rPr sz="1600" spc="-215" dirty="0">
                <a:latin typeface="Arial"/>
                <a:cs typeface="Arial"/>
              </a:rPr>
              <a:t>P</a:t>
            </a:r>
            <a:r>
              <a:rPr sz="1600" spc="-5" dirty="0">
                <a:latin typeface="Arial"/>
                <a:cs typeface="Arial"/>
              </a:rPr>
              <a:t>, </a:t>
            </a:r>
            <a:r>
              <a:rPr sz="1600" spc="-10" dirty="0">
                <a:latin typeface="Arial"/>
                <a:cs typeface="Arial"/>
              </a:rPr>
              <a:t>including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 student's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IE</a:t>
            </a:r>
            <a:r>
              <a:rPr sz="1600" spc="-215" dirty="0">
                <a:latin typeface="Arial"/>
                <a:cs typeface="Arial"/>
              </a:rPr>
              <a:t>P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: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</a:t>
            </a:r>
            <a:r>
              <a:rPr sz="1600" spc="-15" dirty="0">
                <a:latin typeface="Arial"/>
                <a:cs typeface="Arial"/>
              </a:rPr>
              <a:t>h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school level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team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member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PPT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should 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view 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number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occur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month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is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ure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appropriate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PPT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meet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been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ened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follo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fourth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occur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2</a:t>
            </a:r>
            <a:r>
              <a:rPr sz="1600" spc="5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day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period.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5240" y="1397601"/>
            <a:ext cx="7372350" cy="34753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16764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Rep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rting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Req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irements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all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Stu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en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-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G</a:t>
            </a:r>
            <a:r>
              <a:rPr sz="1600" b="1" spc="-10" dirty="0">
                <a:latin typeface="Arial"/>
                <a:cs typeface="Arial"/>
              </a:rPr>
              <a:t>eneral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Special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Educa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ion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regional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board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institution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facility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operating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under cont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act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gional boa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education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must:</a:t>
            </a:r>
            <a:endParaRPr sz="1600">
              <a:latin typeface="Arial"/>
              <a:cs typeface="Arial"/>
            </a:endParaRPr>
          </a:p>
          <a:p>
            <a:pPr marL="587375" marR="542925" indent="-227329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8010" algn="l"/>
              </a:tabLst>
            </a:pPr>
            <a:r>
              <a:rPr sz="1600" spc="-10" dirty="0">
                <a:latin typeface="Arial"/>
                <a:cs typeface="Arial"/>
              </a:rPr>
              <a:t>record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student;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587375" marR="514984" indent="-227329">
              <a:lnSpc>
                <a:spcPct val="100000"/>
              </a:lnSpc>
              <a:buFont typeface="Arial"/>
              <a:buChar char="•"/>
              <a:tabLst>
                <a:tab pos="588010" algn="l"/>
              </a:tabLst>
            </a:pP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ify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nature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essitated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seclusion;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587375" marR="5080" indent="-227329">
              <a:lnSpc>
                <a:spcPct val="100000"/>
              </a:lnSpc>
              <a:buFont typeface="Arial"/>
              <a:buChar char="•"/>
              <a:tabLst>
                <a:tab pos="588010" algn="l"/>
              </a:tabLst>
            </a:pPr>
            <a:r>
              <a:rPr sz="1600" spc="-10" dirty="0">
                <a:latin typeface="Arial"/>
                <a:cs typeface="Arial"/>
              </a:rPr>
              <a:t>include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informat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annual comp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5" dirty="0">
                <a:latin typeface="Arial"/>
                <a:cs typeface="Arial"/>
              </a:rPr>
              <a:t>s</a:t>
            </a:r>
            <a:r>
              <a:rPr sz="1600" spc="-5" dirty="0">
                <a:latin typeface="Arial"/>
                <a:cs typeface="Arial"/>
              </a:rPr>
              <a:t>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No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e: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comp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general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shou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nta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ned separately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distri</a:t>
            </a:r>
            <a:r>
              <a:rPr sz="1600" spc="-5" dirty="0">
                <a:latin typeface="Arial"/>
                <a:cs typeface="Arial"/>
              </a:rPr>
              <a:t>ct.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5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  <a:p>
            <a:pPr marL="290195" algn="ctr">
              <a:lnSpc>
                <a:spcPts val="1670"/>
              </a:lnSpc>
            </a:pPr>
            <a:r>
              <a:rPr sz="1400" b="0" dirty="0">
                <a:latin typeface="Arial"/>
                <a:cs typeface="Arial"/>
              </a:rPr>
              <a:t>(</a:t>
            </a:r>
            <a:r>
              <a:rPr sz="1400" b="0" spc="5" dirty="0">
                <a:latin typeface="Arial"/>
                <a:cs typeface="Arial"/>
              </a:rPr>
              <a:t>c</a:t>
            </a:r>
            <a:r>
              <a:rPr sz="1400" b="0" dirty="0">
                <a:latin typeface="Arial"/>
                <a:cs typeface="Arial"/>
              </a:rPr>
              <a:t>ontinu</a:t>
            </a:r>
            <a:r>
              <a:rPr sz="1400" b="0" spc="-15" dirty="0">
                <a:latin typeface="Arial"/>
                <a:cs typeface="Arial"/>
              </a:rPr>
              <a:t>e</a:t>
            </a:r>
            <a:r>
              <a:rPr sz="1400" b="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991" y="476940"/>
            <a:ext cx="7200265" cy="475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L="156210" algn="ctr">
              <a:lnSpc>
                <a:spcPct val="100000"/>
              </a:lnSpc>
              <a:spcBef>
                <a:spcPts val="55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466" y="1496153"/>
            <a:ext cx="7990840" cy="3902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5895" algn="ctr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State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Rep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rting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 marR="92075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C</a:t>
            </a:r>
            <a:r>
              <a:rPr sz="1600" b="1" spc="-25" dirty="0">
                <a:latin typeface="Arial"/>
                <a:cs typeface="Arial"/>
              </a:rPr>
              <a:t>G</a:t>
            </a:r>
            <a:r>
              <a:rPr sz="1600" b="1" spc="-15" dirty="0">
                <a:latin typeface="Arial"/>
                <a:cs typeface="Arial"/>
              </a:rPr>
              <a:t>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10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236</a:t>
            </a:r>
            <a:r>
              <a:rPr sz="1600" b="1" spc="-15" dirty="0">
                <a:latin typeface="Arial"/>
                <a:cs typeface="Arial"/>
              </a:rPr>
              <a:t>b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CSDE</a:t>
            </a:r>
            <a:r>
              <a:rPr sz="1600" spc="-10" dirty="0">
                <a:latin typeface="Arial"/>
                <a:cs typeface="Arial"/>
              </a:rPr>
              <a:t>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collect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local 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regional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board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 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institution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facility operating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under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contract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local 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regional board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at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risk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ide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ti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ied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as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special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ed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cati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marL="28702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l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):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all instan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status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igible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refe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ral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proce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nature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essitated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its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use;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 marL="588645" marR="5080" indent="-2286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all instan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injury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result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serious injuries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(defined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requiring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attent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ond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ic first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aid).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991" y="608512"/>
            <a:ext cx="7200265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Ot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er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r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nts Rel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ted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the use of 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tr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10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c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sion</a:t>
            </a:r>
            <a:endParaRPr sz="1800">
              <a:latin typeface="Arial"/>
              <a:cs typeface="Arial"/>
            </a:endParaRPr>
          </a:p>
          <a:p>
            <a:pPr marL="156210" algn="ctr">
              <a:lnSpc>
                <a:spcPct val="100000"/>
              </a:lnSpc>
              <a:spcBef>
                <a:spcPts val="30"/>
              </a:spcBef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615" y="1516854"/>
            <a:ext cx="7618730" cy="4267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" algn="ctr">
              <a:lnSpc>
                <a:spcPct val="100000"/>
              </a:lnSpc>
            </a:pP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ual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Co</a:t>
            </a:r>
            <a:r>
              <a:rPr sz="1600" b="1" spc="-25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pila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/Rep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rt</a:t>
            </a:r>
            <a:endParaRPr sz="1600">
              <a:latin typeface="Arial"/>
              <a:cs typeface="Arial"/>
            </a:endParaRPr>
          </a:p>
          <a:p>
            <a:pPr marL="19050" algn="ctr">
              <a:lnSpc>
                <a:spcPct val="100000"/>
              </a:lnSpc>
              <a:spcBef>
                <a:spcPts val="490"/>
              </a:spcBef>
            </a:pP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st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ts</a:t>
            </a:r>
            <a:r>
              <a:rPr sz="1600" b="1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at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risk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or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ide</a:t>
            </a: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FF0000"/>
                </a:solidFill>
                <a:latin typeface="Arial"/>
                <a:cs typeface="Arial"/>
              </a:rPr>
              <a:t>ti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ied</a:t>
            </a:r>
            <a:r>
              <a:rPr sz="1600" b="1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as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Special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Educa</a:t>
            </a: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ion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ly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stri</a:t>
            </a:r>
            <a:r>
              <a:rPr sz="1600" spc="-5" dirty="0">
                <a:latin typeface="Arial"/>
                <a:cs typeface="Arial"/>
              </a:rPr>
              <a:t>ct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annual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comp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subm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CSDE</a:t>
            </a:r>
            <a:r>
              <a:rPr sz="1600" spc="-10" dirty="0">
                <a:latin typeface="Arial"/>
                <a:cs typeface="Arial"/>
              </a:rPr>
              <a:t> through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us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onl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data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submi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sion.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</a:t>
            </a:r>
            <a:r>
              <a:rPr sz="1600" spc="-15" dirty="0">
                <a:latin typeface="Arial"/>
                <a:cs typeface="Arial"/>
              </a:rPr>
              <a:t>h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pose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this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ssion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 annual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summary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joint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tand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committees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eneral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semb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 inclusion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annual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t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card.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annual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t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(l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tudent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ill</a:t>
            </a:r>
            <a:r>
              <a:rPr sz="1600" spc="-10" dirty="0">
                <a:latin typeface="Arial"/>
                <a:cs typeface="Arial"/>
              </a:rPr>
              <a:t> 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state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ide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snapshot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summarizing: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frequency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-5" dirty="0">
                <a:latin typeface="Arial"/>
                <a:cs typeface="Arial"/>
              </a:rPr>
              <a:t>s;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duration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seclusion;</a:t>
            </a:r>
            <a:endParaRPr sz="1600">
              <a:latin typeface="Arial"/>
              <a:cs typeface="Arial"/>
            </a:endParaRPr>
          </a:p>
          <a:p>
            <a:pPr marL="588645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nature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-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 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self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28702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Su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report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mu</a:t>
            </a:r>
            <a:r>
              <a:rPr sz="1600" spc="-5" dirty="0">
                <a:latin typeface="Arial"/>
                <a:cs typeface="Arial"/>
              </a:rPr>
              <a:t>st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tted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0" dirty="0">
                <a:latin typeface="Arial"/>
                <a:cs typeface="Arial"/>
              </a:rPr>
              <a:t>eneral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semb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 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Bureau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 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later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January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spc="0" dirty="0">
                <a:latin typeface="Arial"/>
                <a:cs typeface="Arial"/>
              </a:rPr>
              <a:t>5</a:t>
            </a:r>
            <a:r>
              <a:rPr sz="1575" baseline="26455" dirty="0">
                <a:latin typeface="Arial"/>
                <a:cs typeface="Arial"/>
              </a:rPr>
              <a:t>th </a:t>
            </a:r>
            <a:r>
              <a:rPr sz="1575" spc="-225" baseline="264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ea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666089" y="1123662"/>
            <a:ext cx="7811820" cy="4437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60" algn="ctr">
              <a:lnSpc>
                <a:spcPct val="100000"/>
              </a:lnSpc>
            </a:pP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Rep</a:t>
            </a:r>
            <a:r>
              <a:rPr b="1" u="none" spc="-2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rts</a:t>
            </a:r>
            <a:r>
              <a:rPr b="1" u="none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b="1" u="non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Inj</a:t>
            </a:r>
            <a:r>
              <a:rPr b="1" u="none" spc="-20" dirty="0">
                <a:solidFill>
                  <a:srgbClr val="000000"/>
                </a:solidFill>
                <a:latin typeface="Arial"/>
                <a:cs typeface="Arial"/>
              </a:rPr>
              <a:t>u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ry</a:t>
            </a:r>
          </a:p>
          <a:p>
            <a:pPr>
              <a:lnSpc>
                <a:spcPct val="100000"/>
              </a:lnSpc>
            </a:pPr>
            <a:endParaRPr b="1" u="none" spc="-1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1400" dirty="0">
              <a:latin typeface="Times New Roman"/>
              <a:cs typeface="Times New Roman"/>
            </a:endParaRPr>
          </a:p>
          <a:p>
            <a:pPr eaLnBrk="0" hangingPunct="0"/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Instan</a:t>
            </a:r>
            <a:r>
              <a:rPr u="none" spc="-5" dirty="0">
                <a:solidFill>
                  <a:srgbClr val="000000"/>
                </a:solidFill>
                <a:latin typeface="Arial"/>
                <a:cs typeface="Arial"/>
              </a:rPr>
              <a:t>c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es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“in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j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ur</a:t>
            </a:r>
            <a:r>
              <a:rPr u="none" spc="-35" dirty="0">
                <a:solidFill>
                  <a:srgbClr val="000000"/>
                </a:solidFill>
                <a:latin typeface="Arial"/>
                <a:cs typeface="Arial"/>
              </a:rPr>
              <a:t>y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”</a:t>
            </a:r>
            <a:r>
              <a:rPr u="none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5" dirty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b="1" i="1" u="none" spc="-10" dirty="0">
                <a:solidFill>
                  <a:srgbClr val="000000"/>
                </a:solidFill>
                <a:latin typeface="Arial"/>
                <a:cs typeface="Arial"/>
              </a:rPr>
              <a:t>serious</a:t>
            </a:r>
            <a:r>
              <a:rPr b="1" i="1" u="none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i="1" u="none" spc="-10" dirty="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b="1" i="1" u="non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i="1" u="none" spc="-1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r>
              <a:rPr b="1" i="1" u="none" spc="-20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b="1" i="1" u="none" spc="-10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r>
              <a:rPr b="1" i="1" u="none" spc="-15" dirty="0">
                <a:solidFill>
                  <a:srgbClr val="000000"/>
                </a:solidFill>
                <a:latin typeface="Arial"/>
                <a:cs typeface="Arial"/>
              </a:rPr>
              <a:t>-</a:t>
            </a:r>
            <a:r>
              <a:rPr b="1" i="1" u="none" spc="-10" dirty="0">
                <a:solidFill>
                  <a:srgbClr val="000000"/>
                </a:solidFill>
                <a:latin typeface="Arial"/>
                <a:cs typeface="Arial"/>
              </a:rPr>
              <a:t>serious</a:t>
            </a:r>
            <a:r>
              <a:rPr u="none" spc="-10" dirty="0">
                <a:solidFill>
                  <a:srgbClr val="000000"/>
                </a:solidFill>
              </a:rPr>
              <a:t>)</a:t>
            </a:r>
            <a:r>
              <a:rPr u="none" spc="4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associated</a:t>
            </a:r>
            <a:r>
              <a:rPr u="none" spc="-15" dirty="0">
                <a:solidFill>
                  <a:srgbClr val="000000"/>
                </a:solidFill>
              </a:rPr>
              <a:t> </a:t>
            </a:r>
            <a:r>
              <a:rPr u="none" spc="-30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ith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use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of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restraint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or seclusion,</a:t>
            </a:r>
            <a:r>
              <a:rPr u="none" spc="-2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must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repo</a:t>
            </a:r>
            <a:r>
              <a:rPr u="none" spc="-15" dirty="0">
                <a:solidFill>
                  <a:srgbClr val="000000"/>
                </a:solidFill>
              </a:rPr>
              <a:t>r</a:t>
            </a:r>
            <a:r>
              <a:rPr u="none" spc="-10" dirty="0">
                <a:solidFill>
                  <a:srgbClr val="000000"/>
                </a:solidFill>
              </a:rPr>
              <a:t>ted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to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5" dirty="0">
                <a:solidFill>
                  <a:srgbClr val="000000"/>
                </a:solidFill>
              </a:rPr>
              <a:t>C</a:t>
            </a:r>
            <a:r>
              <a:rPr u="none" spc="-10" dirty="0">
                <a:solidFill>
                  <a:srgbClr val="000000"/>
                </a:solidFill>
              </a:rPr>
              <a:t>S</a:t>
            </a:r>
            <a:r>
              <a:rPr u="none" spc="-15" dirty="0">
                <a:solidFill>
                  <a:srgbClr val="000000"/>
                </a:solidFill>
              </a:rPr>
              <a:t>DE</a:t>
            </a:r>
            <a:r>
              <a:rPr u="none" spc="-10" dirty="0">
                <a:solidFill>
                  <a:srgbClr val="000000"/>
                </a:solidFill>
              </a:rPr>
              <a:t> </a:t>
            </a:r>
            <a:r>
              <a:rPr u="none" spc="-25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ithin</a:t>
            </a:r>
            <a:r>
              <a:rPr u="none" spc="-5" dirty="0">
                <a:solidFill>
                  <a:srgbClr val="000000"/>
                </a:solidFill>
              </a:rPr>
              <a:t> t</a:t>
            </a:r>
            <a:r>
              <a:rPr u="none" spc="-25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o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bu</a:t>
            </a:r>
            <a:r>
              <a:rPr u="none" spc="-5" dirty="0">
                <a:solidFill>
                  <a:srgbClr val="000000"/>
                </a:solidFill>
              </a:rPr>
              <a:t>s</a:t>
            </a:r>
            <a:r>
              <a:rPr u="none" spc="-10" dirty="0">
                <a:solidFill>
                  <a:srgbClr val="000000"/>
                </a:solidFill>
              </a:rPr>
              <a:t>ine</a:t>
            </a:r>
            <a:r>
              <a:rPr u="none" spc="-5" dirty="0">
                <a:solidFill>
                  <a:srgbClr val="000000"/>
                </a:solidFill>
              </a:rPr>
              <a:t>s</a:t>
            </a:r>
            <a:r>
              <a:rPr u="none" spc="-10" dirty="0">
                <a:solidFill>
                  <a:srgbClr val="000000"/>
                </a:solidFill>
              </a:rPr>
              <a:t>s da</a:t>
            </a:r>
            <a:r>
              <a:rPr u="none" spc="-30" dirty="0">
                <a:solidFill>
                  <a:srgbClr val="000000"/>
                </a:solidFill>
              </a:rPr>
              <a:t>y</a:t>
            </a:r>
            <a:r>
              <a:rPr u="none" spc="-10" dirty="0">
                <a:solidFill>
                  <a:srgbClr val="000000"/>
                </a:solidFill>
              </a:rPr>
              <a:t>s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b="1" u="none" spc="-10" dirty="0" smtClean="0">
                <a:solidFill>
                  <a:srgbClr val="000000"/>
                </a:solidFill>
              </a:rPr>
              <a:t>via</a:t>
            </a:r>
            <a:r>
              <a:rPr b="1" u="none" spc="-5" dirty="0" smtClean="0">
                <a:solidFill>
                  <a:srgbClr val="000000"/>
                </a:solidFill>
              </a:rPr>
              <a:t> </a:t>
            </a:r>
            <a:r>
              <a:rPr b="1" u="none" spc="-10" dirty="0">
                <a:solidFill>
                  <a:srgbClr val="000000"/>
                </a:solidFill>
              </a:rPr>
              <a:t>the</a:t>
            </a:r>
            <a:r>
              <a:rPr b="1" u="none" spc="-5" dirty="0">
                <a:solidFill>
                  <a:srgbClr val="000000"/>
                </a:solidFill>
              </a:rPr>
              <a:t> </a:t>
            </a:r>
            <a:r>
              <a:rPr b="1" u="none" spc="-10" dirty="0">
                <a:solidFill>
                  <a:srgbClr val="000000"/>
                </a:solidFill>
              </a:rPr>
              <a:t>on</a:t>
            </a:r>
            <a:r>
              <a:rPr b="1" u="none" dirty="0">
                <a:solidFill>
                  <a:srgbClr val="000000"/>
                </a:solidFill>
              </a:rPr>
              <a:t>l</a:t>
            </a:r>
            <a:r>
              <a:rPr b="1" u="none" spc="-10" dirty="0">
                <a:solidFill>
                  <a:srgbClr val="000000"/>
                </a:solidFill>
              </a:rPr>
              <a:t>ine</a:t>
            </a:r>
            <a:r>
              <a:rPr b="1" u="none" spc="-15" dirty="0">
                <a:solidFill>
                  <a:srgbClr val="000000"/>
                </a:solidFill>
              </a:rPr>
              <a:t> </a:t>
            </a:r>
            <a:r>
              <a:rPr b="1" u="none" spc="-10" dirty="0">
                <a:solidFill>
                  <a:srgbClr val="000000"/>
                </a:solidFill>
              </a:rPr>
              <a:t>data</a:t>
            </a:r>
            <a:r>
              <a:rPr b="1" u="none" spc="10" dirty="0">
                <a:solidFill>
                  <a:srgbClr val="000000"/>
                </a:solidFill>
              </a:rPr>
              <a:t> </a:t>
            </a:r>
            <a:r>
              <a:rPr b="1" u="none" spc="-10" dirty="0">
                <a:solidFill>
                  <a:srgbClr val="000000"/>
                </a:solidFill>
              </a:rPr>
              <a:t>subm</a:t>
            </a:r>
            <a:r>
              <a:rPr b="1" u="none" dirty="0">
                <a:solidFill>
                  <a:srgbClr val="000000"/>
                </a:solidFill>
              </a:rPr>
              <a:t>i</a:t>
            </a:r>
            <a:r>
              <a:rPr b="1" u="none" spc="-10" dirty="0">
                <a:solidFill>
                  <a:srgbClr val="000000"/>
                </a:solidFill>
              </a:rPr>
              <a:t>ssion</a:t>
            </a:r>
            <a:r>
              <a:rPr u="none" spc="-10" dirty="0">
                <a:solidFill>
                  <a:srgbClr val="000000"/>
                </a:solidFill>
              </a:rPr>
              <a:t>.</a:t>
            </a:r>
            <a:r>
              <a:rPr u="none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Submission of a paper Report of Injury to the BSE is no longer required as of July 2019. </a:t>
            </a:r>
            <a:r>
              <a:rPr lang="en-US" b="1" i="1" dirty="0">
                <a:solidFill>
                  <a:srgbClr val="FF0000"/>
                </a:solidFill>
              </a:rPr>
              <a:t>(New)</a:t>
            </a:r>
            <a:endParaRPr lang="en-US" dirty="0">
              <a:solidFill>
                <a:srgbClr val="FF0000"/>
              </a:solidFill>
            </a:endParaRPr>
          </a:p>
          <a:p>
            <a:pPr eaLnBrk="0" hangingPunct="0"/>
            <a:endParaRPr lang="en-US" dirty="0"/>
          </a:p>
          <a:p>
            <a:pPr marL="12700" marR="5080">
              <a:lnSpc>
                <a:spcPct val="100000"/>
              </a:lnSpc>
            </a:pPr>
            <a:r>
              <a:rPr u="none" spc="-10" dirty="0" smtClean="0">
                <a:solidFill>
                  <a:srgbClr val="000000"/>
                </a:solidFill>
              </a:rPr>
              <a:t>Reports</a:t>
            </a:r>
            <a:r>
              <a:rPr u="none" spc="10" dirty="0" smtClean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of</a:t>
            </a:r>
            <a:r>
              <a:rPr u="none" spc="40" dirty="0">
                <a:solidFill>
                  <a:srgbClr val="000000"/>
                </a:solidFill>
              </a:rPr>
              <a:t> 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serious injuries</a:t>
            </a:r>
            <a:r>
              <a:rPr b="1" u="none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are,</a:t>
            </a:r>
            <a:r>
              <a:rPr u="none" spc="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per</a:t>
            </a:r>
            <a:r>
              <a:rPr u="none" spc="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statute,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for</a:t>
            </a:r>
            <a:r>
              <a:rPr u="none" spc="-30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arded</a:t>
            </a:r>
            <a:r>
              <a:rPr u="none" dirty="0">
                <a:solidFill>
                  <a:srgbClr val="000000"/>
                </a:solidFill>
              </a:rPr>
              <a:t> </a:t>
            </a:r>
            <a:r>
              <a:rPr u="none" spc="4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to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25" dirty="0">
                <a:solidFill>
                  <a:srgbClr val="000000"/>
                </a:solidFill>
              </a:rPr>
              <a:t>O</a:t>
            </a:r>
            <a:r>
              <a:rPr u="none" spc="-30" dirty="0">
                <a:solidFill>
                  <a:srgbClr val="000000"/>
                </a:solidFill>
              </a:rPr>
              <a:t>f</a:t>
            </a:r>
            <a:r>
              <a:rPr u="none" spc="-10" dirty="0">
                <a:solidFill>
                  <a:srgbClr val="000000"/>
                </a:solidFill>
              </a:rPr>
              <a:t>fice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of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Disabil</a:t>
            </a:r>
            <a:r>
              <a:rPr u="none" spc="-15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ty</a:t>
            </a:r>
            <a:r>
              <a:rPr u="none" spc="-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Right</a:t>
            </a:r>
            <a:r>
              <a:rPr u="none" spc="-5" dirty="0">
                <a:solidFill>
                  <a:srgbClr val="000000"/>
                </a:solidFill>
              </a:rPr>
              <a:t>s, </a:t>
            </a:r>
            <a:r>
              <a:rPr u="none" spc="-10" dirty="0">
                <a:solidFill>
                  <a:srgbClr val="000000"/>
                </a:solidFill>
              </a:rPr>
              <a:t>In</a:t>
            </a:r>
            <a:r>
              <a:rPr u="none" spc="-5" dirty="0">
                <a:solidFill>
                  <a:srgbClr val="000000"/>
                </a:solidFill>
              </a:rPr>
              <a:t>c.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by</a:t>
            </a:r>
            <a:r>
              <a:rPr u="none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the Bureau</a:t>
            </a:r>
            <a:r>
              <a:rPr u="none" spc="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of</a:t>
            </a:r>
            <a:r>
              <a:rPr u="none" spc="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Spe</a:t>
            </a:r>
            <a:r>
              <a:rPr u="none" spc="-5" dirty="0">
                <a:solidFill>
                  <a:srgbClr val="000000"/>
                </a:solidFill>
              </a:rPr>
              <a:t>c</a:t>
            </a:r>
            <a:r>
              <a:rPr u="none" spc="-10" dirty="0">
                <a:solidFill>
                  <a:srgbClr val="000000"/>
                </a:solidFill>
              </a:rPr>
              <a:t>ial</a:t>
            </a:r>
            <a:r>
              <a:rPr u="none" spc="-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Edu</a:t>
            </a:r>
            <a:r>
              <a:rPr u="none" spc="-5" dirty="0">
                <a:solidFill>
                  <a:srgbClr val="000000"/>
                </a:solidFill>
              </a:rPr>
              <a:t>c</a:t>
            </a:r>
            <a:r>
              <a:rPr u="none" spc="-10" dirty="0">
                <a:solidFill>
                  <a:srgbClr val="000000"/>
                </a:solidFill>
              </a:rPr>
              <a:t>ation.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34925">
              <a:lnSpc>
                <a:spcPct val="100000"/>
              </a:lnSpc>
            </a:pP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Serious</a:t>
            </a:r>
            <a:r>
              <a:rPr b="1"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Injury</a:t>
            </a:r>
            <a:r>
              <a:rPr b="1" u="none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is an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injury</a:t>
            </a:r>
            <a:r>
              <a:rPr u="none" spc="-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that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requires</a:t>
            </a:r>
            <a:r>
              <a:rPr u="none" spc="15" dirty="0">
                <a:solidFill>
                  <a:srgbClr val="000000"/>
                </a:solidFill>
              </a:rPr>
              <a:t> </a:t>
            </a:r>
            <a:r>
              <a:rPr u="none" spc="-15" dirty="0">
                <a:solidFill>
                  <a:srgbClr val="000000"/>
                </a:solidFill>
              </a:rPr>
              <a:t>med</a:t>
            </a:r>
            <a:r>
              <a:rPr u="none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cal attent</a:t>
            </a:r>
            <a:r>
              <a:rPr u="none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on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be</a:t>
            </a:r>
            <a:r>
              <a:rPr u="none" spc="-30" dirty="0">
                <a:solidFill>
                  <a:srgbClr val="000000"/>
                </a:solidFill>
              </a:rPr>
              <a:t>y</a:t>
            </a:r>
            <a:r>
              <a:rPr u="none" spc="-10" dirty="0">
                <a:solidFill>
                  <a:srgbClr val="000000"/>
                </a:solidFill>
              </a:rPr>
              <a:t>ond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that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30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hich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30" dirty="0">
                <a:solidFill>
                  <a:srgbClr val="000000"/>
                </a:solidFill>
              </a:rPr>
              <a:t>w</a:t>
            </a:r>
            <a:r>
              <a:rPr u="none" spc="-10" dirty="0">
                <a:solidFill>
                  <a:srgbClr val="000000"/>
                </a:solidFill>
              </a:rPr>
              <a:t>ould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be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included</a:t>
            </a:r>
            <a:r>
              <a:rPr u="none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in</a:t>
            </a:r>
            <a:r>
              <a:rPr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category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u="none" spc="-20" dirty="0">
                <a:solidFill>
                  <a:srgbClr val="000000"/>
                </a:solidFill>
                <a:latin typeface="Arial"/>
                <a:cs typeface="Arial"/>
              </a:rPr>
              <a:t>r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out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ne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first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aid.”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5" dirty="0">
                <a:solidFill>
                  <a:srgbClr val="000000"/>
                </a:solidFill>
                <a:latin typeface="Arial"/>
                <a:cs typeface="Arial"/>
              </a:rPr>
              <a:t>E</a:t>
            </a:r>
            <a:r>
              <a:rPr u="none" spc="-20" dirty="0">
                <a:solidFill>
                  <a:srgbClr val="000000"/>
                </a:solidFill>
                <a:latin typeface="Arial"/>
                <a:cs typeface="Arial"/>
              </a:rPr>
              <a:t>x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amples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u="none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such</a:t>
            </a:r>
            <a:r>
              <a:rPr u="none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medical attent</a:t>
            </a:r>
            <a:r>
              <a:rPr u="none" dirty="0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u="none" spc="-10" dirty="0">
                <a:solidFill>
                  <a:srgbClr val="000000"/>
                </a:solidFill>
                <a:latin typeface="Arial"/>
                <a:cs typeface="Arial"/>
              </a:rPr>
              <a:t>on</a:t>
            </a:r>
            <a:r>
              <a:rPr u="none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include</a:t>
            </a:r>
            <a:r>
              <a:rPr u="none" spc="-2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an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emergency</a:t>
            </a:r>
            <a:r>
              <a:rPr u="none" spc="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department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visit,</a:t>
            </a:r>
            <a:r>
              <a:rPr u="none" spc="-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an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emergency</a:t>
            </a:r>
            <a:r>
              <a:rPr u="none" spc="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medical</a:t>
            </a:r>
            <a:r>
              <a:rPr u="none" spc="-2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technician</a:t>
            </a:r>
            <a:r>
              <a:rPr u="none" spc="-1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call, sutures,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diagno</a:t>
            </a:r>
            <a:r>
              <a:rPr u="none" spc="-5" dirty="0">
                <a:solidFill>
                  <a:srgbClr val="000000"/>
                </a:solidFill>
              </a:rPr>
              <a:t>s</a:t>
            </a:r>
            <a:r>
              <a:rPr u="none" spc="-10" dirty="0">
                <a:solidFill>
                  <a:srgbClr val="000000"/>
                </a:solidFill>
              </a:rPr>
              <a:t>tic </a:t>
            </a:r>
            <a:r>
              <a:rPr u="none" spc="-5" dirty="0">
                <a:solidFill>
                  <a:srgbClr val="000000"/>
                </a:solidFill>
              </a:rPr>
              <a:t>x</a:t>
            </a:r>
            <a:r>
              <a:rPr u="none" spc="-15" dirty="0">
                <a:solidFill>
                  <a:srgbClr val="000000"/>
                </a:solidFill>
              </a:rPr>
              <a:t>-</a:t>
            </a:r>
            <a:r>
              <a:rPr u="none" spc="-10" dirty="0">
                <a:solidFill>
                  <a:srgbClr val="000000"/>
                </a:solidFill>
              </a:rPr>
              <a:t>ra</a:t>
            </a:r>
            <a:r>
              <a:rPr u="none" spc="-35" dirty="0">
                <a:solidFill>
                  <a:srgbClr val="000000"/>
                </a:solidFill>
              </a:rPr>
              <a:t>y</a:t>
            </a:r>
            <a:r>
              <a:rPr u="none" spc="-10" dirty="0">
                <a:solidFill>
                  <a:srgbClr val="000000"/>
                </a:solidFill>
              </a:rPr>
              <a:t>s</a:t>
            </a:r>
            <a:r>
              <a:rPr u="none" spc="5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to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determ</a:t>
            </a:r>
            <a:r>
              <a:rPr u="none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ne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fracture</a:t>
            </a:r>
            <a:r>
              <a:rPr u="none" spc="-5" dirty="0">
                <a:solidFill>
                  <a:srgbClr val="000000"/>
                </a:solidFill>
              </a:rPr>
              <a:t>s,</a:t>
            </a:r>
            <a:r>
              <a:rPr u="none" spc="3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placement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n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casts,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et</a:t>
            </a:r>
            <a:r>
              <a:rPr u="none" spc="-5" dirty="0">
                <a:solidFill>
                  <a:srgbClr val="000000"/>
                </a:solidFill>
              </a:rPr>
              <a:t>c.</a:t>
            </a: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38735">
              <a:lnSpc>
                <a:spcPct val="100000"/>
              </a:lnSpc>
            </a:pPr>
            <a:r>
              <a:rPr b="1" u="none" spc="-15" dirty="0">
                <a:solidFill>
                  <a:srgbClr val="000000"/>
                </a:solidFill>
                <a:latin typeface="Arial"/>
                <a:cs typeface="Arial"/>
              </a:rPr>
              <a:t>Non-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serious</a:t>
            </a:r>
            <a:r>
              <a:rPr b="1" u="none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Inj</a:t>
            </a:r>
            <a:r>
              <a:rPr b="1" u="none" spc="-20" dirty="0">
                <a:solidFill>
                  <a:srgbClr val="000000"/>
                </a:solidFill>
                <a:latin typeface="Arial"/>
                <a:cs typeface="Arial"/>
              </a:rPr>
              <a:t>u</a:t>
            </a:r>
            <a:r>
              <a:rPr b="1" u="none" spc="-10" dirty="0">
                <a:solidFill>
                  <a:srgbClr val="000000"/>
                </a:solidFill>
                <a:latin typeface="Arial"/>
                <a:cs typeface="Arial"/>
              </a:rPr>
              <a:t>ry</a:t>
            </a:r>
            <a:r>
              <a:rPr b="1" u="none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includes</a:t>
            </a:r>
            <a:r>
              <a:rPr u="none" spc="-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red</a:t>
            </a:r>
            <a:r>
              <a:rPr u="none" spc="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marks,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brui</a:t>
            </a:r>
            <a:r>
              <a:rPr u="none" spc="-5" dirty="0">
                <a:solidFill>
                  <a:srgbClr val="000000"/>
                </a:solidFill>
              </a:rPr>
              <a:t>s</a:t>
            </a:r>
            <a:r>
              <a:rPr u="none" spc="-10" dirty="0">
                <a:solidFill>
                  <a:srgbClr val="000000"/>
                </a:solidFill>
              </a:rPr>
              <a:t>es</a:t>
            </a:r>
            <a:r>
              <a:rPr u="none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or</a:t>
            </a:r>
            <a:r>
              <a:rPr u="none" spc="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scrapes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that</a:t>
            </a:r>
            <a:r>
              <a:rPr u="none" spc="2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require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Ban</a:t>
            </a:r>
            <a:r>
              <a:rPr u="none" spc="20" dirty="0">
                <a:solidFill>
                  <a:srgbClr val="000000"/>
                </a:solidFill>
              </a:rPr>
              <a:t>d</a:t>
            </a:r>
            <a:r>
              <a:rPr u="none" spc="-15" dirty="0">
                <a:solidFill>
                  <a:srgbClr val="000000"/>
                </a:solidFill>
              </a:rPr>
              <a:t>-A</a:t>
            </a:r>
            <a:r>
              <a:rPr u="none" dirty="0">
                <a:solidFill>
                  <a:srgbClr val="000000"/>
                </a:solidFill>
              </a:rPr>
              <a:t>i</a:t>
            </a:r>
            <a:r>
              <a:rPr u="none" spc="-10" dirty="0">
                <a:solidFill>
                  <a:srgbClr val="000000"/>
                </a:solidFill>
              </a:rPr>
              <a:t>d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or app</a:t>
            </a:r>
            <a:r>
              <a:rPr u="none" dirty="0">
                <a:solidFill>
                  <a:srgbClr val="000000"/>
                </a:solidFill>
              </a:rPr>
              <a:t>l</a:t>
            </a:r>
            <a:r>
              <a:rPr u="none" spc="-10" dirty="0">
                <a:solidFill>
                  <a:srgbClr val="000000"/>
                </a:solidFill>
              </a:rPr>
              <a:t>ication</a:t>
            </a:r>
            <a:r>
              <a:rPr u="none" spc="-25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of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ba</a:t>
            </a:r>
            <a:r>
              <a:rPr u="none" spc="-5" dirty="0">
                <a:solidFill>
                  <a:srgbClr val="000000"/>
                </a:solidFill>
              </a:rPr>
              <a:t>s</a:t>
            </a:r>
            <a:r>
              <a:rPr u="none" spc="-10" dirty="0">
                <a:solidFill>
                  <a:srgbClr val="000000"/>
                </a:solidFill>
              </a:rPr>
              <a:t>ic first</a:t>
            </a:r>
            <a:r>
              <a:rPr u="none" spc="10" dirty="0">
                <a:solidFill>
                  <a:srgbClr val="000000"/>
                </a:solidFill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aid.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79375">
              <a:lnSpc>
                <a:spcPct val="100000"/>
              </a:lnSpc>
            </a:pPr>
            <a:r>
              <a:rPr dirty="0"/>
              <a:t>Ot</a:t>
            </a:r>
            <a:r>
              <a:rPr spc="5" dirty="0"/>
              <a:t>h</a:t>
            </a:r>
            <a:r>
              <a:rPr dirty="0"/>
              <a:t>er</a:t>
            </a:r>
            <a:r>
              <a:rPr spc="-10" dirty="0"/>
              <a:t> </a:t>
            </a:r>
            <a:r>
              <a:rPr dirty="0"/>
              <a:t>Requ</a:t>
            </a:r>
            <a:r>
              <a:rPr spc="5" dirty="0"/>
              <a:t>i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nts Rel</a:t>
            </a:r>
            <a:r>
              <a:rPr spc="-10" dirty="0"/>
              <a:t>a</a:t>
            </a:r>
            <a:r>
              <a:rPr dirty="0"/>
              <a:t>ted</a:t>
            </a:r>
            <a:r>
              <a:rPr spc="10" dirty="0"/>
              <a:t> </a:t>
            </a:r>
            <a:r>
              <a:rPr dirty="0"/>
              <a:t>to the use of </a:t>
            </a:r>
            <a:r>
              <a:rPr spc="-10" dirty="0"/>
              <a:t>R</a:t>
            </a:r>
            <a:r>
              <a:rPr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0" dirty="0"/>
              <a:t>a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</a:t>
            </a:r>
            <a:r>
              <a:rPr spc="10" dirty="0"/>
              <a:t> </a:t>
            </a:r>
            <a:r>
              <a:rPr dirty="0"/>
              <a:t>and </a:t>
            </a:r>
            <a:r>
              <a:rPr spc="-10" dirty="0"/>
              <a:t>S</a:t>
            </a:r>
            <a:r>
              <a:rPr dirty="0"/>
              <a:t>e</a:t>
            </a:r>
            <a:r>
              <a:rPr spc="-10" dirty="0"/>
              <a:t>c</a:t>
            </a:r>
            <a:r>
              <a:rPr dirty="0"/>
              <a:t>l</a:t>
            </a:r>
            <a:r>
              <a:rPr spc="5" dirty="0"/>
              <a:t>u</a:t>
            </a:r>
            <a:r>
              <a:rPr dirty="0"/>
              <a:t>sion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3805">
              <a:lnSpc>
                <a:spcPct val="100000"/>
              </a:lnSpc>
            </a:pPr>
            <a:r>
              <a:rPr spc="-55" dirty="0"/>
              <a:t>A</a:t>
            </a:r>
            <a:r>
              <a:rPr dirty="0"/>
              <a:t>d</a:t>
            </a:r>
            <a:r>
              <a:rPr spc="5" dirty="0"/>
              <a:t>d</a:t>
            </a:r>
            <a:r>
              <a:rPr dirty="0"/>
              <a:t>it</a:t>
            </a:r>
            <a:r>
              <a:rPr spc="5" dirty="0"/>
              <a:t>i</a:t>
            </a:r>
            <a:r>
              <a:rPr dirty="0"/>
              <a:t>o</a:t>
            </a:r>
            <a:r>
              <a:rPr spc="5" dirty="0"/>
              <a:t>n</a:t>
            </a:r>
            <a:r>
              <a:rPr dirty="0"/>
              <a:t>al</a:t>
            </a:r>
            <a:r>
              <a:rPr spc="25" dirty="0"/>
              <a:t> 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sour</a:t>
            </a:r>
            <a:r>
              <a:rPr spc="-10" dirty="0"/>
              <a:t>c</a:t>
            </a:r>
            <a:r>
              <a:rPr dirty="0"/>
              <a:t>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66089" y="1123662"/>
            <a:ext cx="7811820" cy="3150733"/>
          </a:xfrm>
          <a:prstGeom prst="rect">
            <a:avLst/>
          </a:prstGeom>
        </p:spPr>
        <p:txBody>
          <a:bodyPr vert="horz" wrap="square" lIns="0" tIns="54863" rIns="0" bIns="0" rtlCol="0">
            <a:spAutoFit/>
          </a:bodyPr>
          <a:lstStyle/>
          <a:p>
            <a:pPr marR="4481195">
              <a:lnSpc>
                <a:spcPct val="151900"/>
              </a:lnSpc>
            </a:pPr>
            <a:r>
              <a:rPr spc="-10" dirty="0">
                <a:hlinkClick r:id="rId3"/>
              </a:rPr>
              <a:t>Incident Report</a:t>
            </a:r>
            <a:r>
              <a:rPr spc="10" dirty="0">
                <a:hlinkClick r:id="rId3"/>
              </a:rPr>
              <a:t> </a:t>
            </a:r>
            <a:r>
              <a:rPr spc="-10" dirty="0">
                <a:hlinkClick r:id="rId3"/>
              </a:rPr>
              <a:t>of</a:t>
            </a:r>
            <a:r>
              <a:rPr spc="0" dirty="0">
                <a:hlinkClick r:id="rId3"/>
              </a:rPr>
              <a:t> </a:t>
            </a:r>
            <a:r>
              <a:rPr spc="-10" dirty="0">
                <a:hlinkClick r:id="rId3"/>
              </a:rPr>
              <a:t>Ph</a:t>
            </a:r>
            <a:r>
              <a:rPr spc="-25" dirty="0">
                <a:hlinkClick r:id="rId3"/>
              </a:rPr>
              <a:t>y</a:t>
            </a:r>
            <a:r>
              <a:rPr spc="-10" dirty="0">
                <a:hlinkClick r:id="rId3"/>
              </a:rPr>
              <a:t>sical</a:t>
            </a:r>
            <a:r>
              <a:rPr spc="-15" dirty="0">
                <a:hlinkClick r:id="rId3"/>
              </a:rPr>
              <a:t> </a:t>
            </a:r>
            <a:r>
              <a:rPr spc="-10" dirty="0">
                <a:hlinkClick r:id="rId3"/>
              </a:rPr>
              <a:t>Restraint</a:t>
            </a:r>
            <a:r>
              <a:rPr u="none" spc="-5" dirty="0"/>
              <a:t> </a:t>
            </a:r>
            <a:r>
              <a:rPr spc="-10" dirty="0">
                <a:hlinkClick r:id="rId4"/>
              </a:rPr>
              <a:t>Incident Report</a:t>
            </a:r>
            <a:r>
              <a:rPr spc="10" dirty="0">
                <a:hlinkClick r:id="rId4"/>
              </a:rPr>
              <a:t> </a:t>
            </a:r>
            <a:r>
              <a:rPr spc="-10" dirty="0">
                <a:hlinkClick r:id="rId4"/>
              </a:rPr>
              <a:t>of</a:t>
            </a:r>
            <a:r>
              <a:rPr spc="0" dirty="0">
                <a:hlinkClick r:id="rId4"/>
              </a:rPr>
              <a:t> </a:t>
            </a:r>
            <a:r>
              <a:rPr spc="-10" dirty="0">
                <a:hlinkClick r:id="rId4"/>
              </a:rPr>
              <a:t>Se</a:t>
            </a:r>
            <a:r>
              <a:rPr spc="-5" dirty="0">
                <a:hlinkClick r:id="rId4"/>
              </a:rPr>
              <a:t>c</a:t>
            </a:r>
            <a:r>
              <a:rPr spc="-10" dirty="0">
                <a:hlinkClick r:id="rId4"/>
              </a:rPr>
              <a:t>lusion</a:t>
            </a:r>
          </a:p>
          <a:p>
            <a:pPr marR="2934335">
              <a:lnSpc>
                <a:spcPts val="2930"/>
              </a:lnSpc>
              <a:spcBef>
                <a:spcPts val="250"/>
              </a:spcBef>
            </a:pPr>
            <a:r>
              <a:rPr spc="-10" dirty="0">
                <a:hlinkClick r:id="rId5"/>
              </a:rPr>
              <a:t>Funct</a:t>
            </a:r>
            <a:r>
              <a:rPr dirty="0">
                <a:hlinkClick r:id="rId5"/>
              </a:rPr>
              <a:t>i</a:t>
            </a:r>
            <a:r>
              <a:rPr spc="-10" dirty="0">
                <a:hlinkClick r:id="rId5"/>
              </a:rPr>
              <a:t>onal Behavioral</a:t>
            </a:r>
            <a:r>
              <a:rPr spc="-110" dirty="0">
                <a:hlinkClick r:id="rId5"/>
              </a:rPr>
              <a:t> </a:t>
            </a:r>
            <a:r>
              <a:rPr spc="-15" dirty="0">
                <a:hlinkClick r:id="rId5"/>
              </a:rPr>
              <a:t>A</a:t>
            </a:r>
            <a:r>
              <a:rPr spc="-5" dirty="0">
                <a:hlinkClick r:id="rId5"/>
              </a:rPr>
              <a:t>s</a:t>
            </a:r>
            <a:r>
              <a:rPr spc="-10" dirty="0">
                <a:hlinkClick r:id="rId5"/>
              </a:rPr>
              <a:t>sessment Model</a:t>
            </a:r>
            <a:r>
              <a:rPr dirty="0">
                <a:hlinkClick r:id="rId5"/>
              </a:rPr>
              <a:t> </a:t>
            </a:r>
            <a:r>
              <a:rPr spc="-10" dirty="0">
                <a:hlinkClick r:id="rId5"/>
              </a:rPr>
              <a:t>Fo</a:t>
            </a:r>
            <a:r>
              <a:rPr spc="-20" dirty="0">
                <a:hlinkClick r:id="rId5"/>
              </a:rPr>
              <a:t>r</a:t>
            </a:r>
            <a:r>
              <a:rPr spc="-15" dirty="0">
                <a:hlinkClick r:id="rId5"/>
              </a:rPr>
              <a:t>m</a:t>
            </a:r>
            <a:r>
              <a:rPr u="none" spc="45" dirty="0">
                <a:hlinkClick r:id="rId5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(</a:t>
            </a:r>
            <a:r>
              <a:rPr u="none" spc="-20" dirty="0">
                <a:solidFill>
                  <a:srgbClr val="000000"/>
                </a:solidFill>
              </a:rPr>
              <a:t>F</a:t>
            </a:r>
            <a:r>
              <a:rPr u="none" spc="-10" dirty="0">
                <a:solidFill>
                  <a:srgbClr val="000000"/>
                </a:solidFill>
              </a:rPr>
              <a:t>BA)</a:t>
            </a:r>
            <a:r>
              <a:rPr u="none" spc="-5" dirty="0">
                <a:solidFill>
                  <a:srgbClr val="000000"/>
                </a:solidFill>
              </a:rPr>
              <a:t> </a:t>
            </a:r>
            <a:r>
              <a:rPr spc="-10" dirty="0">
                <a:hlinkClick r:id="rId6"/>
              </a:rPr>
              <a:t>Behavior</a:t>
            </a:r>
            <a:r>
              <a:rPr spc="-20" dirty="0">
                <a:hlinkClick r:id="rId6"/>
              </a:rPr>
              <a:t> </a:t>
            </a:r>
            <a:r>
              <a:rPr spc="-10" dirty="0">
                <a:hlinkClick r:id="rId6"/>
              </a:rPr>
              <a:t>Intervention</a:t>
            </a:r>
            <a:r>
              <a:rPr spc="10" dirty="0">
                <a:hlinkClick r:id="rId6"/>
              </a:rPr>
              <a:t> </a:t>
            </a:r>
            <a:r>
              <a:rPr spc="-15" dirty="0">
                <a:hlinkClick r:id="rId6"/>
              </a:rPr>
              <a:t>P</a:t>
            </a:r>
            <a:r>
              <a:rPr dirty="0">
                <a:hlinkClick r:id="rId6"/>
              </a:rPr>
              <a:t>l</a:t>
            </a:r>
            <a:r>
              <a:rPr spc="-10" dirty="0">
                <a:hlinkClick r:id="rId6"/>
              </a:rPr>
              <a:t>an</a:t>
            </a:r>
            <a:r>
              <a:rPr spc="-20" dirty="0">
                <a:hlinkClick r:id="rId6"/>
              </a:rPr>
              <a:t> </a:t>
            </a:r>
            <a:r>
              <a:rPr spc="-10" dirty="0">
                <a:hlinkClick r:id="rId6"/>
              </a:rPr>
              <a:t>Model</a:t>
            </a:r>
            <a:r>
              <a:rPr dirty="0">
                <a:hlinkClick r:id="rId6"/>
              </a:rPr>
              <a:t> </a:t>
            </a:r>
            <a:r>
              <a:rPr spc="-10" dirty="0">
                <a:hlinkClick r:id="rId6"/>
              </a:rPr>
              <a:t>Fo</a:t>
            </a:r>
            <a:r>
              <a:rPr spc="-20" dirty="0">
                <a:hlinkClick r:id="rId6"/>
              </a:rPr>
              <a:t>r</a:t>
            </a:r>
            <a:r>
              <a:rPr spc="-15" dirty="0">
                <a:hlinkClick r:id="rId6"/>
              </a:rPr>
              <a:t>m</a:t>
            </a:r>
            <a:r>
              <a:rPr u="none" spc="40" dirty="0">
                <a:hlinkClick r:id="rId6"/>
              </a:rPr>
              <a:t> </a:t>
            </a:r>
            <a:r>
              <a:rPr u="none" spc="-10" dirty="0">
                <a:solidFill>
                  <a:srgbClr val="000000"/>
                </a:solidFill>
              </a:rPr>
              <a:t>(BIP)</a:t>
            </a:r>
          </a:p>
          <a:p>
            <a:pPr>
              <a:lnSpc>
                <a:spcPct val="100000"/>
              </a:lnSpc>
              <a:spcBef>
                <a:spcPts val="730"/>
              </a:spcBef>
            </a:pPr>
            <a:r>
              <a:rPr spc="-25" dirty="0">
                <a:hlinkClick r:id="rId7"/>
              </a:rPr>
              <a:t>G</a:t>
            </a:r>
            <a:r>
              <a:rPr spc="-10" dirty="0">
                <a:hlinkClick r:id="rId7"/>
              </a:rPr>
              <a:t>uidan</a:t>
            </a:r>
            <a:r>
              <a:rPr spc="-5" dirty="0">
                <a:hlinkClick r:id="rId7"/>
              </a:rPr>
              <a:t>c</a:t>
            </a:r>
            <a:r>
              <a:rPr spc="-10" dirty="0">
                <a:hlinkClick r:id="rId7"/>
              </a:rPr>
              <a:t>e Related to</a:t>
            </a:r>
            <a:r>
              <a:rPr spc="0" dirty="0">
                <a:hlinkClick r:id="rId7"/>
              </a:rPr>
              <a:t> </a:t>
            </a:r>
            <a:r>
              <a:rPr spc="-10" dirty="0">
                <a:hlinkClick r:id="rId7"/>
              </a:rPr>
              <a:t>Recent Leg</a:t>
            </a:r>
            <a:r>
              <a:rPr dirty="0">
                <a:hlinkClick r:id="rId7"/>
              </a:rPr>
              <a:t>i</a:t>
            </a:r>
            <a:r>
              <a:rPr spc="-10" dirty="0">
                <a:hlinkClick r:id="rId7"/>
              </a:rPr>
              <a:t>slation</a:t>
            </a:r>
            <a:r>
              <a:rPr spc="-30" dirty="0">
                <a:hlinkClick r:id="rId7"/>
              </a:rPr>
              <a:t> </a:t>
            </a:r>
            <a:r>
              <a:rPr spc="-10" dirty="0">
                <a:hlinkClick r:id="rId7"/>
              </a:rPr>
              <a:t>Regarding Re</a:t>
            </a:r>
            <a:r>
              <a:rPr spc="-5" dirty="0">
                <a:hlinkClick r:id="rId7"/>
              </a:rPr>
              <a:t>s</a:t>
            </a:r>
            <a:r>
              <a:rPr spc="-10" dirty="0">
                <a:hlinkClick r:id="rId7"/>
              </a:rPr>
              <a:t>traint</a:t>
            </a:r>
            <a:r>
              <a:rPr spc="0" dirty="0">
                <a:hlinkClick r:id="rId7"/>
              </a:rPr>
              <a:t> </a:t>
            </a:r>
            <a:r>
              <a:rPr spc="-10" dirty="0">
                <a:hlinkClick r:id="rId7"/>
              </a:rPr>
              <a:t>and</a:t>
            </a:r>
            <a:r>
              <a:rPr spc="0" dirty="0">
                <a:hlinkClick r:id="rId7"/>
              </a:rPr>
              <a:t> </a:t>
            </a:r>
            <a:r>
              <a:rPr spc="-10" dirty="0">
                <a:hlinkClick r:id="rId7"/>
              </a:rPr>
              <a:t>Se</a:t>
            </a:r>
            <a:r>
              <a:rPr spc="-5" dirty="0">
                <a:hlinkClick r:id="rId7"/>
              </a:rPr>
              <a:t>c</a:t>
            </a:r>
            <a:r>
              <a:rPr spc="-10" dirty="0">
                <a:hlinkClick r:id="rId7"/>
              </a:rPr>
              <a:t>lusion</a:t>
            </a:r>
            <a:r>
              <a:rPr spc="-45" dirty="0">
                <a:hlinkClick r:id="rId7"/>
              </a:rPr>
              <a:t> </a:t>
            </a:r>
            <a:r>
              <a:rPr spc="-10" dirty="0">
                <a:hlinkClick r:id="rId7"/>
              </a:rPr>
              <a:t>in S</a:t>
            </a:r>
            <a:r>
              <a:rPr spc="-5" dirty="0">
                <a:hlinkClick r:id="rId7"/>
              </a:rPr>
              <a:t>c</a:t>
            </a:r>
            <a:r>
              <a:rPr spc="-10" dirty="0">
                <a:hlinkClick r:id="rId7"/>
              </a:rPr>
              <a:t>hoo</a:t>
            </a:r>
            <a:r>
              <a:rPr dirty="0">
                <a:hlinkClick r:id="rId7"/>
              </a:rPr>
              <a:t>l</a:t>
            </a:r>
            <a:r>
              <a:rPr spc="-10" dirty="0">
                <a:hlinkClick r:id="rId7"/>
              </a:rPr>
              <a:t>s</a:t>
            </a:r>
          </a:p>
          <a:p>
            <a:pPr>
              <a:lnSpc>
                <a:spcPct val="100000"/>
              </a:lnSpc>
              <a:spcBef>
                <a:spcPts val="994"/>
              </a:spcBef>
            </a:pPr>
            <a:r>
              <a:rPr spc="-10" dirty="0">
                <a:hlinkClick r:id="rId8"/>
              </a:rPr>
              <a:t>Parental Notification</a:t>
            </a:r>
            <a:r>
              <a:rPr spc="-15" dirty="0">
                <a:hlinkClick r:id="rId8"/>
              </a:rPr>
              <a:t> </a:t>
            </a:r>
            <a:r>
              <a:rPr spc="-10" dirty="0">
                <a:hlinkClick r:id="rId8"/>
              </a:rPr>
              <a:t>of</a:t>
            </a:r>
            <a:r>
              <a:rPr dirty="0">
                <a:hlinkClick r:id="rId8"/>
              </a:rPr>
              <a:t> </a:t>
            </a:r>
            <a:r>
              <a:rPr spc="-10" dirty="0">
                <a:hlinkClick r:id="rId8"/>
              </a:rPr>
              <a:t>the</a:t>
            </a:r>
            <a:r>
              <a:rPr dirty="0">
                <a:hlinkClick r:id="rId8"/>
              </a:rPr>
              <a:t> </a:t>
            </a:r>
            <a:r>
              <a:rPr spc="-10" dirty="0">
                <a:hlinkClick r:id="rId8"/>
              </a:rPr>
              <a:t>La</a:t>
            </a:r>
            <a:r>
              <a:rPr spc="-35" dirty="0">
                <a:hlinkClick r:id="rId8"/>
              </a:rPr>
              <a:t>w</a:t>
            </a:r>
            <a:r>
              <a:rPr spc="-10" dirty="0">
                <a:hlinkClick r:id="rId8"/>
              </a:rPr>
              <a:t>s</a:t>
            </a:r>
            <a:r>
              <a:rPr spc="0" dirty="0">
                <a:hlinkClick r:id="rId8"/>
              </a:rPr>
              <a:t> </a:t>
            </a:r>
            <a:r>
              <a:rPr spc="-10" dirty="0">
                <a:hlinkClick r:id="rId8"/>
              </a:rPr>
              <a:t>Relating</a:t>
            </a:r>
            <a:r>
              <a:rPr spc="-20" dirty="0">
                <a:hlinkClick r:id="rId8"/>
              </a:rPr>
              <a:t> </a:t>
            </a:r>
            <a:r>
              <a:rPr spc="-10" dirty="0">
                <a:hlinkClick r:id="rId8"/>
              </a:rPr>
              <a:t>to</a:t>
            </a:r>
            <a:r>
              <a:rPr dirty="0">
                <a:hlinkClick r:id="rId8"/>
              </a:rPr>
              <a:t> </a:t>
            </a:r>
            <a:r>
              <a:rPr spc="-10" dirty="0">
                <a:hlinkClick r:id="rId8"/>
              </a:rPr>
              <a:t>the</a:t>
            </a:r>
            <a:r>
              <a:rPr dirty="0">
                <a:hlinkClick r:id="rId8"/>
              </a:rPr>
              <a:t> </a:t>
            </a:r>
            <a:r>
              <a:rPr spc="-10" dirty="0">
                <a:hlinkClick r:id="rId8"/>
              </a:rPr>
              <a:t>use of</a:t>
            </a:r>
            <a:r>
              <a:rPr spc="0" dirty="0">
                <a:hlinkClick r:id="rId8"/>
              </a:rPr>
              <a:t> </a:t>
            </a:r>
            <a:r>
              <a:rPr spc="-10" dirty="0">
                <a:hlinkClick r:id="rId8"/>
              </a:rPr>
              <a:t>Seclus</a:t>
            </a:r>
            <a:r>
              <a:rPr dirty="0">
                <a:hlinkClick r:id="rId8"/>
              </a:rPr>
              <a:t>i</a:t>
            </a:r>
            <a:r>
              <a:rPr spc="-10" dirty="0">
                <a:hlinkClick r:id="rId8"/>
              </a:rPr>
              <a:t>on</a:t>
            </a:r>
            <a:r>
              <a:rPr spc="-45" dirty="0">
                <a:hlinkClick r:id="rId8"/>
              </a:rPr>
              <a:t> </a:t>
            </a:r>
            <a:r>
              <a:rPr spc="-10" dirty="0">
                <a:hlinkClick r:id="rId8"/>
              </a:rPr>
              <a:t>and</a:t>
            </a:r>
            <a:r>
              <a:rPr dirty="0">
                <a:hlinkClick r:id="rId8"/>
              </a:rPr>
              <a:t> </a:t>
            </a:r>
            <a:r>
              <a:rPr spc="-10" dirty="0">
                <a:hlinkClick r:id="rId8"/>
              </a:rPr>
              <a:t>Restraint</a:t>
            </a:r>
            <a:r>
              <a:rPr spc="0" dirty="0">
                <a:hlinkClick r:id="rId8"/>
              </a:rPr>
              <a:t> </a:t>
            </a:r>
            <a:r>
              <a:rPr spc="-10" dirty="0">
                <a:hlinkClick r:id="rId8"/>
              </a:rPr>
              <a:t>in</a:t>
            </a:r>
          </a:p>
          <a:p>
            <a:pPr>
              <a:lnSpc>
                <a:spcPct val="100000"/>
              </a:lnSpc>
            </a:pPr>
            <a:r>
              <a:rPr spc="-10" dirty="0">
                <a:hlinkClick r:id="rId8"/>
              </a:rPr>
              <a:t>Pub</a:t>
            </a:r>
            <a:r>
              <a:rPr dirty="0">
                <a:hlinkClick r:id="rId8"/>
              </a:rPr>
              <a:t>l</a:t>
            </a:r>
            <a:r>
              <a:rPr spc="-10" dirty="0">
                <a:hlinkClick r:id="rId8"/>
              </a:rPr>
              <a:t>ic</a:t>
            </a:r>
            <a:r>
              <a:rPr spc="-25" dirty="0">
                <a:hlinkClick r:id="rId8"/>
              </a:rPr>
              <a:t> </a:t>
            </a:r>
            <a:r>
              <a:rPr spc="-15" dirty="0">
                <a:hlinkClick r:id="rId8"/>
              </a:rPr>
              <a:t>S</a:t>
            </a:r>
            <a:r>
              <a:rPr spc="-5" dirty="0">
                <a:hlinkClick r:id="rId8"/>
              </a:rPr>
              <a:t>c</a:t>
            </a:r>
            <a:r>
              <a:rPr spc="-10" dirty="0">
                <a:hlinkClick r:id="rId8"/>
              </a:rPr>
              <a:t>hoo</a:t>
            </a:r>
            <a:r>
              <a:rPr dirty="0">
                <a:hlinkClick r:id="rId8"/>
              </a:rPr>
              <a:t>l</a:t>
            </a:r>
            <a:r>
              <a:rPr spc="-10" dirty="0">
                <a:hlinkClick r:id="rId8"/>
              </a:rPr>
              <a:t>s</a:t>
            </a:r>
          </a:p>
          <a:p>
            <a:pPr marR="130810">
              <a:lnSpc>
                <a:spcPct val="100000"/>
              </a:lnSpc>
              <a:spcBef>
                <a:spcPts val="885"/>
              </a:spcBef>
            </a:pPr>
            <a:r>
              <a:rPr spc="-10" dirty="0">
                <a:hlinkClick r:id="rId9"/>
              </a:rPr>
              <a:t>Spe</a:t>
            </a:r>
            <a:r>
              <a:rPr spc="-5" dirty="0">
                <a:hlinkClick r:id="rId9"/>
              </a:rPr>
              <a:t>c</a:t>
            </a:r>
            <a:r>
              <a:rPr spc="-10" dirty="0">
                <a:hlinkClick r:id="rId9"/>
              </a:rPr>
              <a:t>ial</a:t>
            </a:r>
            <a:r>
              <a:rPr spc="-25" dirty="0">
                <a:hlinkClick r:id="rId9"/>
              </a:rPr>
              <a:t> </a:t>
            </a:r>
            <a:r>
              <a:rPr spc="-10" dirty="0">
                <a:hlinkClick r:id="rId9"/>
              </a:rPr>
              <a:t>Edu</a:t>
            </a:r>
            <a:r>
              <a:rPr spc="-5" dirty="0">
                <a:hlinkClick r:id="rId9"/>
              </a:rPr>
              <a:t>c</a:t>
            </a:r>
            <a:r>
              <a:rPr spc="-10" dirty="0">
                <a:hlinkClick r:id="rId9"/>
              </a:rPr>
              <a:t>ation</a:t>
            </a:r>
            <a:r>
              <a:rPr spc="-20" dirty="0">
                <a:hlinkClick r:id="rId9"/>
              </a:rPr>
              <a:t> </a:t>
            </a:r>
            <a:r>
              <a:rPr spc="-10" dirty="0">
                <a:hlinkClick r:id="rId9"/>
              </a:rPr>
              <a:t>Data</a:t>
            </a:r>
            <a:r>
              <a:rPr spc="-90" dirty="0">
                <a:hlinkClick r:id="rId9"/>
              </a:rPr>
              <a:t> </a:t>
            </a:r>
            <a:r>
              <a:rPr spc="-10" dirty="0">
                <a:hlinkClick r:id="rId9"/>
              </a:rPr>
              <a:t>App</a:t>
            </a:r>
            <a:r>
              <a:rPr dirty="0">
                <a:hlinkClick r:id="rId9"/>
              </a:rPr>
              <a:t>l</a:t>
            </a:r>
            <a:r>
              <a:rPr spc="-10" dirty="0">
                <a:hlinkClick r:id="rId9"/>
              </a:rPr>
              <a:t>ication</a:t>
            </a:r>
            <a:r>
              <a:rPr spc="-30" dirty="0">
                <a:hlinkClick r:id="rId9"/>
              </a:rPr>
              <a:t> </a:t>
            </a:r>
            <a:r>
              <a:rPr spc="-10" dirty="0">
                <a:hlinkClick r:id="rId9"/>
              </a:rPr>
              <a:t>and Co</a:t>
            </a:r>
            <a:r>
              <a:rPr dirty="0">
                <a:hlinkClick r:id="rId9"/>
              </a:rPr>
              <a:t>l</a:t>
            </a:r>
            <a:r>
              <a:rPr spc="-10" dirty="0">
                <a:hlinkClick r:id="rId9"/>
              </a:rPr>
              <a:t>lection</a:t>
            </a:r>
            <a:r>
              <a:rPr spc="-30" dirty="0">
                <a:hlinkClick r:id="rId9"/>
              </a:rPr>
              <a:t> </a:t>
            </a:r>
            <a:r>
              <a:rPr spc="-10" dirty="0">
                <a:hlinkClick r:id="rId9"/>
              </a:rPr>
              <a:t>(SEDAC):</a:t>
            </a:r>
            <a:r>
              <a:rPr dirty="0">
                <a:hlinkClick r:id="rId9"/>
              </a:rPr>
              <a:t> </a:t>
            </a:r>
            <a:r>
              <a:rPr spc="-10" dirty="0">
                <a:hlinkClick r:id="rId9"/>
              </a:rPr>
              <a:t>Restraint</a:t>
            </a:r>
            <a:r>
              <a:rPr spc="0" dirty="0">
                <a:hlinkClick r:id="rId9"/>
              </a:rPr>
              <a:t> </a:t>
            </a:r>
            <a:r>
              <a:rPr spc="-10" dirty="0">
                <a:hlinkClick r:id="rId9"/>
              </a:rPr>
              <a:t>and Seclusion</a:t>
            </a:r>
            <a:r>
              <a:rPr u="none" spc="-5" dirty="0">
                <a:hlinkClick r:id="rId9"/>
              </a:rPr>
              <a:t> </a:t>
            </a:r>
            <a:r>
              <a:rPr spc="-10" dirty="0">
                <a:hlinkClick r:id="rId9"/>
              </a:rPr>
              <a:t>Users Guide</a:t>
            </a:r>
            <a:r>
              <a:rPr spc="5" dirty="0">
                <a:hlinkClick r:id="rId9"/>
              </a:rPr>
              <a:t> </a:t>
            </a:r>
            <a:r>
              <a:rPr spc="-10" dirty="0">
                <a:hlinkClick r:id="rId9"/>
              </a:rPr>
              <a:t>(</a:t>
            </a:r>
            <a:r>
              <a:rPr spc="-20" dirty="0">
                <a:hlinkClick r:id="rId9"/>
              </a:rPr>
              <a:t>r</a:t>
            </a:r>
            <a:r>
              <a:rPr spc="-10" dirty="0">
                <a:hlinkClick r:id="rId9"/>
              </a:rPr>
              <a:t>evised</a:t>
            </a:r>
            <a:r>
              <a:rPr spc="5" dirty="0">
                <a:hlinkClick r:id="rId9"/>
              </a:rPr>
              <a:t> </a:t>
            </a:r>
            <a:r>
              <a:rPr spc="-10" dirty="0">
                <a:hlinkClick r:id="rId9"/>
              </a:rPr>
              <a:t>July </a:t>
            </a:r>
            <a:r>
              <a:rPr spc="-10" dirty="0" smtClean="0">
                <a:hlinkClick r:id="rId9"/>
              </a:rPr>
              <a:t>201</a:t>
            </a:r>
            <a:r>
              <a:rPr lang="en-US" spc="-10" dirty="0" smtClean="0">
                <a:hlinkClick r:id="rId9"/>
              </a:rPr>
              <a:t>9</a:t>
            </a:r>
            <a:r>
              <a:rPr spc="-10" dirty="0" smtClean="0">
                <a:hlinkClick r:id="rId9"/>
              </a:rPr>
              <a:t>)</a:t>
            </a:r>
            <a:endParaRPr spc="-10" dirty="0">
              <a:hlinkClick r:id="rId9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5614" y="2188487"/>
            <a:ext cx="4906010" cy="180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Colleen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M.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</a:t>
            </a:r>
            <a:r>
              <a:rPr sz="2000" spc="-10" dirty="0">
                <a:latin typeface="Arial"/>
                <a:cs typeface="Arial"/>
              </a:rPr>
              <a:t>y</a:t>
            </a:r>
            <a:r>
              <a:rPr sz="2000" dirty="0">
                <a:latin typeface="Arial"/>
                <a:cs typeface="Arial"/>
              </a:rPr>
              <a:t>les</a:t>
            </a:r>
            <a:endParaRPr sz="2000">
              <a:latin typeface="Arial"/>
              <a:cs typeface="Arial"/>
            </a:endParaRPr>
          </a:p>
          <a:p>
            <a:pPr marL="12700" marR="5080" indent="123126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Education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ultant Conne</a:t>
            </a:r>
            <a:r>
              <a:rPr sz="2000" spc="10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ticut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ate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Depa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ent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Education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Bureau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Special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Education</a:t>
            </a:r>
            <a:endParaRPr sz="20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860-713-</a:t>
            </a:r>
            <a:r>
              <a:rPr sz="2000" spc="-15" dirty="0">
                <a:latin typeface="Arial"/>
                <a:cs typeface="Arial"/>
              </a:rPr>
              <a:t>6</a:t>
            </a:r>
            <a:r>
              <a:rPr sz="2000" dirty="0">
                <a:latin typeface="Arial"/>
                <a:cs typeface="Arial"/>
              </a:rPr>
              <a:t>922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c</a:t>
            </a:r>
            <a:r>
              <a:rPr sz="2000" u="heavy" spc="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o</a:t>
            </a:r>
            <a:r>
              <a:rPr sz="2000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lleen.hayles</a:t>
            </a:r>
            <a:r>
              <a:rPr sz="2000" u="heavy" spc="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@</a:t>
            </a:r>
            <a:r>
              <a:rPr sz="2000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c</a:t>
            </a:r>
            <a:r>
              <a:rPr sz="2000" u="heavy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t</a:t>
            </a:r>
            <a:r>
              <a:rPr sz="2000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.g</a:t>
            </a:r>
            <a:r>
              <a:rPr sz="2000" u="heavy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o</a:t>
            </a:r>
            <a:r>
              <a:rPr sz="2000" u="heavy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v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699" rIns="0" bIns="0" rtlCol="0">
            <a:spAutoFit/>
          </a:bodyPr>
          <a:lstStyle/>
          <a:p>
            <a:pPr marL="2945765">
              <a:lnSpc>
                <a:spcPct val="100000"/>
              </a:lnSpc>
            </a:pPr>
            <a:r>
              <a:rPr sz="2000" dirty="0"/>
              <a:t>Proh</a:t>
            </a:r>
            <a:r>
              <a:rPr sz="2000" spc="-10" dirty="0"/>
              <a:t>i</a:t>
            </a:r>
            <a:r>
              <a:rPr sz="2000" dirty="0"/>
              <a:t>biti</a:t>
            </a:r>
            <a:r>
              <a:rPr sz="2000" spc="-10" dirty="0"/>
              <a:t>o</a:t>
            </a:r>
            <a:r>
              <a:rPr sz="2000" dirty="0"/>
              <a:t>ns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804468" y="1484215"/>
            <a:ext cx="7405370" cy="3808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064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Public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ct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18</a:t>
            </a:r>
            <a:r>
              <a:rPr sz="1600" b="1" spc="-1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51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prohibits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use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of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u="heavy" spc="-10" dirty="0">
                <a:latin typeface="Arial"/>
                <a:cs typeface="Arial"/>
              </a:rPr>
              <a:t>and seclusion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except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in emergency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sit</a:t>
            </a:r>
            <a:r>
              <a:rPr sz="1600" b="1" i="1" spc="-20" dirty="0">
                <a:latin typeface="Arial"/>
                <a:cs typeface="Arial"/>
              </a:rPr>
              <a:t>u</a:t>
            </a:r>
            <a:r>
              <a:rPr sz="1600" b="1" i="1" spc="-10" dirty="0">
                <a:latin typeface="Arial"/>
                <a:cs typeface="Arial"/>
              </a:rPr>
              <a:t>ati</a:t>
            </a:r>
            <a:r>
              <a:rPr sz="1600" b="1" i="1" spc="-20" dirty="0">
                <a:latin typeface="Arial"/>
                <a:cs typeface="Arial"/>
              </a:rPr>
              <a:t>o</a:t>
            </a:r>
            <a:r>
              <a:rPr sz="1600" b="1" i="1" spc="-10" dirty="0">
                <a:latin typeface="Arial"/>
                <a:cs typeface="Arial"/>
              </a:rPr>
              <a:t>ns.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60198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As 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Ju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y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</a:t>
            </a:r>
            <a:r>
              <a:rPr sz="1800" spc="-10" dirty="0">
                <a:latin typeface="Arial"/>
                <a:cs typeface="Arial"/>
              </a:rPr>
              <a:t>0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8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sec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us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on</a:t>
            </a:r>
            <a:r>
              <a:rPr sz="18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is no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lo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800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rmitted</a:t>
            </a:r>
            <a:r>
              <a:rPr sz="1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to be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us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1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as a b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vi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800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terv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nti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in</a:t>
            </a:r>
            <a:r>
              <a:rPr sz="1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800" spc="-229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63500">
              <a:lnSpc>
                <a:spcPct val="100000"/>
              </a:lnSpc>
            </a:pPr>
            <a:r>
              <a:rPr sz="1800" spc="10" dirty="0" smtClean="0">
                <a:latin typeface="Arial"/>
                <a:cs typeface="Arial"/>
              </a:rPr>
              <a:t>T</a:t>
            </a:r>
            <a:r>
              <a:rPr sz="1800" dirty="0" smtClean="0">
                <a:latin typeface="Arial"/>
                <a:cs typeface="Arial"/>
              </a:rPr>
              <a:t>h</a:t>
            </a:r>
            <a:r>
              <a:rPr sz="1800" spc="-10" dirty="0" smtClean="0">
                <a:latin typeface="Arial"/>
                <a:cs typeface="Arial"/>
              </a:rPr>
              <a:t>i</a:t>
            </a:r>
            <a:r>
              <a:rPr sz="1800" dirty="0" smtClean="0">
                <a:latin typeface="Arial"/>
                <a:cs typeface="Arial"/>
              </a:rPr>
              <a:t>s</a:t>
            </a:r>
            <a:r>
              <a:rPr sz="1800" spc="-10" dirty="0" smtClean="0">
                <a:latin typeface="Arial"/>
                <a:cs typeface="Arial"/>
              </a:rPr>
              <a:t> </a:t>
            </a:r>
            <a:r>
              <a:rPr sz="1800" dirty="0" smtClean="0">
                <a:latin typeface="Arial"/>
                <a:cs typeface="Arial"/>
              </a:rPr>
              <a:t>pr</a:t>
            </a:r>
            <a:r>
              <a:rPr sz="1800" spc="-10" dirty="0" smtClean="0">
                <a:latin typeface="Arial"/>
                <a:cs typeface="Arial"/>
              </a:rPr>
              <a:t>o</a:t>
            </a:r>
            <a:r>
              <a:rPr sz="1800" dirty="0" smtClean="0">
                <a:latin typeface="Arial"/>
                <a:cs typeface="Arial"/>
              </a:rPr>
              <a:t>h</a:t>
            </a:r>
            <a:r>
              <a:rPr sz="1800" spc="-10" dirty="0" smtClean="0">
                <a:latin typeface="Arial"/>
                <a:cs typeface="Arial"/>
              </a:rPr>
              <a:t>i</a:t>
            </a:r>
            <a:r>
              <a:rPr sz="1800" dirty="0" smtClean="0">
                <a:latin typeface="Arial"/>
                <a:cs typeface="Arial"/>
              </a:rPr>
              <a:t>b</a:t>
            </a:r>
            <a:r>
              <a:rPr sz="1800" spc="-10" dirty="0" smtClean="0">
                <a:latin typeface="Arial"/>
                <a:cs typeface="Arial"/>
              </a:rPr>
              <a:t>i</a:t>
            </a:r>
            <a:r>
              <a:rPr sz="1800" dirty="0" smtClean="0">
                <a:latin typeface="Arial"/>
                <a:cs typeface="Arial"/>
              </a:rPr>
              <a:t>tion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dirty="0" smtClean="0">
                <a:latin typeface="Arial"/>
                <a:cs typeface="Arial"/>
              </a:rPr>
              <a:t>re</a:t>
            </a:r>
            <a:r>
              <a:rPr sz="1800" spc="-10" dirty="0" smtClean="0">
                <a:latin typeface="Arial"/>
                <a:cs typeface="Arial"/>
              </a:rPr>
              <a:t>q</a:t>
            </a:r>
            <a:r>
              <a:rPr sz="1800" dirty="0" smtClean="0">
                <a:latin typeface="Arial"/>
                <a:cs typeface="Arial"/>
              </a:rPr>
              <a:t>u</a:t>
            </a:r>
            <a:r>
              <a:rPr sz="1800" spc="-10" dirty="0" smtClean="0">
                <a:latin typeface="Arial"/>
                <a:cs typeface="Arial"/>
              </a:rPr>
              <a:t>i</a:t>
            </a:r>
            <a:r>
              <a:rPr sz="1800" dirty="0" smtClean="0">
                <a:latin typeface="Arial"/>
                <a:cs typeface="Arial"/>
              </a:rPr>
              <a:t>re</a:t>
            </a:r>
            <a:r>
              <a:rPr lang="en-US" sz="1800" dirty="0" smtClean="0">
                <a:latin typeface="Arial"/>
                <a:cs typeface="Arial"/>
              </a:rPr>
              <a:t>s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 PPT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rev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ew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d r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vise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curre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 IEP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u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IEP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10" dirty="0">
                <a:latin typeface="Arial"/>
                <a:cs typeface="Arial"/>
              </a:rPr>
              <a:t>d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tify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 “sec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us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o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”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 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vi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r 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terv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nti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</a:t>
            </a:r>
            <a:r>
              <a:rPr sz="1800" spc="-40" dirty="0">
                <a:latin typeface="Arial"/>
                <a:cs typeface="Arial"/>
              </a:rPr>
              <a:t>w</a:t>
            </a:r>
            <a:r>
              <a:rPr sz="1800" dirty="0">
                <a:latin typeface="Arial"/>
                <a:cs typeface="Arial"/>
              </a:rPr>
              <a:t>ith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15" dirty="0">
                <a:latin typeface="Arial"/>
                <a:cs typeface="Arial"/>
              </a:rPr>
              <a:t>x</a:t>
            </a:r>
            <a:r>
              <a:rPr sz="1800" dirty="0">
                <a:latin typeface="Arial"/>
                <a:cs typeface="Arial"/>
              </a:rPr>
              <a:t>isti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h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vi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terv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nti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spc="-10" dirty="0">
                <a:latin typeface="Arial"/>
                <a:cs typeface="Arial"/>
              </a:rPr>
              <a:t>l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[B</a:t>
            </a:r>
            <a:r>
              <a:rPr sz="1800" spc="5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P]). 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5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f d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em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pr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pr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at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use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 e</a:t>
            </a:r>
            <a:r>
              <a:rPr sz="1800" spc="-20" dirty="0">
                <a:latin typeface="Arial"/>
                <a:cs typeface="Arial"/>
              </a:rPr>
              <a:t>x</a:t>
            </a:r>
            <a:r>
              <a:rPr sz="1800" dirty="0">
                <a:latin typeface="Arial"/>
                <a:cs typeface="Arial"/>
              </a:rPr>
              <a:t>cl</a:t>
            </a:r>
            <a:r>
              <a:rPr sz="1800" spc="-10" dirty="0">
                <a:latin typeface="Arial"/>
                <a:cs typeface="Arial"/>
              </a:rPr>
              <a:t>u</a:t>
            </a:r>
            <a:r>
              <a:rPr sz="1800" dirty="0">
                <a:latin typeface="Arial"/>
                <a:cs typeface="Arial"/>
              </a:rPr>
              <a:t>si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ry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time 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ut as 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rve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tion m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10" dirty="0">
                <a:latin typeface="Arial"/>
                <a:cs typeface="Arial"/>
              </a:rPr>
              <a:t>b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si</a:t>
            </a:r>
            <a:r>
              <a:rPr sz="1800" spc="-15" dirty="0">
                <a:latin typeface="Arial"/>
                <a:cs typeface="Arial"/>
              </a:rPr>
              <a:t>d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 i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cl</a:t>
            </a:r>
            <a:r>
              <a:rPr sz="1800" spc="-15" dirty="0">
                <a:latin typeface="Arial"/>
                <a:cs typeface="Arial"/>
              </a:rPr>
              <a:t>u</a:t>
            </a:r>
            <a:r>
              <a:rPr sz="1800" dirty="0">
                <a:latin typeface="Arial"/>
                <a:cs typeface="Arial"/>
              </a:rPr>
              <a:t>si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10" dirty="0">
                <a:latin typeface="Arial"/>
                <a:cs typeface="Arial"/>
              </a:rPr>
              <a:t>h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</a:t>
            </a:r>
            <a:r>
              <a:rPr sz="1800" spc="-229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.</a:t>
            </a: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N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te: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As 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July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1</a:t>
            </a:r>
            <a:r>
              <a:rPr sz="1200" dirty="0">
                <a:latin typeface="Arial"/>
                <a:cs typeface="Arial"/>
              </a:rPr>
              <a:t>, 2015,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h</a:t>
            </a:r>
            <a:r>
              <a:rPr sz="1200" dirty="0">
                <a:latin typeface="Arial"/>
                <a:cs typeface="Arial"/>
              </a:rPr>
              <a:t>is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prohibiti</a:t>
            </a:r>
            <a:r>
              <a:rPr sz="1200" spc="-10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n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15" dirty="0">
                <a:latin typeface="Arial"/>
                <a:cs typeface="Arial"/>
              </a:rPr>
              <a:t>x</a:t>
            </a:r>
            <a:r>
              <a:rPr sz="1200" dirty="0">
                <a:latin typeface="Arial"/>
                <a:cs typeface="Arial"/>
              </a:rPr>
              <a:t>pand</a:t>
            </a:r>
            <a:r>
              <a:rPr sz="1200" spc="-10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d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LL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publ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c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school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dents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Grades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20" dirty="0">
                <a:latin typeface="Arial"/>
                <a:cs typeface="Arial"/>
              </a:rPr>
              <a:t>K</a:t>
            </a:r>
            <a:r>
              <a:rPr sz="1200" spc="-5" dirty="0">
                <a:latin typeface="Arial"/>
                <a:cs typeface="Arial"/>
              </a:rPr>
              <a:t>-</a:t>
            </a:r>
            <a:r>
              <a:rPr sz="1200" dirty="0">
                <a:latin typeface="Arial"/>
                <a:cs typeface="Arial"/>
              </a:rPr>
              <a:t>12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addition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 st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dents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id</a:t>
            </a:r>
            <a:r>
              <a:rPr sz="1200" spc="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nti</a:t>
            </a:r>
            <a:r>
              <a:rPr sz="1200" spc="10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i</a:t>
            </a:r>
            <a:r>
              <a:rPr sz="1200" spc="-10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d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as re</a:t>
            </a:r>
            <a:r>
              <a:rPr sz="1200" spc="-10" dirty="0">
                <a:latin typeface="Arial"/>
                <a:cs typeface="Arial"/>
              </a:rPr>
              <a:t>q</a:t>
            </a:r>
            <a:r>
              <a:rPr sz="1200" dirty="0">
                <a:latin typeface="Arial"/>
                <a:cs typeface="Arial"/>
              </a:rPr>
              <a:t>ui</a:t>
            </a:r>
            <a:r>
              <a:rPr sz="1200" spc="-10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ing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special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educati</a:t>
            </a:r>
            <a:r>
              <a:rPr sz="1200" spc="-10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n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h</a:t>
            </a:r>
            <a:r>
              <a:rPr sz="1200" dirty="0">
                <a:latin typeface="Arial"/>
                <a:cs typeface="Arial"/>
              </a:rPr>
              <a:t>ose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dents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5" dirty="0">
                <a:latin typeface="Arial"/>
                <a:cs typeface="Arial"/>
              </a:rPr>
              <a:t>h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process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alu</a:t>
            </a:r>
            <a:r>
              <a:rPr sz="1200" spc="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tion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det</a:t>
            </a:r>
            <a:r>
              <a:rPr sz="1200" spc="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rmine special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education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el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spc="-10" dirty="0">
                <a:latin typeface="Arial"/>
                <a:cs typeface="Arial"/>
              </a:rPr>
              <a:t>g</a:t>
            </a:r>
            <a:r>
              <a:rPr sz="1200" dirty="0">
                <a:latin typeface="Arial"/>
                <a:cs typeface="Arial"/>
              </a:rPr>
              <a:t>ibil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t</a:t>
            </a:r>
            <a:r>
              <a:rPr sz="1200" spc="-95" dirty="0">
                <a:latin typeface="Arial"/>
                <a:cs typeface="Arial"/>
              </a:rPr>
              <a:t>y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</a:t>
            </a:r>
            <a:r>
              <a:rPr sz="1200" spc="-10" dirty="0">
                <a:latin typeface="Arial"/>
                <a:cs typeface="Arial"/>
              </a:rPr>
              <a:t>g</a:t>
            </a:r>
            <a:r>
              <a:rPr sz="1200" dirty="0">
                <a:latin typeface="Arial"/>
                <a:cs typeface="Arial"/>
              </a:rPr>
              <a:t>es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3</a:t>
            </a:r>
            <a:r>
              <a:rPr sz="1200" spc="-5" dirty="0">
                <a:latin typeface="Arial"/>
                <a:cs typeface="Arial"/>
              </a:rPr>
              <a:t>-</a:t>
            </a:r>
            <a:r>
              <a:rPr sz="1200" dirty="0">
                <a:latin typeface="Arial"/>
                <a:cs typeface="Arial"/>
              </a:rPr>
              <a:t>21.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0478" rIns="0" bIns="0" rtlCol="0">
            <a:spAutoFit/>
          </a:bodyPr>
          <a:lstStyle/>
          <a:p>
            <a:pPr marL="60325">
              <a:lnSpc>
                <a:spcPct val="100000"/>
              </a:lnSpc>
            </a:pPr>
            <a:r>
              <a:rPr dirty="0"/>
              <a:t>E</a:t>
            </a:r>
            <a:r>
              <a:rPr spc="-10" dirty="0"/>
              <a:t>xce</a:t>
            </a:r>
            <a:r>
              <a:rPr dirty="0"/>
              <a:t>ptions</a:t>
            </a:r>
            <a:r>
              <a:rPr spc="-5" dirty="0"/>
              <a:t> </a:t>
            </a:r>
            <a:r>
              <a:rPr dirty="0"/>
              <a:t>to</a:t>
            </a:r>
            <a:r>
              <a:rPr spc="-5" dirty="0"/>
              <a:t> </a:t>
            </a:r>
            <a:r>
              <a:rPr dirty="0"/>
              <a:t>the P</a:t>
            </a:r>
            <a:r>
              <a:rPr spc="-10" dirty="0"/>
              <a:t>r</a:t>
            </a:r>
            <a:r>
              <a:rPr dirty="0"/>
              <a:t>ohibition</a:t>
            </a:r>
            <a:r>
              <a:rPr spc="-3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the use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R</a:t>
            </a:r>
            <a:r>
              <a:rPr spc="-15" dirty="0"/>
              <a:t>e</a:t>
            </a:r>
            <a:r>
              <a:rPr spc="-10" dirty="0"/>
              <a:t>s</a:t>
            </a:r>
            <a:r>
              <a:rPr dirty="0"/>
              <a:t>tr</a:t>
            </a:r>
            <a:r>
              <a:rPr spc="-15" dirty="0"/>
              <a:t>a</a:t>
            </a:r>
            <a:r>
              <a:rPr dirty="0"/>
              <a:t>int</a:t>
            </a:r>
            <a:r>
              <a:rPr spc="10" dirty="0"/>
              <a:t> </a:t>
            </a:r>
            <a:r>
              <a:rPr spc="-10" dirty="0"/>
              <a:t>a</a:t>
            </a:r>
            <a:r>
              <a:rPr dirty="0"/>
              <a:t>nd</a:t>
            </a:r>
            <a:r>
              <a:rPr spc="-5" dirty="0"/>
              <a:t> </a:t>
            </a:r>
            <a:r>
              <a:rPr dirty="0"/>
              <a:t>S</a:t>
            </a:r>
            <a:r>
              <a:rPr spc="-10" dirty="0"/>
              <a:t>ec</a:t>
            </a:r>
            <a:r>
              <a:rPr dirty="0"/>
              <a:t>lu</a:t>
            </a:r>
            <a:r>
              <a:rPr spc="-10" dirty="0"/>
              <a:t>s</a:t>
            </a:r>
            <a:r>
              <a:rPr dirty="0"/>
              <a:t>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0792" y="1440654"/>
            <a:ext cx="7220584" cy="2423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5080" indent="-273685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1600" spc="-10" dirty="0">
                <a:latin typeface="Arial"/>
                <a:cs typeface="Arial"/>
              </a:rPr>
              <a:t>as 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response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im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edia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im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ine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inj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ry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 person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at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risk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2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her</a:t>
            </a:r>
            <a:r>
              <a:rPr sz="1600" b="1" dirty="0">
                <a:latin typeface="Arial"/>
                <a:cs typeface="Arial"/>
              </a:rPr>
              <a:t>s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emergency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emergency seclusion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discip</a:t>
            </a:r>
            <a:r>
              <a:rPr sz="1600" spc="-15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ine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enien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 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sub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titute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less restrictive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ternati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86385" marR="239395" indent="-273685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mai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tain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safe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sch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ol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setting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accordance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ith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 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5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1</a:t>
            </a:r>
            <a:r>
              <a:rPr sz="1600" dirty="0">
                <a:latin typeface="Arial"/>
                <a:cs typeface="Arial"/>
              </a:rPr>
              <a:t>0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220;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286385" marR="328295" indent="-273685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supersede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sions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subd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vis</a:t>
            </a:r>
            <a:r>
              <a:rPr sz="1600" spc="-15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C</a:t>
            </a:r>
            <a:r>
              <a:rPr sz="1600" spc="-25" dirty="0">
                <a:latin typeface="Arial"/>
                <a:cs typeface="Arial"/>
              </a:rPr>
              <a:t>G</a:t>
            </a:r>
            <a:r>
              <a:rPr sz="1600" spc="-15" dirty="0">
                <a:latin typeface="Arial"/>
                <a:cs typeface="Arial"/>
              </a:rPr>
              <a:t>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53</a:t>
            </a:r>
            <a:r>
              <a:rPr sz="1600" spc="25" dirty="0">
                <a:latin typeface="Arial"/>
                <a:cs typeface="Arial"/>
              </a:rPr>
              <a:t>a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18 con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erning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reaso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able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sical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rc</a:t>
            </a:r>
            <a:r>
              <a:rPr sz="1600" b="1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6625" y="819840"/>
            <a:ext cx="209105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fi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it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on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3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6991" y="1467451"/>
            <a:ext cx="7525384" cy="3155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Stu</a:t>
            </a:r>
            <a:r>
              <a:rPr sz="1600" b="1" spc="-20" dirty="0">
                <a:latin typeface="Arial"/>
                <a:cs typeface="Arial"/>
              </a:rPr>
              <a:t>d</a:t>
            </a:r>
            <a:r>
              <a:rPr sz="1600" b="1" spc="-10" dirty="0">
                <a:latin typeface="Arial"/>
                <a:cs typeface="Arial"/>
              </a:rPr>
              <a:t>ent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>
              <a:latin typeface="Times New Roman"/>
              <a:cs typeface="Times New Roman"/>
            </a:endParaRPr>
          </a:p>
          <a:p>
            <a:pPr marL="588645" indent="-228600">
              <a:lnSpc>
                <a:spcPct val="100000"/>
              </a:lnSpc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enrol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G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ades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K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12;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marL="588645" marR="5080" indent="-228600">
              <a:lnSpc>
                <a:spcPct val="100000"/>
              </a:lnSpc>
              <a:buFont typeface="Arial"/>
              <a:buChar char="•"/>
              <a:tabLst>
                <a:tab pos="589280" algn="l"/>
              </a:tabLst>
            </a:pP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related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local or regional board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via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contracted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ces,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placement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Conne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ticut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State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Department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(CSDE)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approved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pri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ate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ial education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og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am,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</a:t>
            </a:r>
            <a:r>
              <a:rPr sz="1600" spc="-1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gional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educational se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vice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cente</a:t>
            </a:r>
            <a:r>
              <a:rPr sz="1600" spc="-105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ivate facilit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3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21.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31445" marR="314960" indent="-119380">
              <a:lnSpc>
                <a:spcPct val="100000"/>
              </a:lnSpc>
            </a:pPr>
            <a:r>
              <a:rPr sz="1600" b="1" spc="-10" dirty="0">
                <a:solidFill>
                  <a:srgbClr val="00AFEF"/>
                </a:solidFill>
                <a:latin typeface="Arial"/>
                <a:cs typeface="Arial"/>
              </a:rPr>
              <a:t>*</a:t>
            </a:r>
            <a:r>
              <a:rPr sz="1600" b="1" spc="-19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600" b="1" spc="-114" dirty="0">
                <a:latin typeface="Arial"/>
                <a:cs typeface="Arial"/>
              </a:rPr>
              <a:t>D</a:t>
            </a:r>
            <a:r>
              <a:rPr sz="1600" b="1" spc="-110" dirty="0">
                <a:latin typeface="Arial"/>
                <a:cs typeface="Arial"/>
              </a:rPr>
              <a:t>oe</a:t>
            </a:r>
            <a:r>
              <a:rPr sz="1600" b="1" spc="-10" dirty="0">
                <a:latin typeface="Arial"/>
                <a:cs typeface="Arial"/>
              </a:rPr>
              <a:t>s</a:t>
            </a:r>
            <a:r>
              <a:rPr sz="1600" b="1" spc="-204" dirty="0">
                <a:latin typeface="Arial"/>
                <a:cs typeface="Arial"/>
              </a:rPr>
              <a:t> </a:t>
            </a:r>
            <a:r>
              <a:rPr sz="1600" b="1" spc="-110" dirty="0">
                <a:latin typeface="Arial"/>
                <a:cs typeface="Arial"/>
              </a:rPr>
              <a:t>no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19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incl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rece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serv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ces 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Unified</a:t>
            </a:r>
            <a:r>
              <a:rPr sz="1600" spc="-15" dirty="0">
                <a:latin typeface="Arial"/>
                <a:cs typeface="Arial"/>
              </a:rPr>
              <a:t> S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hool Distri</a:t>
            </a:r>
            <a:r>
              <a:rPr sz="1600" spc="-5" dirty="0">
                <a:latin typeface="Arial"/>
                <a:cs typeface="Arial"/>
              </a:rPr>
              <a:t>ct </a:t>
            </a:r>
            <a:r>
              <a:rPr sz="1600" spc="-10" dirty="0">
                <a:latin typeface="Arial"/>
                <a:cs typeface="Arial"/>
              </a:rPr>
              <a:t>2 (Depa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tment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Children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Families)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Department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Mental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Health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 Addiction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Services.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9770" y="530788"/>
            <a:ext cx="2093595" cy="468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Defi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it</a:t>
            </a:r>
            <a:r>
              <a:rPr sz="1800" b="1" spc="5" dirty="0">
                <a:latin typeface="Arial"/>
                <a:cs typeface="Arial"/>
              </a:rPr>
              <a:t>io</a:t>
            </a:r>
            <a:r>
              <a:rPr sz="1800" b="1" dirty="0">
                <a:latin typeface="Arial"/>
                <a:cs typeface="Arial"/>
              </a:rPr>
              <a:t>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dirty="0">
                <a:latin typeface="Arial"/>
                <a:cs typeface="Arial"/>
              </a:rPr>
              <a:t>f </a:t>
            </a:r>
            <a:r>
              <a:rPr sz="1800" b="1" spc="-125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  <a:p>
            <a:pPr marL="19050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4616" y="1187924"/>
            <a:ext cx="8286115" cy="522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Arial"/>
                <a:cs typeface="Arial"/>
              </a:rPr>
              <a:t>Ph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sical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 smtClean="0">
                <a:latin typeface="Arial"/>
                <a:cs typeface="Arial"/>
              </a:rPr>
              <a:t>Restraint</a:t>
            </a:r>
            <a:endParaRPr sz="1650" dirty="0">
              <a:latin typeface="Times New Roman"/>
              <a:cs typeface="Times New Roman"/>
            </a:endParaRPr>
          </a:p>
          <a:p>
            <a:pPr marL="12700" marR="14605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han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cal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personal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restriction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immobilizes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reduces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free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 person's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arms,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leg</a:t>
            </a:r>
            <a:r>
              <a:rPr sz="1600" spc="-5" dirty="0">
                <a:latin typeface="Arial"/>
                <a:cs typeface="Arial"/>
              </a:rPr>
              <a:t>s,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head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including,</a:t>
            </a:r>
            <a:r>
              <a:rPr sz="1600" u="heavy" spc="-3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but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not </a:t>
            </a:r>
            <a:r>
              <a:rPr sz="1600" u="heavy" dirty="0">
                <a:latin typeface="Arial"/>
                <a:cs typeface="Arial"/>
              </a:rPr>
              <a:t>l</a:t>
            </a:r>
            <a:r>
              <a:rPr sz="1600" u="heavy" spc="-10" dirty="0">
                <a:latin typeface="Arial"/>
                <a:cs typeface="Arial"/>
              </a:rPr>
              <a:t>im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ted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to,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car</a:t>
            </a:r>
            <a:r>
              <a:rPr sz="1600" u="heavy" spc="-20" dirty="0">
                <a:latin typeface="Arial"/>
                <a:cs typeface="Arial"/>
              </a:rPr>
              <a:t>r</a:t>
            </a:r>
            <a:r>
              <a:rPr sz="1600" u="heavy" spc="-30" dirty="0">
                <a:latin typeface="Arial"/>
                <a:cs typeface="Arial"/>
              </a:rPr>
              <a:t>y</a:t>
            </a:r>
            <a:r>
              <a:rPr sz="1600" u="heavy" spc="-10" dirty="0">
                <a:latin typeface="Arial"/>
                <a:cs typeface="Arial"/>
              </a:rPr>
              <a:t>ing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or</a:t>
            </a:r>
            <a:r>
              <a:rPr sz="1600" u="heavy" spc="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forc</a:t>
            </a:r>
            <a:r>
              <a:rPr sz="1600" u="heavy" dirty="0">
                <a:latin typeface="Arial"/>
                <a:cs typeface="Arial"/>
              </a:rPr>
              <a:t>i</a:t>
            </a:r>
            <a:r>
              <a:rPr sz="1600" u="heavy" spc="-10" dirty="0">
                <a:latin typeface="Arial"/>
                <a:cs typeface="Arial"/>
              </a:rPr>
              <a:t>bly</a:t>
            </a:r>
            <a:r>
              <a:rPr sz="1600" u="heavy" spc="-15" dirty="0">
                <a:latin typeface="Arial"/>
                <a:cs typeface="Arial"/>
              </a:rPr>
              <a:t> mo</a:t>
            </a:r>
            <a:r>
              <a:rPr sz="1600" u="heavy" spc="-5" dirty="0">
                <a:latin typeface="Arial"/>
                <a:cs typeface="Arial"/>
              </a:rPr>
              <a:t>v</a:t>
            </a:r>
            <a:r>
              <a:rPr sz="1600" u="heavy" spc="-10" dirty="0">
                <a:latin typeface="Arial"/>
                <a:cs typeface="Arial"/>
              </a:rPr>
              <a:t>ing 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person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from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one </a:t>
            </a:r>
            <a:r>
              <a:rPr sz="1600" u="heavy" dirty="0">
                <a:latin typeface="Arial"/>
                <a:cs typeface="Arial"/>
              </a:rPr>
              <a:t>l</a:t>
            </a:r>
            <a:r>
              <a:rPr sz="1600" u="heavy" spc="-10" dirty="0">
                <a:latin typeface="Arial"/>
                <a:cs typeface="Arial"/>
              </a:rPr>
              <a:t>ocation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to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anothe</a:t>
            </a:r>
            <a:r>
              <a:rPr sz="1600" u="heavy" spc="-95" dirty="0">
                <a:latin typeface="Arial"/>
                <a:cs typeface="Arial"/>
              </a:rPr>
              <a:t>r</a:t>
            </a:r>
            <a:r>
              <a:rPr sz="1600" u="heavy" spc="-5" dirty="0"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</a:t>
            </a:r>
            <a:r>
              <a:rPr sz="1600" spc="-15" dirty="0">
                <a:latin typeface="Arial"/>
                <a:cs typeface="Arial"/>
              </a:rPr>
              <a:t>h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</a:t>
            </a:r>
            <a:r>
              <a:rPr sz="1600" spc="-15" dirty="0">
                <a:latin typeface="Arial"/>
                <a:cs typeface="Arial"/>
              </a:rPr>
              <a:t>rm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es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cl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15" dirty="0">
                <a:latin typeface="Arial"/>
                <a:cs typeface="Arial"/>
              </a:rPr>
              <a:t>e</a:t>
            </a:r>
            <a:r>
              <a:rPr sz="1600" b="1" spc="-10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586740" indent="-226695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brief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holding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order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calm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comfort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person;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 dirty="0">
              <a:latin typeface="Times New Roman"/>
              <a:cs typeface="Times New Roman"/>
            </a:endParaRPr>
          </a:p>
          <a:p>
            <a:pPr marL="586740" marR="66675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involvi</a:t>
            </a:r>
            <a:r>
              <a:rPr sz="1600" spc="-25" dirty="0">
                <a:latin typeface="Arial"/>
                <a:cs typeface="Arial"/>
              </a:rPr>
              <a:t>n</a:t>
            </a:r>
            <a:r>
              <a:rPr sz="1600" spc="-10" dirty="0">
                <a:latin typeface="Arial"/>
                <a:cs typeface="Arial"/>
              </a:rPr>
              <a:t>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nimum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conta</a:t>
            </a:r>
            <a:r>
              <a:rPr sz="1600" spc="-5" dirty="0">
                <a:latin typeface="Arial"/>
                <a:cs typeface="Arial"/>
              </a:rPr>
              <a:t>ct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essary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afe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escort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one area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another;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(i.e.,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temporari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tou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hing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holding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guiding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 induc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alk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another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 smtClean="0">
                <a:latin typeface="Arial"/>
                <a:cs typeface="Arial"/>
              </a:rPr>
              <a:t>locat</a:t>
            </a:r>
            <a:r>
              <a:rPr sz="1600" dirty="0" smtClean="0">
                <a:latin typeface="Arial"/>
                <a:cs typeface="Arial"/>
              </a:rPr>
              <a:t>i</a:t>
            </a:r>
            <a:r>
              <a:rPr sz="1600" spc="-10" dirty="0" smtClean="0">
                <a:latin typeface="Arial"/>
                <a:cs typeface="Arial"/>
              </a:rPr>
              <a:t>on</a:t>
            </a:r>
            <a:r>
              <a:rPr lang="en-US" sz="1600" spc="-10" dirty="0" smtClean="0"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  <a:buFont typeface="Arial"/>
              <a:buChar char="•"/>
            </a:pPr>
            <a:endParaRPr sz="1650" dirty="0">
              <a:latin typeface="Times New Roman"/>
              <a:cs typeface="Times New Roman"/>
            </a:endParaRPr>
          </a:p>
          <a:p>
            <a:pPr marL="586740" marR="330835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5" dirty="0">
                <a:latin typeface="Arial"/>
                <a:cs typeface="Arial"/>
              </a:rPr>
              <a:t>med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cal 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ices,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including,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supports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pres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ribed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hea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th</a:t>
            </a:r>
            <a:r>
              <a:rPr sz="1600" spc="-5" dirty="0">
                <a:latin typeface="Arial"/>
                <a:cs typeface="Arial"/>
              </a:rPr>
              <a:t> c</a:t>
            </a:r>
            <a:r>
              <a:rPr sz="1600" spc="-10" dirty="0">
                <a:latin typeface="Arial"/>
                <a:cs typeface="Arial"/>
              </a:rPr>
              <a:t>are prov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der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achieve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proper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body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po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ition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balan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e;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 dirty="0">
              <a:latin typeface="Times New Roman"/>
              <a:cs typeface="Times New Roman"/>
            </a:endParaRPr>
          </a:p>
          <a:p>
            <a:pPr marL="586740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helmets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otect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ve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gear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otect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son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fr</a:t>
            </a:r>
            <a:r>
              <a:rPr sz="1600" spc="-15" dirty="0">
                <a:latin typeface="Arial"/>
                <a:cs typeface="Arial"/>
              </a:rPr>
              <a:t>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injuries due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fal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; </a:t>
            </a:r>
            <a:r>
              <a:rPr sz="1600" spc="-10" dirty="0">
                <a:latin typeface="Arial"/>
                <a:cs typeface="Arial"/>
              </a:rPr>
              <a:t>or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50" dirty="0">
              <a:latin typeface="Times New Roman"/>
              <a:cs typeface="Times New Roman"/>
            </a:endParaRPr>
          </a:p>
          <a:p>
            <a:pPr marL="645160" marR="134620" indent="-28511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helmet</a:t>
            </a:r>
            <a:r>
              <a:rPr sz="1600" spc="-5" dirty="0">
                <a:latin typeface="Arial"/>
                <a:cs typeface="Arial"/>
              </a:rPr>
              <a:t>s,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tts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lar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ices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used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</a:t>
            </a:r>
            <a:r>
              <a:rPr sz="1600" spc="25" dirty="0">
                <a:latin typeface="Arial"/>
                <a:cs typeface="Arial"/>
              </a:rPr>
              <a:t>f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injury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ice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part 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umented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treatment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plan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st </a:t>
            </a:r>
            <a:r>
              <a:rPr sz="1600" spc="-10" dirty="0">
                <a:latin typeface="Arial"/>
                <a:cs typeface="Arial"/>
              </a:rPr>
              <a:t>restrictive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available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endParaRPr sz="1600" dirty="0">
              <a:latin typeface="Arial"/>
              <a:cs typeface="Arial"/>
            </a:endParaRPr>
          </a:p>
          <a:p>
            <a:pPr marL="873125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prevent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</a:t>
            </a:r>
            <a:r>
              <a:rPr sz="1600" dirty="0">
                <a:latin typeface="Arial"/>
                <a:cs typeface="Arial"/>
              </a:rPr>
              <a:t>f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injur</a:t>
            </a:r>
            <a:r>
              <a:rPr sz="1600" spc="-15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393" y="1618327"/>
            <a:ext cx="7385684" cy="3675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Li</a:t>
            </a:r>
            <a:r>
              <a:rPr sz="1600" b="1" spc="-20" dirty="0">
                <a:latin typeface="Arial"/>
                <a:cs typeface="Arial"/>
              </a:rPr>
              <a:t>f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reatening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Ph</a:t>
            </a:r>
            <a:r>
              <a:rPr sz="1600" b="1" spc="-50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sical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Restraint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 restraint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hold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that:</a:t>
            </a:r>
            <a:endParaRPr sz="1600" dirty="0">
              <a:latin typeface="Arial"/>
              <a:cs typeface="Arial"/>
            </a:endParaRPr>
          </a:p>
          <a:p>
            <a:pPr marL="586740" marR="38100" indent="-226695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restricts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flow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air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 lung</a:t>
            </a:r>
            <a:r>
              <a:rPr sz="1600" spc="-5" dirty="0">
                <a:latin typeface="Arial"/>
                <a:cs typeface="Arial"/>
              </a:rPr>
              <a:t>s,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hether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che</a:t>
            </a:r>
            <a:r>
              <a:rPr sz="1600" spc="-5" dirty="0">
                <a:latin typeface="Arial"/>
                <a:cs typeface="Arial"/>
              </a:rPr>
              <a:t>st </a:t>
            </a:r>
            <a:r>
              <a:rPr sz="1600" spc="-10" dirty="0">
                <a:latin typeface="Arial"/>
                <a:cs typeface="Arial"/>
              </a:rPr>
              <a:t>compression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mean</a:t>
            </a:r>
            <a:r>
              <a:rPr sz="1600" spc="-5" dirty="0">
                <a:latin typeface="Arial"/>
                <a:cs typeface="Arial"/>
              </a:rPr>
              <a:t>s;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Arial"/>
              <a:buChar char="•"/>
            </a:pPr>
            <a:endParaRPr sz="1650" dirty="0">
              <a:latin typeface="Times New Roman"/>
              <a:cs typeface="Times New Roman"/>
            </a:endParaRPr>
          </a:p>
          <a:p>
            <a:pPr marL="586740" indent="-226695">
              <a:lnSpc>
                <a:spcPct val="100000"/>
              </a:lnSpc>
              <a:buFont typeface="Arial"/>
              <a:buChar char="•"/>
              <a:tabLst>
                <a:tab pos="587375" algn="l"/>
              </a:tabLst>
            </a:pPr>
            <a:r>
              <a:rPr sz="1600" spc="-10" dirty="0">
                <a:latin typeface="Arial"/>
                <a:cs typeface="Arial"/>
              </a:rPr>
              <a:t>immobilizes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reduces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free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arms,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legs 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head</a:t>
            </a:r>
            <a:endParaRPr sz="1600" dirty="0">
              <a:latin typeface="Arial"/>
              <a:cs typeface="Arial"/>
            </a:endParaRPr>
          </a:p>
          <a:p>
            <a:pPr marL="586740">
              <a:lnSpc>
                <a:spcPct val="100000"/>
              </a:lnSpc>
            </a:pP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son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 smtClean="0">
                <a:latin typeface="Arial"/>
                <a:cs typeface="Arial"/>
              </a:rPr>
              <a:t>p</a:t>
            </a:r>
            <a:r>
              <a:rPr sz="1600" b="1" spc="-20" dirty="0" smtClean="0">
                <a:latin typeface="Arial"/>
                <a:cs typeface="Arial"/>
              </a:rPr>
              <a:t>o</a:t>
            </a:r>
            <a:r>
              <a:rPr sz="1600" b="1" spc="-10" dirty="0" smtClean="0">
                <a:latin typeface="Arial"/>
                <a:cs typeface="Arial"/>
              </a:rPr>
              <a:t>si</a:t>
            </a:r>
            <a:r>
              <a:rPr sz="1600" b="1" spc="-15" dirty="0" smtClean="0">
                <a:latin typeface="Arial"/>
                <a:cs typeface="Arial"/>
              </a:rPr>
              <a:t>t</a:t>
            </a:r>
            <a:r>
              <a:rPr sz="1600" b="1" spc="-5" dirty="0" smtClean="0">
                <a:latin typeface="Arial"/>
                <a:cs typeface="Arial"/>
              </a:rPr>
              <a:t>i</a:t>
            </a:r>
            <a:r>
              <a:rPr sz="1600" b="1" spc="-15" dirty="0" smtClean="0">
                <a:latin typeface="Arial"/>
                <a:cs typeface="Arial"/>
              </a:rPr>
              <a:t>o</a:t>
            </a:r>
            <a:r>
              <a:rPr sz="1600" b="1" spc="-10" dirty="0" smtClean="0">
                <a:latin typeface="Arial"/>
                <a:cs typeface="Arial"/>
              </a:rPr>
              <a:t>n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346075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This </a:t>
            </a:r>
            <a:r>
              <a:rPr sz="1200" b="1" spc="5" dirty="0">
                <a:latin typeface="Arial"/>
                <a:cs typeface="Arial"/>
              </a:rPr>
              <a:t>s</a:t>
            </a:r>
            <a:r>
              <a:rPr sz="1200" b="1" dirty="0">
                <a:latin typeface="Arial"/>
                <a:cs typeface="Arial"/>
              </a:rPr>
              <a:t>ection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shall not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 </a:t>
            </a:r>
            <a:r>
              <a:rPr sz="1200" b="1" spc="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onstrued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limiting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any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defense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riminal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prosecu</a:t>
            </a:r>
            <a:r>
              <a:rPr sz="1200" b="1" spc="-5" dirty="0">
                <a:latin typeface="Arial"/>
                <a:cs typeface="Arial"/>
              </a:rPr>
              <a:t>t</a:t>
            </a:r>
            <a:r>
              <a:rPr sz="1200" b="1" dirty="0">
                <a:latin typeface="Arial"/>
                <a:cs typeface="Arial"/>
              </a:rPr>
              <a:t>ion for t</a:t>
            </a:r>
            <a:r>
              <a:rPr sz="1200" b="1" spc="-5" dirty="0">
                <a:latin typeface="Arial"/>
                <a:cs typeface="Arial"/>
              </a:rPr>
              <a:t>h</a:t>
            </a:r>
            <a:r>
              <a:rPr sz="1200" b="1" dirty="0">
                <a:latin typeface="Arial"/>
                <a:cs typeface="Arial"/>
              </a:rPr>
              <a:t>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use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deadly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ph</a:t>
            </a:r>
            <a:r>
              <a:rPr sz="1200" b="1" spc="-35" dirty="0">
                <a:latin typeface="Arial"/>
                <a:cs typeface="Arial"/>
              </a:rPr>
              <a:t>y</a:t>
            </a:r>
            <a:r>
              <a:rPr sz="1200" b="1" dirty="0">
                <a:latin typeface="Arial"/>
                <a:cs typeface="Arial"/>
              </a:rPr>
              <a:t>si</a:t>
            </a:r>
            <a:r>
              <a:rPr sz="1200" b="1" spc="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al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</a:t>
            </a: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dirty="0">
                <a:latin typeface="Arial"/>
                <a:cs typeface="Arial"/>
              </a:rPr>
              <a:t>rce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h</a:t>
            </a:r>
            <a:r>
              <a:rPr sz="1200" b="1" dirty="0">
                <a:latin typeface="Arial"/>
                <a:cs typeface="Arial"/>
              </a:rPr>
              <a:t>at may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 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spc="-20" dirty="0">
                <a:latin typeface="Arial"/>
                <a:cs typeface="Arial"/>
              </a:rPr>
              <a:t>v</a:t>
            </a:r>
            <a:r>
              <a:rPr sz="1200" b="1" dirty="0">
                <a:latin typeface="Arial"/>
                <a:cs typeface="Arial"/>
              </a:rPr>
              <a:t>ailable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under t</a:t>
            </a:r>
            <a:r>
              <a:rPr sz="1200" b="1" spc="-5" dirty="0">
                <a:latin typeface="Arial"/>
                <a:cs typeface="Arial"/>
              </a:rPr>
              <a:t>h</a:t>
            </a:r>
            <a:r>
              <a:rPr sz="1200" b="1" dirty="0">
                <a:latin typeface="Arial"/>
                <a:cs typeface="Arial"/>
              </a:rPr>
              <a:t>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CGS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Sections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53</a:t>
            </a:r>
            <a:r>
              <a:rPr sz="1200" b="1" spc="40" dirty="0">
                <a:latin typeface="Arial"/>
                <a:cs typeface="Arial"/>
              </a:rPr>
              <a:t>a</a:t>
            </a:r>
            <a:r>
              <a:rPr sz="1200" b="1" spc="-5" dirty="0">
                <a:latin typeface="Arial"/>
                <a:cs typeface="Arial"/>
              </a:rPr>
              <a:t>-</a:t>
            </a:r>
            <a:r>
              <a:rPr sz="1200" b="1" dirty="0">
                <a:latin typeface="Arial"/>
                <a:cs typeface="Arial"/>
              </a:rPr>
              <a:t>18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53</a:t>
            </a:r>
            <a:r>
              <a:rPr sz="1200" b="1" spc="10" dirty="0">
                <a:latin typeface="Arial"/>
                <a:cs typeface="Arial"/>
              </a:rPr>
              <a:t>a</a:t>
            </a:r>
            <a:r>
              <a:rPr sz="1200" b="1" spc="-5" dirty="0">
                <a:latin typeface="Arial"/>
                <a:cs typeface="Arial"/>
              </a:rPr>
              <a:t>-</a:t>
            </a:r>
            <a:r>
              <a:rPr sz="1200" b="1" dirty="0">
                <a:latin typeface="Arial"/>
                <a:cs typeface="Arial"/>
              </a:rPr>
              <a:t>2</a:t>
            </a:r>
            <a:r>
              <a:rPr sz="1200" b="1" spc="-10" dirty="0">
                <a:latin typeface="Arial"/>
                <a:cs typeface="Arial"/>
              </a:rPr>
              <a:t>2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inclusi</a:t>
            </a:r>
            <a:r>
              <a:rPr sz="1200" b="1" spc="-20" dirty="0">
                <a:latin typeface="Arial"/>
                <a:cs typeface="Arial"/>
              </a:rPr>
              <a:t>v</a:t>
            </a:r>
            <a:r>
              <a:rPr sz="1200" b="1" dirty="0">
                <a:latin typeface="Arial"/>
                <a:cs typeface="Arial"/>
              </a:rPr>
              <a:t>e.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Ps</a:t>
            </a:r>
            <a:r>
              <a:rPr sz="1600" b="1" spc="-45" dirty="0">
                <a:latin typeface="Arial"/>
                <a:cs typeface="Arial"/>
              </a:rPr>
              <a:t>y</a:t>
            </a:r>
            <a:r>
              <a:rPr sz="1600" b="1" spc="-10" dirty="0">
                <a:latin typeface="Arial"/>
                <a:cs typeface="Arial"/>
              </a:rPr>
              <a:t>ch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armacological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age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t</a:t>
            </a:r>
            <a:endParaRPr sz="1600" dirty="0">
              <a:latin typeface="Arial"/>
              <a:cs typeface="Arial"/>
            </a:endParaRPr>
          </a:p>
          <a:p>
            <a:pPr marL="12700" marR="546100">
              <a:lnSpc>
                <a:spcPct val="100000"/>
              </a:lnSpc>
              <a:spcBef>
                <a:spcPts val="960"/>
              </a:spcBef>
            </a:pP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med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cation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fects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central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nervous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stem,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influen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thinking, emot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5" dirty="0">
                <a:latin typeface="Arial"/>
                <a:cs typeface="Arial"/>
              </a:rPr>
              <a:t>r</a:t>
            </a:r>
            <a:r>
              <a:rPr sz="1600" b="1" spc="-5" dirty="0"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4933" y="727765"/>
            <a:ext cx="2091055" cy="468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fi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it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on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3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7377" y="1781649"/>
            <a:ext cx="7850505" cy="3462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 smtClean="0">
                <a:latin typeface="Arial"/>
                <a:cs typeface="Arial"/>
              </a:rPr>
              <a:t>Seclusi</a:t>
            </a:r>
            <a:r>
              <a:rPr sz="1600" b="1" spc="-15" dirty="0" smtClean="0">
                <a:latin typeface="Arial"/>
                <a:cs typeface="Arial"/>
              </a:rPr>
              <a:t>o</a:t>
            </a:r>
            <a:r>
              <a:rPr sz="1600" b="1" spc="-10" dirty="0" smtClean="0">
                <a:latin typeface="Arial"/>
                <a:cs typeface="Arial"/>
              </a:rPr>
              <a:t>n</a:t>
            </a: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nement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room,</a:t>
            </a:r>
            <a:r>
              <a:rPr sz="1600" spc="4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from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30" dirty="0">
                <a:latin typeface="Arial"/>
                <a:cs typeface="Arial"/>
              </a:rPr>
              <a:t>w</a:t>
            </a:r>
            <a:r>
              <a:rPr sz="1600" u="heavy" spc="-10" dirty="0">
                <a:latin typeface="Arial"/>
                <a:cs typeface="Arial"/>
              </a:rPr>
              <a:t>hich the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student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is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ph</a:t>
            </a:r>
            <a:r>
              <a:rPr sz="1600" u="heavy" spc="-30" dirty="0">
                <a:latin typeface="Arial"/>
                <a:cs typeface="Arial"/>
              </a:rPr>
              <a:t>y</a:t>
            </a:r>
            <a:r>
              <a:rPr sz="1600" u="heavy" spc="-10" dirty="0">
                <a:latin typeface="Arial"/>
                <a:cs typeface="Arial"/>
              </a:rPr>
              <a:t>sically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prevented</a:t>
            </a:r>
            <a:endParaRPr sz="1600" dirty="0">
              <a:latin typeface="Arial"/>
              <a:cs typeface="Arial"/>
            </a:endParaRPr>
          </a:p>
          <a:p>
            <a:pPr marL="12700" indent="-635">
              <a:lnSpc>
                <a:spcPct val="100000"/>
              </a:lnSpc>
            </a:pPr>
            <a:r>
              <a:rPr sz="1600" u="heavy" spc="-45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from</a:t>
            </a:r>
            <a:r>
              <a:rPr sz="1600" u="heavy" spc="10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l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eav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ng.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“Sec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l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us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on”</a:t>
            </a:r>
            <a:r>
              <a:rPr sz="1600" u="heavy" spc="-2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does</a:t>
            </a:r>
            <a:r>
              <a:rPr sz="1600" u="heavy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not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nc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l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ude</a:t>
            </a:r>
            <a:r>
              <a:rPr sz="1600" u="heavy" spc="-3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an excl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us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onary</a:t>
            </a:r>
            <a:r>
              <a:rPr sz="1600" u="heavy" spc="-15" dirty="0">
                <a:latin typeface="Arial"/>
                <a:cs typeface="Arial"/>
              </a:rPr>
              <a:t> </a:t>
            </a:r>
            <a:r>
              <a:rPr sz="1600" u="heavy" spc="-5" dirty="0">
                <a:latin typeface="Arial"/>
                <a:cs typeface="Arial"/>
              </a:rPr>
              <a:t>ti</a:t>
            </a:r>
            <a:r>
              <a:rPr sz="1600" u="heavy" spc="-445" dirty="0">
                <a:latin typeface="Arial"/>
                <a:cs typeface="Arial"/>
              </a:rPr>
              <a:t> </a:t>
            </a:r>
            <a:r>
              <a:rPr sz="1600" u="heavy" spc="-15" dirty="0">
                <a:latin typeface="Arial"/>
                <a:cs typeface="Arial"/>
              </a:rPr>
              <a:t>me</a:t>
            </a:r>
            <a:r>
              <a:rPr sz="1600" u="heavy" spc="0" dirty="0">
                <a:latin typeface="Arial"/>
                <a:cs typeface="Arial"/>
              </a:rPr>
              <a:t> </a:t>
            </a:r>
            <a:r>
              <a:rPr sz="1600" u="heavy" spc="-10" dirty="0">
                <a:latin typeface="Arial"/>
                <a:cs typeface="Arial"/>
              </a:rPr>
              <a:t>out. 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10" dirty="0">
                <a:latin typeface="Arial"/>
                <a:cs typeface="Arial"/>
              </a:rPr>
              <a:t>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term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es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incl</a:t>
            </a:r>
            <a:r>
              <a:rPr sz="1600" b="1" spc="-15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d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spc="-5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299085" marR="31750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1600" spc="-10" dirty="0">
                <a:latin typeface="Arial"/>
                <a:cs typeface="Arial"/>
              </a:rPr>
              <a:t>any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ris</a:t>
            </a:r>
            <a:r>
              <a:rPr sz="1600" spc="-10" dirty="0">
                <a:latin typeface="Arial"/>
                <a:cs typeface="Arial"/>
              </a:rPr>
              <a:t>k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hich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person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 able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 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area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conf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nement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including,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but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lim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to,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</a:t>
            </a:r>
            <a:r>
              <a:rPr sz="1600" spc="15" dirty="0">
                <a:latin typeface="Arial"/>
                <a:cs typeface="Arial"/>
              </a:rPr>
              <a:t>n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school suspen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m</a:t>
            </a:r>
            <a:r>
              <a:rPr sz="1600" spc="0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- out.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Exclusi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nary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40" dirty="0">
                <a:latin typeface="Arial"/>
                <a:cs typeface="Arial"/>
              </a:rPr>
              <a:t>T</a:t>
            </a:r>
            <a:r>
              <a:rPr sz="1600" b="1" spc="-10" dirty="0">
                <a:latin typeface="Arial"/>
                <a:cs typeface="Arial"/>
              </a:rPr>
              <a:t>ime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25" dirty="0" smtClean="0">
                <a:latin typeface="Arial"/>
                <a:cs typeface="Arial"/>
              </a:rPr>
              <a:t>O</a:t>
            </a:r>
            <a:r>
              <a:rPr sz="1600" b="1" spc="-10" dirty="0" smtClean="0">
                <a:latin typeface="Arial"/>
                <a:cs typeface="Arial"/>
              </a:rPr>
              <a:t>ut</a:t>
            </a:r>
            <a:endParaRPr lang="en-US" sz="1600" b="1" spc="3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5" dirty="0" smtClean="0">
                <a:latin typeface="Arial"/>
                <a:cs typeface="Arial"/>
              </a:rPr>
              <a:t>A</a:t>
            </a:r>
            <a:r>
              <a:rPr sz="1600" spc="-85" dirty="0" smtClean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tempora</a:t>
            </a:r>
            <a:r>
              <a:rPr sz="1600" spc="-20" dirty="0">
                <a:latin typeface="Arial"/>
                <a:cs typeface="Arial"/>
              </a:rPr>
              <a:t>r</a:t>
            </a:r>
            <a:r>
              <a:rPr sz="1600" spc="-150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nuou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ly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mon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tored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separation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ongo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activity in a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non</a:t>
            </a:r>
            <a:r>
              <a:rPr sz="1600" spc="-15" dirty="0">
                <a:latin typeface="Arial"/>
                <a:cs typeface="Arial"/>
              </a:rPr>
              <a:t>-</a:t>
            </a:r>
            <a:r>
              <a:rPr sz="1600" spc="-10" dirty="0">
                <a:latin typeface="Arial"/>
                <a:cs typeface="Arial"/>
              </a:rPr>
              <a:t>locked</a:t>
            </a:r>
            <a:r>
              <a:rPr sz="1600" spc="-5" dirty="0">
                <a:latin typeface="Arial"/>
                <a:cs typeface="Arial"/>
              </a:rPr>
              <a:t> s</a:t>
            </a:r>
            <a:r>
              <a:rPr sz="1600" spc="-10" dirty="0">
                <a:latin typeface="Arial"/>
                <a:cs typeface="Arial"/>
              </a:rPr>
              <a:t>etting,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purpose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of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calm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ng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dee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10" dirty="0">
                <a:latin typeface="Arial"/>
                <a:cs typeface="Arial"/>
              </a:rPr>
              <a:t>calating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such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-25" dirty="0">
                <a:latin typeface="Arial"/>
                <a:cs typeface="Arial"/>
              </a:rPr>
              <a:t>’</a:t>
            </a:r>
            <a:r>
              <a:rPr sz="1600" spc="-10" dirty="0">
                <a:latin typeface="Arial"/>
                <a:cs typeface="Arial"/>
              </a:rPr>
              <a:t>s beha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io</a:t>
            </a:r>
            <a:r>
              <a:rPr sz="1600" spc="-100" dirty="0">
                <a:latin typeface="Arial"/>
                <a:cs typeface="Arial"/>
              </a:rPr>
              <a:t>r</a:t>
            </a:r>
            <a:r>
              <a:rPr sz="1600" spc="-5" dirty="0">
                <a:latin typeface="Arial"/>
                <a:cs typeface="Arial"/>
              </a:rPr>
              <a:t>.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20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clusionary time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out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omes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repo</a:t>
            </a:r>
            <a:r>
              <a:rPr sz="1600" spc="-15" dirty="0">
                <a:latin typeface="Arial"/>
                <a:cs typeface="Arial"/>
              </a:rPr>
              <a:t>r</a:t>
            </a:r>
            <a:r>
              <a:rPr sz="1600" spc="-10" dirty="0">
                <a:latin typeface="Arial"/>
                <a:cs typeface="Arial"/>
              </a:rPr>
              <a:t>tab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“se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lusion”</a:t>
            </a:r>
            <a:r>
              <a:rPr sz="1600" spc="-5" dirty="0">
                <a:latin typeface="Arial"/>
                <a:cs typeface="Arial"/>
              </a:rPr>
              <a:t> if </a:t>
            </a:r>
            <a:r>
              <a:rPr sz="1600" spc="-10" dirty="0">
                <a:latin typeface="Arial"/>
                <a:cs typeface="Arial"/>
              </a:rPr>
              <a:t>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hen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student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is ph</a:t>
            </a:r>
            <a:r>
              <a:rPr sz="1600" spc="-30" dirty="0">
                <a:latin typeface="Arial"/>
                <a:cs typeface="Arial"/>
              </a:rPr>
              <a:t>y</a:t>
            </a:r>
            <a:r>
              <a:rPr sz="1600" spc="-10" dirty="0">
                <a:latin typeface="Arial"/>
                <a:cs typeface="Arial"/>
              </a:rPr>
              <a:t>sically or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other</a:t>
            </a:r>
            <a:r>
              <a:rPr sz="1600" spc="-30" dirty="0">
                <a:latin typeface="Arial"/>
                <a:cs typeface="Arial"/>
              </a:rPr>
              <a:t>w</a:t>
            </a:r>
            <a:r>
              <a:rPr sz="1600" spc="-10" dirty="0">
                <a:latin typeface="Arial"/>
                <a:cs typeface="Arial"/>
              </a:rPr>
              <a:t>ise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prohib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from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lea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ing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spa</a:t>
            </a:r>
            <a:r>
              <a:rPr sz="1600" spc="-5" dirty="0">
                <a:latin typeface="Arial"/>
                <a:cs typeface="Arial"/>
              </a:rPr>
              <a:t>c</a:t>
            </a:r>
            <a:r>
              <a:rPr sz="1600" spc="-10" dirty="0">
                <a:latin typeface="Arial"/>
                <a:cs typeface="Arial"/>
              </a:rPr>
              <a:t>e.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4933" y="727765"/>
            <a:ext cx="2091055" cy="468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fi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it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on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3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e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(</a:t>
            </a:r>
            <a:r>
              <a:rPr sz="1400" spc="5" dirty="0">
                <a:latin typeface="Arial"/>
                <a:cs typeface="Arial"/>
              </a:rPr>
              <a:t>c</a:t>
            </a:r>
            <a:r>
              <a:rPr sz="1400" dirty="0">
                <a:latin typeface="Arial"/>
                <a:cs typeface="Arial"/>
              </a:rPr>
              <a:t>ontinu</a:t>
            </a:r>
            <a:r>
              <a:rPr sz="1400" spc="-15" dirty="0">
                <a:latin typeface="Arial"/>
                <a:cs typeface="Arial"/>
              </a:rPr>
              <a:t>e</a:t>
            </a:r>
            <a:r>
              <a:rPr sz="1400" dirty="0">
                <a:latin typeface="Arial"/>
                <a:cs typeface="Arial"/>
              </a:rPr>
              <a:t>d)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5490</Words>
  <Application>Microsoft Office PowerPoint</Application>
  <PresentationFormat>On-screen Show (4:3)</PresentationFormat>
  <Paragraphs>393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Prohibitions</vt:lpstr>
      <vt:lpstr>Exceptions to the Prohibition of the use of Restraint and Seclusion</vt:lpstr>
      <vt:lpstr>PowerPoint Presentation</vt:lpstr>
      <vt:lpstr>PowerPoint Presentation</vt:lpstr>
      <vt:lpstr>PowerPoint Presentation</vt:lpstr>
      <vt:lpstr>PowerPoint Presentation</vt:lpstr>
      <vt:lpstr>Summary of Requirements of PA 18-51 and State Regulations</vt:lpstr>
      <vt:lpstr>What Constitutes an “Emergency?”</vt:lpstr>
      <vt:lpstr>Where can seclusion take place?</vt:lpstr>
      <vt:lpstr>Rooms Used for Seclusion</vt:lpstr>
      <vt:lpstr>Rooms Used for Seclusion (continued)</vt:lpstr>
      <vt:lpstr>Exclusionary Time Out</vt:lpstr>
      <vt:lpstr>PowerPoint Presentation</vt:lpstr>
      <vt:lpstr>Exclusionary Time Out</vt:lpstr>
      <vt:lpstr>What is an FBA?</vt:lpstr>
      <vt:lpstr>FBA BASICS: Determining the ‘why’ Behind a Student’s Behavior</vt:lpstr>
      <vt:lpstr>PowerPoint Presentation</vt:lpstr>
      <vt:lpstr>What is a BIP?</vt:lpstr>
      <vt:lpstr>BIP BASICS: Determining Interventions</vt:lpstr>
      <vt:lpstr>PowerPoint Presentation</vt:lpstr>
      <vt:lpstr>Other Requirements Related to the use of Restraint and Seclusion</vt:lpstr>
      <vt:lpstr>Other Requirements Related to the use of Restraint and Seclusion (continued)</vt:lpstr>
      <vt:lpstr>PowerPoint Presentation</vt:lpstr>
      <vt:lpstr>Other Requirements Related to the use of Restraint and Seclusion (continued)</vt:lpstr>
      <vt:lpstr>PowerPoint Presentation</vt:lpstr>
      <vt:lpstr>Other Requirements Related to the use of Restraint and Seclusion</vt:lpstr>
      <vt:lpstr>PowerPoint Presentation</vt:lpstr>
      <vt:lpstr>Other Requirements Related to the use of Restraint and Seclusion (continued)</vt:lpstr>
      <vt:lpstr>Other Requirements Related to the use of Restraint and Seclusion</vt:lpstr>
      <vt:lpstr>PowerPoint Presentation</vt:lpstr>
      <vt:lpstr>Other Requirements Related to the use of Restraint and Seclusion (continued)</vt:lpstr>
      <vt:lpstr>PowerPoint Presentation</vt:lpstr>
      <vt:lpstr>PowerPoint Presentation</vt:lpstr>
      <vt:lpstr>Other Requirements Related to the use of Restraint and Seclusion</vt:lpstr>
      <vt:lpstr>Additional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csde csde</dc:creator>
  <cp:lastModifiedBy>Gaunichaux, Regina</cp:lastModifiedBy>
  <cp:revision>2</cp:revision>
  <dcterms:created xsi:type="dcterms:W3CDTF">2019-07-31T08:26:07Z</dcterms:created>
  <dcterms:modified xsi:type="dcterms:W3CDTF">2019-08-08T14:20:51Z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2018-12-19T00:00:00Z</vt:filetime>
  </property>
  <property fmtid="{D5CDD505-2E9C-101B-9397-08002B2CF9AE}" pid="3" name="LastSaved">
    <vt:filetime>2019-07-31T00:00:00Z</vt:filetime>
  </property>
</Properties>
</file>