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83" r:id="rId2"/>
    <p:sldId id="501" r:id="rId3"/>
    <p:sldId id="497" r:id="rId4"/>
    <p:sldId id="506" r:id="rId5"/>
    <p:sldId id="513" r:id="rId6"/>
    <p:sldId id="498" r:id="rId7"/>
    <p:sldId id="500" r:id="rId8"/>
    <p:sldId id="514" r:id="rId9"/>
    <p:sldId id="508" r:id="rId10"/>
    <p:sldId id="507" r:id="rId11"/>
    <p:sldId id="502" r:id="rId12"/>
    <p:sldId id="425" r:id="rId13"/>
    <p:sldId id="417" r:id="rId14"/>
    <p:sldId id="423" r:id="rId15"/>
    <p:sldId id="418" r:id="rId16"/>
    <p:sldId id="419" r:id="rId17"/>
    <p:sldId id="420" r:id="rId18"/>
    <p:sldId id="421" r:id="rId19"/>
    <p:sldId id="482" r:id="rId20"/>
    <p:sldId id="424" r:id="rId21"/>
    <p:sldId id="483" r:id="rId22"/>
    <p:sldId id="484" r:id="rId23"/>
    <p:sldId id="489" r:id="rId24"/>
    <p:sldId id="511" r:id="rId25"/>
    <p:sldId id="510" r:id="rId26"/>
    <p:sldId id="512" r:id="rId27"/>
    <p:sldId id="426" r:id="rId28"/>
    <p:sldId id="487" r:id="rId29"/>
    <p:sldId id="485" r:id="rId30"/>
    <p:sldId id="488" r:id="rId31"/>
    <p:sldId id="509" r:id="rId32"/>
    <p:sldId id="491" r:id="rId33"/>
    <p:sldId id="492" r:id="rId34"/>
    <p:sldId id="493" r:id="rId35"/>
    <p:sldId id="486" r:id="rId36"/>
    <p:sldId id="490" r:id="rId37"/>
    <p:sldId id="495" r:id="rId38"/>
    <p:sldId id="494" r:id="rId39"/>
    <p:sldId id="496" r:id="rId40"/>
    <p:sldId id="503" r:id="rId41"/>
    <p:sldId id="504" r:id="rId42"/>
    <p:sldId id="505" r:id="rId43"/>
    <p:sldId id="499"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5">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6A2"/>
    <a:srgbClr val="0033CC"/>
    <a:srgbClr val="1D0670"/>
    <a:srgbClr val="F0E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0" autoAdjust="0"/>
    <p:restoredTop sz="80071" autoAdjust="0"/>
  </p:normalViewPr>
  <p:slideViewPr>
    <p:cSldViewPr snapToGrid="0">
      <p:cViewPr varScale="1">
        <p:scale>
          <a:sx n="43" d="100"/>
          <a:sy n="43" d="100"/>
        </p:scale>
        <p:origin x="-74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286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cevoykate\AppData\Local\Microsoft\Windows\Temporary%20Internet%20Files\Content.Outlook\ACY3N751\Medicaid%20Program%20Ex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Average Quarterly PMPM by Program</a:t>
            </a:r>
          </a:p>
        </c:rich>
      </c:tx>
      <c:overlay val="0"/>
    </c:title>
    <c:autoTitleDeleted val="0"/>
    <c:plotArea>
      <c:layout>
        <c:manualLayout>
          <c:layoutTarget val="inner"/>
          <c:xMode val="edge"/>
          <c:yMode val="edge"/>
          <c:x val="0.10817794985553138"/>
          <c:y val="0.14043405432196357"/>
          <c:w val="0.86953228673028315"/>
          <c:h val="0.73562915118581285"/>
        </c:manualLayout>
      </c:layout>
      <c:lineChart>
        <c:grouping val="standard"/>
        <c:varyColors val="0"/>
        <c:ser>
          <c:idx val="0"/>
          <c:order val="0"/>
          <c:tx>
            <c:strRef>
              <c:f>Data!$H$2</c:f>
              <c:strCache>
                <c:ptCount val="1"/>
                <c:pt idx="0">
                  <c:v>HUSKY A</c:v>
                </c:pt>
              </c:strCache>
            </c:strRef>
          </c:tx>
          <c:spPr>
            <a:ln w="19050"/>
          </c:spPr>
          <c:marker>
            <c:symbol val="triangle"/>
            <c:size val="6"/>
          </c:marker>
          <c:dLbls>
            <c:txPr>
              <a:bodyPr/>
              <a:lstStyle/>
              <a:p>
                <a:pPr>
                  <a:defRPr sz="800"/>
                </a:pPr>
                <a:endParaRPr lang="en-US"/>
              </a:p>
            </c:txPr>
            <c:dLblPos val="b"/>
            <c:showLegendKey val="0"/>
            <c:showVal val="1"/>
            <c:showCatName val="0"/>
            <c:showSerName val="0"/>
            <c:showPercent val="0"/>
            <c:showBubbleSize val="0"/>
            <c:showLeaderLines val="0"/>
          </c:dLbls>
          <c:cat>
            <c:strRef>
              <c:f>Data!$G$12:$G$19</c:f>
              <c:strCache>
                <c:ptCount val="8"/>
                <c:pt idx="0">
                  <c:v>QE June 14</c:v>
                </c:pt>
                <c:pt idx="1">
                  <c:v>QE Sept 14</c:v>
                </c:pt>
                <c:pt idx="2">
                  <c:v>QE Dec 14</c:v>
                </c:pt>
                <c:pt idx="3">
                  <c:v>QE Mar 15</c:v>
                </c:pt>
                <c:pt idx="4">
                  <c:v>QE June 15</c:v>
                </c:pt>
                <c:pt idx="5">
                  <c:v>QE Sept 15</c:v>
                </c:pt>
                <c:pt idx="6">
                  <c:v>QE Dec 15</c:v>
                </c:pt>
                <c:pt idx="7">
                  <c:v>QE Mar 16</c:v>
                </c:pt>
              </c:strCache>
            </c:strRef>
          </c:cat>
          <c:val>
            <c:numRef>
              <c:f>Data!$H$12:$H$19</c:f>
              <c:numCache>
                <c:formatCode>_("$"* #,##0_);_("$"* \(#,##0\);_("$"* "-"??_);_(@_)</c:formatCode>
                <c:ptCount val="8"/>
                <c:pt idx="0">
                  <c:v>327.83902627640225</c:v>
                </c:pt>
                <c:pt idx="1">
                  <c:v>313.70689900093873</c:v>
                </c:pt>
                <c:pt idx="2">
                  <c:v>348.59022240728427</c:v>
                </c:pt>
                <c:pt idx="3">
                  <c:v>316.49244859052118</c:v>
                </c:pt>
                <c:pt idx="4">
                  <c:v>335.68796733669927</c:v>
                </c:pt>
                <c:pt idx="5">
                  <c:v>317.70274587733616</c:v>
                </c:pt>
                <c:pt idx="6">
                  <c:v>333.28803989817362</c:v>
                </c:pt>
                <c:pt idx="7">
                  <c:v>316.57825307682765</c:v>
                </c:pt>
              </c:numCache>
            </c:numRef>
          </c:val>
          <c:smooth val="0"/>
        </c:ser>
        <c:ser>
          <c:idx val="1"/>
          <c:order val="1"/>
          <c:tx>
            <c:strRef>
              <c:f>Data!$I$2</c:f>
              <c:strCache>
                <c:ptCount val="1"/>
                <c:pt idx="0">
                  <c:v>HUSKY C</c:v>
                </c:pt>
              </c:strCache>
            </c:strRef>
          </c:tx>
          <c:spPr>
            <a:ln w="19050"/>
          </c:spPr>
          <c:marker>
            <c:symbol val="square"/>
            <c:size val="6"/>
          </c:marker>
          <c:dLbls>
            <c:txPr>
              <a:bodyPr/>
              <a:lstStyle/>
              <a:p>
                <a:pPr>
                  <a:defRPr sz="800"/>
                </a:pPr>
                <a:endParaRPr lang="en-US"/>
              </a:p>
            </c:txPr>
            <c:dLblPos val="t"/>
            <c:showLegendKey val="0"/>
            <c:showVal val="1"/>
            <c:showCatName val="0"/>
            <c:showSerName val="0"/>
            <c:showPercent val="0"/>
            <c:showBubbleSize val="0"/>
            <c:showLeaderLines val="0"/>
          </c:dLbls>
          <c:cat>
            <c:strRef>
              <c:f>Data!$G$12:$G$19</c:f>
              <c:strCache>
                <c:ptCount val="8"/>
                <c:pt idx="0">
                  <c:v>QE June 14</c:v>
                </c:pt>
                <c:pt idx="1">
                  <c:v>QE Sept 14</c:v>
                </c:pt>
                <c:pt idx="2">
                  <c:v>QE Dec 14</c:v>
                </c:pt>
                <c:pt idx="3">
                  <c:v>QE Mar 15</c:v>
                </c:pt>
                <c:pt idx="4">
                  <c:v>QE June 15</c:v>
                </c:pt>
                <c:pt idx="5">
                  <c:v>QE Sept 15</c:v>
                </c:pt>
                <c:pt idx="6">
                  <c:v>QE Dec 15</c:v>
                </c:pt>
                <c:pt idx="7">
                  <c:v>QE Mar 16</c:v>
                </c:pt>
              </c:strCache>
            </c:strRef>
          </c:cat>
          <c:val>
            <c:numRef>
              <c:f>Data!$I$12:$I$19</c:f>
              <c:numCache>
                <c:formatCode>_("$"* #,##0_);_("$"* \(#,##0\);_("$"* "-"??_);_(@_)</c:formatCode>
                <c:ptCount val="8"/>
                <c:pt idx="0">
                  <c:v>2398.2640491543543</c:v>
                </c:pt>
                <c:pt idx="1">
                  <c:v>2359.0978475902207</c:v>
                </c:pt>
                <c:pt idx="2">
                  <c:v>2466.7302172672858</c:v>
                </c:pt>
                <c:pt idx="3">
                  <c:v>2279.6351697875716</c:v>
                </c:pt>
                <c:pt idx="4">
                  <c:v>2327.8556939802229</c:v>
                </c:pt>
                <c:pt idx="5">
                  <c:v>2398.894087317874</c:v>
                </c:pt>
                <c:pt idx="6">
                  <c:v>2359.3250473774119</c:v>
                </c:pt>
                <c:pt idx="7">
                  <c:v>2513.8242725683667</c:v>
                </c:pt>
              </c:numCache>
            </c:numRef>
          </c:val>
          <c:smooth val="0"/>
        </c:ser>
        <c:ser>
          <c:idx val="2"/>
          <c:order val="2"/>
          <c:tx>
            <c:strRef>
              <c:f>Data!$J$2</c:f>
              <c:strCache>
                <c:ptCount val="1"/>
                <c:pt idx="0">
                  <c:v>HUSKY D</c:v>
                </c:pt>
              </c:strCache>
            </c:strRef>
          </c:tx>
          <c:spPr>
            <a:ln w="19050"/>
          </c:spPr>
          <c:marker>
            <c:symbol val="diamond"/>
            <c:size val="6"/>
          </c:marker>
          <c:dLbls>
            <c:txPr>
              <a:bodyPr/>
              <a:lstStyle/>
              <a:p>
                <a:pPr>
                  <a:defRPr sz="800"/>
                </a:pPr>
                <a:endParaRPr lang="en-US"/>
              </a:p>
            </c:txPr>
            <c:dLblPos val="t"/>
            <c:showLegendKey val="0"/>
            <c:showVal val="1"/>
            <c:showCatName val="0"/>
            <c:showSerName val="0"/>
            <c:showPercent val="0"/>
            <c:showBubbleSize val="0"/>
            <c:showLeaderLines val="0"/>
          </c:dLbls>
          <c:cat>
            <c:strRef>
              <c:f>Data!$G$12:$G$19</c:f>
              <c:strCache>
                <c:ptCount val="8"/>
                <c:pt idx="0">
                  <c:v>QE June 14</c:v>
                </c:pt>
                <c:pt idx="1">
                  <c:v>QE Sept 14</c:v>
                </c:pt>
                <c:pt idx="2">
                  <c:v>QE Dec 14</c:v>
                </c:pt>
                <c:pt idx="3">
                  <c:v>QE Mar 15</c:v>
                </c:pt>
                <c:pt idx="4">
                  <c:v>QE June 15</c:v>
                </c:pt>
                <c:pt idx="5">
                  <c:v>QE Sept 15</c:v>
                </c:pt>
                <c:pt idx="6">
                  <c:v>QE Dec 15</c:v>
                </c:pt>
                <c:pt idx="7">
                  <c:v>QE Mar 16</c:v>
                </c:pt>
              </c:strCache>
            </c:strRef>
          </c:cat>
          <c:val>
            <c:numRef>
              <c:f>Data!$J$12:$J$19</c:f>
              <c:numCache>
                <c:formatCode>_("$"* #,##0_);_("$"* \(#,##0\);_("$"* "-"??_);_(@_)</c:formatCode>
                <c:ptCount val="8"/>
                <c:pt idx="0">
                  <c:v>684.27953666118708</c:v>
                </c:pt>
                <c:pt idx="1">
                  <c:v>619.02917699727766</c:v>
                </c:pt>
                <c:pt idx="2">
                  <c:v>649.811167863935</c:v>
                </c:pt>
                <c:pt idx="3">
                  <c:v>623.54524713618946</c:v>
                </c:pt>
                <c:pt idx="4">
                  <c:v>580.14376447935274</c:v>
                </c:pt>
                <c:pt idx="5">
                  <c:v>623.23486302149036</c:v>
                </c:pt>
                <c:pt idx="6">
                  <c:v>623.89233018632422</c:v>
                </c:pt>
                <c:pt idx="7">
                  <c:v>622.73350320787983</c:v>
                </c:pt>
              </c:numCache>
            </c:numRef>
          </c:val>
          <c:smooth val="0"/>
        </c:ser>
        <c:dLbls>
          <c:showLegendKey val="0"/>
          <c:showVal val="0"/>
          <c:showCatName val="0"/>
          <c:showSerName val="0"/>
          <c:showPercent val="0"/>
          <c:showBubbleSize val="0"/>
        </c:dLbls>
        <c:marker val="1"/>
        <c:smooth val="0"/>
        <c:axId val="112608768"/>
        <c:axId val="112610304"/>
      </c:lineChart>
      <c:catAx>
        <c:axId val="112608768"/>
        <c:scaling>
          <c:orientation val="minMax"/>
        </c:scaling>
        <c:delete val="0"/>
        <c:axPos val="b"/>
        <c:numFmt formatCode="mmm\-yy" sourceLinked="1"/>
        <c:majorTickMark val="out"/>
        <c:minorTickMark val="none"/>
        <c:tickLblPos val="nextTo"/>
        <c:spPr>
          <a:ln>
            <a:solidFill>
              <a:schemeClr val="tx1"/>
            </a:solidFill>
          </a:ln>
        </c:spPr>
        <c:txPr>
          <a:bodyPr/>
          <a:lstStyle/>
          <a:p>
            <a:pPr>
              <a:defRPr b="1"/>
            </a:pPr>
            <a:endParaRPr lang="en-US"/>
          </a:p>
        </c:txPr>
        <c:crossAx val="112610304"/>
        <c:crosses val="autoZero"/>
        <c:auto val="1"/>
        <c:lblAlgn val="ctr"/>
        <c:lblOffset val="100"/>
        <c:noMultiLvlLbl val="0"/>
      </c:catAx>
      <c:valAx>
        <c:axId val="112610304"/>
        <c:scaling>
          <c:orientation val="minMax"/>
        </c:scaling>
        <c:delete val="0"/>
        <c:axPos val="l"/>
        <c:majorGridlines>
          <c:spPr>
            <a:ln>
              <a:noFill/>
            </a:ln>
          </c:spPr>
        </c:majorGridlines>
        <c:numFmt formatCode="_(&quot;$&quot;* #,##0_);_(&quot;$&quot;* \(#,##0\);_(&quot;$&quot;* &quot;-&quot;??_);_(@_)" sourceLinked="1"/>
        <c:majorTickMark val="out"/>
        <c:minorTickMark val="none"/>
        <c:tickLblPos val="nextTo"/>
        <c:spPr>
          <a:ln>
            <a:solidFill>
              <a:schemeClr val="tx1"/>
            </a:solidFill>
          </a:ln>
        </c:spPr>
        <c:txPr>
          <a:bodyPr/>
          <a:lstStyle/>
          <a:p>
            <a:pPr>
              <a:defRPr b="1"/>
            </a:pPr>
            <a:endParaRPr lang="en-US"/>
          </a:p>
        </c:txPr>
        <c:crossAx val="112608768"/>
        <c:crosses val="autoZero"/>
        <c:crossBetween val="between"/>
      </c:valAx>
    </c:plotArea>
    <c:legend>
      <c:legendPos val="b"/>
      <c:layout>
        <c:manualLayout>
          <c:xMode val="edge"/>
          <c:yMode val="edge"/>
          <c:x val="0.28361641758348011"/>
          <c:y val="0.93964819020518564"/>
          <c:w val="0.44043838555738207"/>
          <c:h val="6.0351809794814408E-2"/>
        </c:manualLayout>
      </c:layout>
      <c:overlay val="0"/>
      <c:txPr>
        <a:bodyPr/>
        <a:lstStyle/>
        <a:p>
          <a:pPr>
            <a:defRPr b="1"/>
          </a:pPr>
          <a:endParaRPr lang="en-US"/>
        </a:p>
      </c:txPr>
    </c:legend>
    <c:plotVisOnly val="1"/>
    <c:dispBlanksAs val="gap"/>
    <c:showDLblsOverMax val="0"/>
  </c:chart>
  <c:spPr>
    <a:ln>
      <a:solidFill>
        <a:schemeClr val="tx1"/>
      </a:solid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647D8-8BC1-46B3-8806-14A2E27E9C87}"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1A805246-CABF-4DC7-BFC7-9862047B5E8B}">
      <dgm:prSet phldrT="[Text]"/>
      <dgm:spPr/>
      <dgm:t>
        <a:bodyPr/>
        <a:lstStyle/>
        <a:p>
          <a:r>
            <a:rPr lang="en-US" dirty="0" smtClean="0"/>
            <a:t>MQISSP</a:t>
          </a:r>
          <a:endParaRPr lang="en-US" dirty="0"/>
        </a:p>
      </dgm:t>
    </dgm:pt>
    <dgm:pt modelId="{6F0032D1-122E-47B9-904C-7B122D55C24F}" type="parTrans" cxnId="{1FAF6893-E2CB-422D-8E34-FBAF96C573AB}">
      <dgm:prSet/>
      <dgm:spPr/>
      <dgm:t>
        <a:bodyPr/>
        <a:lstStyle/>
        <a:p>
          <a:endParaRPr lang="en-US"/>
        </a:p>
      </dgm:t>
    </dgm:pt>
    <dgm:pt modelId="{8423CE99-3601-4F85-9BA3-8DFB9AD54B1A}" type="sibTrans" cxnId="{1FAF6893-E2CB-422D-8E34-FBAF96C573AB}">
      <dgm:prSet/>
      <dgm:spPr/>
      <dgm:t>
        <a:bodyPr/>
        <a:lstStyle/>
        <a:p>
          <a:endParaRPr lang="en-US"/>
        </a:p>
      </dgm:t>
    </dgm:pt>
    <dgm:pt modelId="{340A7AC6-CF48-4DFD-885C-4C19B1764058}">
      <dgm:prSet phldrT="[Text]"/>
      <dgm:spPr/>
      <dgm:t>
        <a:bodyPr/>
        <a:lstStyle/>
        <a:p>
          <a:r>
            <a:rPr lang="en-US" dirty="0" smtClean="0"/>
            <a:t>Enhanced Care Coordination Activities</a:t>
          </a:r>
          <a:endParaRPr lang="en-US" dirty="0"/>
        </a:p>
      </dgm:t>
    </dgm:pt>
    <dgm:pt modelId="{7CE39BAE-4331-4338-BD36-5F1057FED8F7}" type="parTrans" cxnId="{A4D5C99D-373C-4CC8-BE88-D5A2AFF2E5C3}">
      <dgm:prSet/>
      <dgm:spPr/>
      <dgm:t>
        <a:bodyPr/>
        <a:lstStyle/>
        <a:p>
          <a:endParaRPr lang="en-US"/>
        </a:p>
      </dgm:t>
    </dgm:pt>
    <dgm:pt modelId="{7CC1176C-8AA9-4FF1-B600-EED9FE2A02FC}" type="sibTrans" cxnId="{A4D5C99D-373C-4CC8-BE88-D5A2AFF2E5C3}">
      <dgm:prSet/>
      <dgm:spPr/>
      <dgm:t>
        <a:bodyPr/>
        <a:lstStyle/>
        <a:p>
          <a:endParaRPr lang="en-US"/>
        </a:p>
      </dgm:t>
    </dgm:pt>
    <dgm:pt modelId="{F99FFC58-6644-4FA1-877D-B5C1B82D1FF7}">
      <dgm:prSet phldrT="[Text]"/>
      <dgm:spPr/>
      <dgm:t>
        <a:bodyPr/>
        <a:lstStyle/>
        <a:p>
          <a:r>
            <a:rPr lang="en-US" dirty="0" smtClean="0"/>
            <a:t>Use of Medicaid claims data to perform predictive modeling</a:t>
          </a:r>
          <a:endParaRPr lang="en-US" dirty="0"/>
        </a:p>
      </dgm:t>
    </dgm:pt>
    <dgm:pt modelId="{4DB61BA2-4D98-49A7-8D16-339B0BD49DFF}" type="parTrans" cxnId="{CBF6C441-ADA2-4854-84F7-0681038E5F26}">
      <dgm:prSet/>
      <dgm:spPr/>
      <dgm:t>
        <a:bodyPr/>
        <a:lstStyle/>
        <a:p>
          <a:endParaRPr lang="en-US"/>
        </a:p>
      </dgm:t>
    </dgm:pt>
    <dgm:pt modelId="{3A20C2D7-A8CE-4081-A814-EA66C8CED969}" type="sibTrans" cxnId="{CBF6C441-ADA2-4854-84F7-0681038E5F26}">
      <dgm:prSet/>
      <dgm:spPr/>
      <dgm:t>
        <a:bodyPr/>
        <a:lstStyle/>
        <a:p>
          <a:endParaRPr lang="en-US"/>
        </a:p>
      </dgm:t>
    </dgm:pt>
    <dgm:pt modelId="{23AFB48E-9E64-444F-97D3-482E46FDF03F}">
      <dgm:prSet phldrT="[Text]"/>
      <dgm:spPr/>
      <dgm:t>
        <a:bodyPr/>
        <a:lstStyle/>
        <a:p>
          <a:r>
            <a:rPr lang="en-US" dirty="0" smtClean="0"/>
            <a:t>Administrative Services Organization-Based Intensive Care Management</a:t>
          </a:r>
          <a:endParaRPr lang="en-US" dirty="0"/>
        </a:p>
      </dgm:t>
    </dgm:pt>
    <dgm:pt modelId="{FE3161E9-4090-483D-8FE6-A8DF27FE6887}" type="parTrans" cxnId="{32556707-F571-46C5-B436-28B99CB9126E}">
      <dgm:prSet/>
      <dgm:spPr/>
      <dgm:t>
        <a:bodyPr/>
        <a:lstStyle/>
        <a:p>
          <a:endParaRPr lang="en-US"/>
        </a:p>
      </dgm:t>
    </dgm:pt>
    <dgm:pt modelId="{09319049-76D9-411B-BB8B-73A8554AA232}" type="sibTrans" cxnId="{32556707-F571-46C5-B436-28B99CB9126E}">
      <dgm:prSet/>
      <dgm:spPr/>
      <dgm:t>
        <a:bodyPr/>
        <a:lstStyle/>
        <a:p>
          <a:endParaRPr lang="en-US"/>
        </a:p>
      </dgm:t>
    </dgm:pt>
    <dgm:pt modelId="{C3F29133-F5E9-4E46-B569-819367AC69CC}">
      <dgm:prSet phldrT="[Text]"/>
      <dgm:spPr/>
      <dgm:t>
        <a:bodyPr/>
        <a:lstStyle/>
        <a:p>
          <a:r>
            <a:rPr lang="en-US" dirty="0" smtClean="0"/>
            <a:t>Upside-Only Shared Savings Arrangements</a:t>
          </a:r>
          <a:endParaRPr lang="en-US" dirty="0"/>
        </a:p>
      </dgm:t>
    </dgm:pt>
    <dgm:pt modelId="{DF1000F3-A100-4787-A873-73089EF608A3}" type="parTrans" cxnId="{02D13B5E-1B27-487E-A1B6-65311C0B14F8}">
      <dgm:prSet/>
      <dgm:spPr/>
      <dgm:t>
        <a:bodyPr/>
        <a:lstStyle/>
        <a:p>
          <a:endParaRPr lang="en-US"/>
        </a:p>
      </dgm:t>
    </dgm:pt>
    <dgm:pt modelId="{8DCC92BE-CE53-4701-9903-91A002DD7FC1}" type="sibTrans" cxnId="{02D13B5E-1B27-487E-A1B6-65311C0B14F8}">
      <dgm:prSet/>
      <dgm:spPr/>
      <dgm:t>
        <a:bodyPr/>
        <a:lstStyle/>
        <a:p>
          <a:endParaRPr lang="en-US"/>
        </a:p>
      </dgm:t>
    </dgm:pt>
    <dgm:pt modelId="{F4900214-EF14-4895-A5D6-EC270B3DD545}">
      <dgm:prSet phldrT="[Text]"/>
      <dgm:spPr/>
      <dgm:t>
        <a:bodyPr/>
        <a:lstStyle/>
        <a:p>
          <a:r>
            <a:rPr lang="en-US" dirty="0" smtClean="0"/>
            <a:t>Person-Centered Medical Home Practice Transformation</a:t>
          </a:r>
          <a:endParaRPr lang="en-US" dirty="0"/>
        </a:p>
      </dgm:t>
    </dgm:pt>
    <dgm:pt modelId="{A70CFDEB-0212-414B-950E-72C3CA057712}" type="parTrans" cxnId="{3E5C2738-D128-4D56-8DFA-D43A835C90D9}">
      <dgm:prSet/>
      <dgm:spPr/>
      <dgm:t>
        <a:bodyPr/>
        <a:lstStyle/>
        <a:p>
          <a:endParaRPr lang="en-US"/>
        </a:p>
      </dgm:t>
    </dgm:pt>
    <dgm:pt modelId="{43880645-2978-4B48-A936-E4F408704C49}" type="sibTrans" cxnId="{3E5C2738-D128-4D56-8DFA-D43A835C90D9}">
      <dgm:prSet/>
      <dgm:spPr/>
      <dgm:t>
        <a:bodyPr/>
        <a:lstStyle/>
        <a:p>
          <a:endParaRPr lang="en-US"/>
        </a:p>
      </dgm:t>
    </dgm:pt>
    <dgm:pt modelId="{6ECF8628-5162-4540-944D-8B43D2895948}" type="pres">
      <dgm:prSet presAssocID="{A53647D8-8BC1-46B3-8806-14A2E27E9C87}" presName="Name0" presStyleCnt="0">
        <dgm:presLayoutVars>
          <dgm:chPref val="1"/>
          <dgm:dir/>
          <dgm:animOne val="branch"/>
          <dgm:animLvl val="lvl"/>
          <dgm:resizeHandles/>
        </dgm:presLayoutVars>
      </dgm:prSet>
      <dgm:spPr/>
      <dgm:t>
        <a:bodyPr/>
        <a:lstStyle/>
        <a:p>
          <a:endParaRPr lang="en-US"/>
        </a:p>
      </dgm:t>
    </dgm:pt>
    <dgm:pt modelId="{02F778E9-AE95-4F20-8A6B-29B9F23F0531}" type="pres">
      <dgm:prSet presAssocID="{1A805246-CABF-4DC7-BFC7-9862047B5E8B}" presName="vertOne" presStyleCnt="0"/>
      <dgm:spPr/>
    </dgm:pt>
    <dgm:pt modelId="{C03CA65D-BDD4-4A39-93A9-8E0F6A42953A}" type="pres">
      <dgm:prSet presAssocID="{1A805246-CABF-4DC7-BFC7-9862047B5E8B}" presName="txOne" presStyleLbl="node0" presStyleIdx="0" presStyleCnt="1">
        <dgm:presLayoutVars>
          <dgm:chPref val="3"/>
        </dgm:presLayoutVars>
      </dgm:prSet>
      <dgm:spPr/>
      <dgm:t>
        <a:bodyPr/>
        <a:lstStyle/>
        <a:p>
          <a:endParaRPr lang="en-US"/>
        </a:p>
      </dgm:t>
    </dgm:pt>
    <dgm:pt modelId="{7180894B-55F0-4697-AA36-76E42F7DB907}" type="pres">
      <dgm:prSet presAssocID="{1A805246-CABF-4DC7-BFC7-9862047B5E8B}" presName="parTransOne" presStyleCnt="0"/>
      <dgm:spPr/>
    </dgm:pt>
    <dgm:pt modelId="{984DD34C-4E61-45BB-992C-AE3FDBB347B3}" type="pres">
      <dgm:prSet presAssocID="{1A805246-CABF-4DC7-BFC7-9862047B5E8B}" presName="horzOne" presStyleCnt="0"/>
      <dgm:spPr/>
    </dgm:pt>
    <dgm:pt modelId="{0DCE4802-BB0A-4229-86F4-495C4195E2DE}" type="pres">
      <dgm:prSet presAssocID="{340A7AC6-CF48-4DFD-885C-4C19B1764058}" presName="vertTwo" presStyleCnt="0"/>
      <dgm:spPr/>
    </dgm:pt>
    <dgm:pt modelId="{97048706-5039-45C9-914C-0755C5B18BA3}" type="pres">
      <dgm:prSet presAssocID="{340A7AC6-CF48-4DFD-885C-4C19B1764058}" presName="txTwo" presStyleLbl="node2" presStyleIdx="0" presStyleCnt="2" custScaleX="61592" custLinFactNeighborX="-3745" custLinFactNeighborY="-22883">
        <dgm:presLayoutVars>
          <dgm:chPref val="3"/>
        </dgm:presLayoutVars>
      </dgm:prSet>
      <dgm:spPr/>
      <dgm:t>
        <a:bodyPr/>
        <a:lstStyle/>
        <a:p>
          <a:endParaRPr lang="en-US"/>
        </a:p>
      </dgm:t>
    </dgm:pt>
    <dgm:pt modelId="{51F067B6-54F2-4D4A-A91D-179D195EBA97}" type="pres">
      <dgm:prSet presAssocID="{340A7AC6-CF48-4DFD-885C-4C19B1764058}" presName="parTransTwo" presStyleCnt="0"/>
      <dgm:spPr/>
    </dgm:pt>
    <dgm:pt modelId="{5497C4C0-0437-4693-BA1B-D4C74986F8EA}" type="pres">
      <dgm:prSet presAssocID="{340A7AC6-CF48-4DFD-885C-4C19B1764058}" presName="horzTwo" presStyleCnt="0"/>
      <dgm:spPr/>
    </dgm:pt>
    <dgm:pt modelId="{676BDE84-804C-476A-BF1E-53CA08A35857}" type="pres">
      <dgm:prSet presAssocID="{F99FFC58-6644-4FA1-877D-B5C1B82D1FF7}" presName="vertThree" presStyleCnt="0"/>
      <dgm:spPr/>
    </dgm:pt>
    <dgm:pt modelId="{4F1A0574-45E5-4E98-ABA9-9022D7A63600}" type="pres">
      <dgm:prSet presAssocID="{F99FFC58-6644-4FA1-877D-B5C1B82D1FF7}" presName="txThree" presStyleLbl="node3" presStyleIdx="0" presStyleCnt="3">
        <dgm:presLayoutVars>
          <dgm:chPref val="3"/>
        </dgm:presLayoutVars>
      </dgm:prSet>
      <dgm:spPr/>
      <dgm:t>
        <a:bodyPr/>
        <a:lstStyle/>
        <a:p>
          <a:endParaRPr lang="en-US"/>
        </a:p>
      </dgm:t>
    </dgm:pt>
    <dgm:pt modelId="{BAEA8873-9D90-4D6C-B17A-5FE96DB00D52}" type="pres">
      <dgm:prSet presAssocID="{F99FFC58-6644-4FA1-877D-B5C1B82D1FF7}" presName="horzThree" presStyleCnt="0"/>
      <dgm:spPr/>
    </dgm:pt>
    <dgm:pt modelId="{F48D6FE9-42D9-46FE-BF79-172C4F0F464E}" type="pres">
      <dgm:prSet presAssocID="{3A20C2D7-A8CE-4081-A814-EA66C8CED969}" presName="sibSpaceThree" presStyleCnt="0"/>
      <dgm:spPr/>
    </dgm:pt>
    <dgm:pt modelId="{8FA37CD2-20D7-4E52-BA1B-D1896ECFDBFF}" type="pres">
      <dgm:prSet presAssocID="{23AFB48E-9E64-444F-97D3-482E46FDF03F}" presName="vertThree" presStyleCnt="0"/>
      <dgm:spPr/>
    </dgm:pt>
    <dgm:pt modelId="{5E1DED05-6D7E-4A09-BE8D-2B56F625DC83}" type="pres">
      <dgm:prSet presAssocID="{23AFB48E-9E64-444F-97D3-482E46FDF03F}" presName="txThree" presStyleLbl="node3" presStyleIdx="1" presStyleCnt="3">
        <dgm:presLayoutVars>
          <dgm:chPref val="3"/>
        </dgm:presLayoutVars>
      </dgm:prSet>
      <dgm:spPr/>
      <dgm:t>
        <a:bodyPr/>
        <a:lstStyle/>
        <a:p>
          <a:endParaRPr lang="en-US"/>
        </a:p>
      </dgm:t>
    </dgm:pt>
    <dgm:pt modelId="{4D3EDD45-F950-41F0-8F58-D205DA893D7F}" type="pres">
      <dgm:prSet presAssocID="{23AFB48E-9E64-444F-97D3-482E46FDF03F}" presName="horzThree" presStyleCnt="0"/>
      <dgm:spPr/>
    </dgm:pt>
    <dgm:pt modelId="{A73500ED-C09D-478A-A409-8141F332F255}" type="pres">
      <dgm:prSet presAssocID="{7CC1176C-8AA9-4FF1-B600-EED9FE2A02FC}" presName="sibSpaceTwo" presStyleCnt="0"/>
      <dgm:spPr/>
    </dgm:pt>
    <dgm:pt modelId="{BC9A684D-1B12-4F5D-A188-8443495422FC}" type="pres">
      <dgm:prSet presAssocID="{C3F29133-F5E9-4E46-B569-819367AC69CC}" presName="vertTwo" presStyleCnt="0"/>
      <dgm:spPr/>
    </dgm:pt>
    <dgm:pt modelId="{E0486B7A-EE40-476C-9E95-337E85C71D04}" type="pres">
      <dgm:prSet presAssocID="{C3F29133-F5E9-4E46-B569-819367AC69CC}" presName="txTwo" presStyleLbl="node2" presStyleIdx="1" presStyleCnt="2" custScaleX="114657" custLinFactNeighborX="-44697" custLinFactNeighborY="-22883">
        <dgm:presLayoutVars>
          <dgm:chPref val="3"/>
        </dgm:presLayoutVars>
      </dgm:prSet>
      <dgm:spPr/>
      <dgm:t>
        <a:bodyPr/>
        <a:lstStyle/>
        <a:p>
          <a:endParaRPr lang="en-US"/>
        </a:p>
      </dgm:t>
    </dgm:pt>
    <dgm:pt modelId="{2E74E66D-CAA8-4573-A04D-94B1DF541CFA}" type="pres">
      <dgm:prSet presAssocID="{C3F29133-F5E9-4E46-B569-819367AC69CC}" presName="parTransTwo" presStyleCnt="0"/>
      <dgm:spPr/>
    </dgm:pt>
    <dgm:pt modelId="{03783332-4D11-4DCF-8898-4A265EB3D641}" type="pres">
      <dgm:prSet presAssocID="{C3F29133-F5E9-4E46-B569-819367AC69CC}" presName="horzTwo" presStyleCnt="0"/>
      <dgm:spPr/>
    </dgm:pt>
    <dgm:pt modelId="{331670FC-779B-455B-B552-7B35F50942E4}" type="pres">
      <dgm:prSet presAssocID="{F4900214-EF14-4895-A5D6-EC270B3DD545}" presName="vertThree" presStyleCnt="0"/>
      <dgm:spPr/>
    </dgm:pt>
    <dgm:pt modelId="{1F372D07-6CAA-4233-A71D-7F056CFE40FA}" type="pres">
      <dgm:prSet presAssocID="{F4900214-EF14-4895-A5D6-EC270B3DD545}" presName="txThree" presStyleLbl="node3" presStyleIdx="2" presStyleCnt="3">
        <dgm:presLayoutVars>
          <dgm:chPref val="3"/>
        </dgm:presLayoutVars>
      </dgm:prSet>
      <dgm:spPr/>
      <dgm:t>
        <a:bodyPr/>
        <a:lstStyle/>
        <a:p>
          <a:endParaRPr lang="en-US"/>
        </a:p>
      </dgm:t>
    </dgm:pt>
    <dgm:pt modelId="{E73A47F9-18F7-44BD-A978-A515B164F203}" type="pres">
      <dgm:prSet presAssocID="{F4900214-EF14-4895-A5D6-EC270B3DD545}" presName="horzThree" presStyleCnt="0"/>
      <dgm:spPr/>
    </dgm:pt>
  </dgm:ptLst>
  <dgm:cxnLst>
    <dgm:cxn modelId="{FDD8C9E6-8C21-4441-9348-C23092CFD1D4}" type="presOf" srcId="{C3F29133-F5E9-4E46-B569-819367AC69CC}" destId="{E0486B7A-EE40-476C-9E95-337E85C71D04}" srcOrd="0" destOrd="0" presId="urn:microsoft.com/office/officeart/2005/8/layout/hierarchy4"/>
    <dgm:cxn modelId="{1FAF6893-E2CB-422D-8E34-FBAF96C573AB}" srcId="{A53647D8-8BC1-46B3-8806-14A2E27E9C87}" destId="{1A805246-CABF-4DC7-BFC7-9862047B5E8B}" srcOrd="0" destOrd="0" parTransId="{6F0032D1-122E-47B9-904C-7B122D55C24F}" sibTransId="{8423CE99-3601-4F85-9BA3-8DFB9AD54B1A}"/>
    <dgm:cxn modelId="{A604CB85-72F9-42B2-8E4A-A62FCA7F2AED}" type="presOf" srcId="{1A805246-CABF-4DC7-BFC7-9862047B5E8B}" destId="{C03CA65D-BDD4-4A39-93A9-8E0F6A42953A}" srcOrd="0" destOrd="0" presId="urn:microsoft.com/office/officeart/2005/8/layout/hierarchy4"/>
    <dgm:cxn modelId="{F872F254-0188-4D80-9C5C-54BD0DFF1EE6}" type="presOf" srcId="{F99FFC58-6644-4FA1-877D-B5C1B82D1FF7}" destId="{4F1A0574-45E5-4E98-ABA9-9022D7A63600}" srcOrd="0" destOrd="0" presId="urn:microsoft.com/office/officeart/2005/8/layout/hierarchy4"/>
    <dgm:cxn modelId="{E552A3A9-9CED-45DA-86B1-27CA1A0FE454}" type="presOf" srcId="{340A7AC6-CF48-4DFD-885C-4C19B1764058}" destId="{97048706-5039-45C9-914C-0755C5B18BA3}" srcOrd="0" destOrd="0" presId="urn:microsoft.com/office/officeart/2005/8/layout/hierarchy4"/>
    <dgm:cxn modelId="{0250711A-9EF5-4491-87C6-781DCEB35780}" type="presOf" srcId="{F4900214-EF14-4895-A5D6-EC270B3DD545}" destId="{1F372D07-6CAA-4233-A71D-7F056CFE40FA}" srcOrd="0" destOrd="0" presId="urn:microsoft.com/office/officeart/2005/8/layout/hierarchy4"/>
    <dgm:cxn modelId="{3E5C2738-D128-4D56-8DFA-D43A835C90D9}" srcId="{C3F29133-F5E9-4E46-B569-819367AC69CC}" destId="{F4900214-EF14-4895-A5D6-EC270B3DD545}" srcOrd="0" destOrd="0" parTransId="{A70CFDEB-0212-414B-950E-72C3CA057712}" sibTransId="{43880645-2978-4B48-A936-E4F408704C49}"/>
    <dgm:cxn modelId="{02D13B5E-1B27-487E-A1B6-65311C0B14F8}" srcId="{1A805246-CABF-4DC7-BFC7-9862047B5E8B}" destId="{C3F29133-F5E9-4E46-B569-819367AC69CC}" srcOrd="1" destOrd="0" parTransId="{DF1000F3-A100-4787-A873-73089EF608A3}" sibTransId="{8DCC92BE-CE53-4701-9903-91A002DD7FC1}"/>
    <dgm:cxn modelId="{CBF6C441-ADA2-4854-84F7-0681038E5F26}" srcId="{340A7AC6-CF48-4DFD-885C-4C19B1764058}" destId="{F99FFC58-6644-4FA1-877D-B5C1B82D1FF7}" srcOrd="0" destOrd="0" parTransId="{4DB61BA2-4D98-49A7-8D16-339B0BD49DFF}" sibTransId="{3A20C2D7-A8CE-4081-A814-EA66C8CED969}"/>
    <dgm:cxn modelId="{A4D5C99D-373C-4CC8-BE88-D5A2AFF2E5C3}" srcId="{1A805246-CABF-4DC7-BFC7-9862047B5E8B}" destId="{340A7AC6-CF48-4DFD-885C-4C19B1764058}" srcOrd="0" destOrd="0" parTransId="{7CE39BAE-4331-4338-BD36-5F1057FED8F7}" sibTransId="{7CC1176C-8AA9-4FF1-B600-EED9FE2A02FC}"/>
    <dgm:cxn modelId="{E286EA89-3F6E-4CE5-8017-3C3AB83481AF}" type="presOf" srcId="{23AFB48E-9E64-444F-97D3-482E46FDF03F}" destId="{5E1DED05-6D7E-4A09-BE8D-2B56F625DC83}" srcOrd="0" destOrd="0" presId="urn:microsoft.com/office/officeart/2005/8/layout/hierarchy4"/>
    <dgm:cxn modelId="{6A2EA150-C0DB-4FE6-85EF-C2059B52E2BB}" type="presOf" srcId="{A53647D8-8BC1-46B3-8806-14A2E27E9C87}" destId="{6ECF8628-5162-4540-944D-8B43D2895948}" srcOrd="0" destOrd="0" presId="urn:microsoft.com/office/officeart/2005/8/layout/hierarchy4"/>
    <dgm:cxn modelId="{32556707-F571-46C5-B436-28B99CB9126E}" srcId="{340A7AC6-CF48-4DFD-885C-4C19B1764058}" destId="{23AFB48E-9E64-444F-97D3-482E46FDF03F}" srcOrd="1" destOrd="0" parTransId="{FE3161E9-4090-483D-8FE6-A8DF27FE6887}" sibTransId="{09319049-76D9-411B-BB8B-73A8554AA232}"/>
    <dgm:cxn modelId="{D63720B7-9095-4B7D-BC62-995E3504C78E}" type="presParOf" srcId="{6ECF8628-5162-4540-944D-8B43D2895948}" destId="{02F778E9-AE95-4F20-8A6B-29B9F23F0531}" srcOrd="0" destOrd="0" presId="urn:microsoft.com/office/officeart/2005/8/layout/hierarchy4"/>
    <dgm:cxn modelId="{BB58E9CD-EE8F-4C8A-860C-5C9D55E7DC76}" type="presParOf" srcId="{02F778E9-AE95-4F20-8A6B-29B9F23F0531}" destId="{C03CA65D-BDD4-4A39-93A9-8E0F6A42953A}" srcOrd="0" destOrd="0" presId="urn:microsoft.com/office/officeart/2005/8/layout/hierarchy4"/>
    <dgm:cxn modelId="{0F449AAD-A36C-4CEF-BAED-811B5598EA75}" type="presParOf" srcId="{02F778E9-AE95-4F20-8A6B-29B9F23F0531}" destId="{7180894B-55F0-4697-AA36-76E42F7DB907}" srcOrd="1" destOrd="0" presId="urn:microsoft.com/office/officeart/2005/8/layout/hierarchy4"/>
    <dgm:cxn modelId="{BDC52DDF-E89A-481B-9890-8A2A2ACBD9FF}" type="presParOf" srcId="{02F778E9-AE95-4F20-8A6B-29B9F23F0531}" destId="{984DD34C-4E61-45BB-992C-AE3FDBB347B3}" srcOrd="2" destOrd="0" presId="urn:microsoft.com/office/officeart/2005/8/layout/hierarchy4"/>
    <dgm:cxn modelId="{3209FBBB-4254-4E45-B59E-C6FD5D7236BC}" type="presParOf" srcId="{984DD34C-4E61-45BB-992C-AE3FDBB347B3}" destId="{0DCE4802-BB0A-4229-86F4-495C4195E2DE}" srcOrd="0" destOrd="0" presId="urn:microsoft.com/office/officeart/2005/8/layout/hierarchy4"/>
    <dgm:cxn modelId="{BABC3C26-155A-463B-88A6-3099582625B7}" type="presParOf" srcId="{0DCE4802-BB0A-4229-86F4-495C4195E2DE}" destId="{97048706-5039-45C9-914C-0755C5B18BA3}" srcOrd="0" destOrd="0" presId="urn:microsoft.com/office/officeart/2005/8/layout/hierarchy4"/>
    <dgm:cxn modelId="{AF0D90D9-906E-4409-ABB1-597D3C53AEB4}" type="presParOf" srcId="{0DCE4802-BB0A-4229-86F4-495C4195E2DE}" destId="{51F067B6-54F2-4D4A-A91D-179D195EBA97}" srcOrd="1" destOrd="0" presId="urn:microsoft.com/office/officeart/2005/8/layout/hierarchy4"/>
    <dgm:cxn modelId="{77318C4E-9B8E-4433-B395-5BC63063E8AF}" type="presParOf" srcId="{0DCE4802-BB0A-4229-86F4-495C4195E2DE}" destId="{5497C4C0-0437-4693-BA1B-D4C74986F8EA}" srcOrd="2" destOrd="0" presId="urn:microsoft.com/office/officeart/2005/8/layout/hierarchy4"/>
    <dgm:cxn modelId="{88A3C230-E586-4F62-90C9-1DC63BFA9CB9}" type="presParOf" srcId="{5497C4C0-0437-4693-BA1B-D4C74986F8EA}" destId="{676BDE84-804C-476A-BF1E-53CA08A35857}" srcOrd="0" destOrd="0" presId="urn:microsoft.com/office/officeart/2005/8/layout/hierarchy4"/>
    <dgm:cxn modelId="{4C93E7E4-7E79-4111-BA1F-5F0B0F33C35A}" type="presParOf" srcId="{676BDE84-804C-476A-BF1E-53CA08A35857}" destId="{4F1A0574-45E5-4E98-ABA9-9022D7A63600}" srcOrd="0" destOrd="0" presId="urn:microsoft.com/office/officeart/2005/8/layout/hierarchy4"/>
    <dgm:cxn modelId="{E856FE32-823E-4F7E-A6C2-ABA5B3261B25}" type="presParOf" srcId="{676BDE84-804C-476A-BF1E-53CA08A35857}" destId="{BAEA8873-9D90-4D6C-B17A-5FE96DB00D52}" srcOrd="1" destOrd="0" presId="urn:microsoft.com/office/officeart/2005/8/layout/hierarchy4"/>
    <dgm:cxn modelId="{9E5D7510-12A2-45B2-BA37-FBC192C876C0}" type="presParOf" srcId="{5497C4C0-0437-4693-BA1B-D4C74986F8EA}" destId="{F48D6FE9-42D9-46FE-BF79-172C4F0F464E}" srcOrd="1" destOrd="0" presId="urn:microsoft.com/office/officeart/2005/8/layout/hierarchy4"/>
    <dgm:cxn modelId="{13222A03-7D7F-4A19-9EAF-9B62A00BFD07}" type="presParOf" srcId="{5497C4C0-0437-4693-BA1B-D4C74986F8EA}" destId="{8FA37CD2-20D7-4E52-BA1B-D1896ECFDBFF}" srcOrd="2" destOrd="0" presId="urn:microsoft.com/office/officeart/2005/8/layout/hierarchy4"/>
    <dgm:cxn modelId="{204446E0-F367-4F99-A7E4-26E048A38740}" type="presParOf" srcId="{8FA37CD2-20D7-4E52-BA1B-D1896ECFDBFF}" destId="{5E1DED05-6D7E-4A09-BE8D-2B56F625DC83}" srcOrd="0" destOrd="0" presId="urn:microsoft.com/office/officeart/2005/8/layout/hierarchy4"/>
    <dgm:cxn modelId="{045CE4EF-CB7C-4187-86FE-C656E88C2CDB}" type="presParOf" srcId="{8FA37CD2-20D7-4E52-BA1B-D1896ECFDBFF}" destId="{4D3EDD45-F950-41F0-8F58-D205DA893D7F}" srcOrd="1" destOrd="0" presId="urn:microsoft.com/office/officeart/2005/8/layout/hierarchy4"/>
    <dgm:cxn modelId="{857FF9D2-E1C0-4BB2-80EB-19919450384B}" type="presParOf" srcId="{984DD34C-4E61-45BB-992C-AE3FDBB347B3}" destId="{A73500ED-C09D-478A-A409-8141F332F255}" srcOrd="1" destOrd="0" presId="urn:microsoft.com/office/officeart/2005/8/layout/hierarchy4"/>
    <dgm:cxn modelId="{43223970-2A4C-497B-95A0-B1E8A33D3BBC}" type="presParOf" srcId="{984DD34C-4E61-45BB-992C-AE3FDBB347B3}" destId="{BC9A684D-1B12-4F5D-A188-8443495422FC}" srcOrd="2" destOrd="0" presId="urn:microsoft.com/office/officeart/2005/8/layout/hierarchy4"/>
    <dgm:cxn modelId="{9B4C8268-6095-4D1E-AB08-29ED5FAA9472}" type="presParOf" srcId="{BC9A684D-1B12-4F5D-A188-8443495422FC}" destId="{E0486B7A-EE40-476C-9E95-337E85C71D04}" srcOrd="0" destOrd="0" presId="urn:microsoft.com/office/officeart/2005/8/layout/hierarchy4"/>
    <dgm:cxn modelId="{9AA87200-716D-4383-951E-B4B7636C67B8}" type="presParOf" srcId="{BC9A684D-1B12-4F5D-A188-8443495422FC}" destId="{2E74E66D-CAA8-4573-A04D-94B1DF541CFA}" srcOrd="1" destOrd="0" presId="urn:microsoft.com/office/officeart/2005/8/layout/hierarchy4"/>
    <dgm:cxn modelId="{1A343C71-8009-44BC-8731-761F7B068C8D}" type="presParOf" srcId="{BC9A684D-1B12-4F5D-A188-8443495422FC}" destId="{03783332-4D11-4DCF-8898-4A265EB3D641}" srcOrd="2" destOrd="0" presId="urn:microsoft.com/office/officeart/2005/8/layout/hierarchy4"/>
    <dgm:cxn modelId="{DE4D4F0E-EA3C-4EF9-9B63-CFFC48E1707D}" type="presParOf" srcId="{03783332-4D11-4DCF-8898-4A265EB3D641}" destId="{331670FC-779B-455B-B552-7B35F50942E4}" srcOrd="0" destOrd="0" presId="urn:microsoft.com/office/officeart/2005/8/layout/hierarchy4"/>
    <dgm:cxn modelId="{95BF0B96-CB8C-4F6B-9789-85E2D04A6E8D}" type="presParOf" srcId="{331670FC-779B-455B-B552-7B35F50942E4}" destId="{1F372D07-6CAA-4233-A71D-7F056CFE40FA}" srcOrd="0" destOrd="0" presId="urn:microsoft.com/office/officeart/2005/8/layout/hierarchy4"/>
    <dgm:cxn modelId="{3574FF07-8D91-4E3A-A68A-4F5B3BB7AA1F}" type="presParOf" srcId="{331670FC-779B-455B-B552-7B35F50942E4}" destId="{E73A47F9-18F7-44BD-A978-A515B164F20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7704C-0617-4A66-B152-2CCFDBEEEF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1049FB9-3924-42AA-B970-7B002517CFD5}">
      <dgm:prSet phldrT="[Text]"/>
      <dgm:spPr/>
      <dgm:t>
        <a:bodyPr/>
        <a:lstStyle/>
        <a:p>
          <a:r>
            <a:rPr lang="en-US" b="1" dirty="0" smtClean="0">
              <a:latin typeface="Calibri" panose="020F0502020204030204" pitchFamily="34" charset="0"/>
            </a:rPr>
            <a:t>Critical source of economic security and well-being to over  750,000 individuals (21% of the population of Connecticut).</a:t>
          </a:r>
          <a:endParaRPr lang="en-US" b="1" dirty="0">
            <a:latin typeface="Calibri" panose="020F0502020204030204" pitchFamily="34" charset="0"/>
          </a:endParaRPr>
        </a:p>
      </dgm:t>
    </dgm:pt>
    <dgm:pt modelId="{165E4BA8-01CF-412E-9B56-19D86A8B9352}" type="parTrans" cxnId="{CFC964D9-8220-4D4C-AC6B-110958DA9C3D}">
      <dgm:prSet/>
      <dgm:spPr/>
      <dgm:t>
        <a:bodyPr/>
        <a:lstStyle/>
        <a:p>
          <a:endParaRPr lang="en-US"/>
        </a:p>
      </dgm:t>
    </dgm:pt>
    <dgm:pt modelId="{F48F3301-AED5-4754-B09E-83C8AC6F5B9B}" type="sibTrans" cxnId="{CFC964D9-8220-4D4C-AC6B-110958DA9C3D}">
      <dgm:prSet/>
      <dgm:spPr/>
      <dgm:t>
        <a:bodyPr/>
        <a:lstStyle/>
        <a:p>
          <a:endParaRPr lang="en-US"/>
        </a:p>
      </dgm:t>
    </dgm:pt>
    <dgm:pt modelId="{1238C184-776D-4D5D-9B79-BCFA9E1089E3}">
      <dgm:prSet phldrT="[Text]" custT="1"/>
      <dgm:spPr/>
      <dgm:t>
        <a:bodyPr/>
        <a:lstStyle/>
        <a:p>
          <a:r>
            <a:rPr lang="en-US" sz="1400" dirty="0" smtClean="0">
              <a:latin typeface="Calibri" panose="020F0502020204030204" pitchFamily="34" charset="0"/>
              <a:cs typeface="Arial" panose="020B0604020202020204" pitchFamily="34" charset="0"/>
            </a:rPr>
            <a:t>Covers an extensive array of preventative services (primary care through Person-Centered Medical Homes, dental and behavioral health coverage) as well as care coordination.</a:t>
          </a:r>
          <a:endParaRPr lang="en-US" sz="1400" dirty="0">
            <a:latin typeface="Calibri" panose="020F0502020204030204" pitchFamily="34" charset="0"/>
            <a:cs typeface="Arial" panose="020B0604020202020204" pitchFamily="34" charset="0"/>
          </a:endParaRPr>
        </a:p>
      </dgm:t>
    </dgm:pt>
    <dgm:pt modelId="{5BECF48A-3615-4684-8D58-CF19BF900A15}" type="parTrans" cxnId="{50B06CED-6724-4D5D-8A00-29A2BBF6B704}">
      <dgm:prSet/>
      <dgm:spPr/>
      <dgm:t>
        <a:bodyPr/>
        <a:lstStyle/>
        <a:p>
          <a:endParaRPr lang="en-US"/>
        </a:p>
      </dgm:t>
    </dgm:pt>
    <dgm:pt modelId="{885AAF67-0E5A-4FAD-8F3F-93E174BD4BA2}" type="sibTrans" cxnId="{50B06CED-6724-4D5D-8A00-29A2BBF6B704}">
      <dgm:prSet/>
      <dgm:spPr/>
      <dgm:t>
        <a:bodyPr/>
        <a:lstStyle/>
        <a:p>
          <a:endParaRPr lang="en-US"/>
        </a:p>
      </dgm:t>
    </dgm:pt>
    <dgm:pt modelId="{2BB1EE1D-9EAC-43FA-9DFB-3E84277D6C96}">
      <dgm:prSet phldrT="[Text]"/>
      <dgm:spPr/>
      <dgm:t>
        <a:bodyPr/>
        <a:lstStyle/>
        <a:p>
          <a:r>
            <a:rPr lang="en-US" b="1" dirty="0" smtClean="0">
              <a:latin typeface="Calibri" panose="020F0502020204030204" pitchFamily="34" charset="0"/>
            </a:rPr>
            <a:t>Data driven.</a:t>
          </a:r>
          <a:endParaRPr lang="en-US" b="1" dirty="0">
            <a:latin typeface="Calibri" panose="020F0502020204030204" pitchFamily="34" charset="0"/>
          </a:endParaRPr>
        </a:p>
      </dgm:t>
    </dgm:pt>
    <dgm:pt modelId="{35CA429C-3E95-4EC0-AE77-709ED20AFA08}" type="parTrans" cxnId="{FC71447A-3D27-4178-8AE7-316F4867F76F}">
      <dgm:prSet/>
      <dgm:spPr/>
      <dgm:t>
        <a:bodyPr/>
        <a:lstStyle/>
        <a:p>
          <a:endParaRPr lang="en-US"/>
        </a:p>
      </dgm:t>
    </dgm:pt>
    <dgm:pt modelId="{765CABB2-699E-4F62-953A-6FCFF89A598E}" type="sibTrans" cxnId="{FC71447A-3D27-4178-8AE7-316F4867F76F}">
      <dgm:prSet/>
      <dgm:spPr/>
      <dgm:t>
        <a:bodyPr/>
        <a:lstStyle/>
        <a:p>
          <a:endParaRPr lang="en-US"/>
        </a:p>
      </dgm:t>
    </dgm:pt>
    <dgm:pt modelId="{B158E4EF-ED21-44B8-A938-1DBBA2457E60}">
      <dgm:prSet phldrT="[Text]" custT="1"/>
      <dgm:spPr/>
      <dgm:t>
        <a:bodyPr/>
        <a:lstStyle/>
        <a:p>
          <a:r>
            <a:rPr lang="en-US" sz="1400" dirty="0" smtClean="0">
              <a:latin typeface="Calibri" panose="020F0502020204030204" pitchFamily="34" charset="0"/>
            </a:rPr>
            <a:t>Maintains a fully integrated set of claims data for all covered individuals and all covered services.</a:t>
          </a:r>
          <a:endParaRPr lang="en-US" sz="1400" dirty="0">
            <a:latin typeface="Calibri" panose="020F0502020204030204" pitchFamily="34" charset="0"/>
          </a:endParaRPr>
        </a:p>
      </dgm:t>
    </dgm:pt>
    <dgm:pt modelId="{C76DB1AC-EC0F-43C5-9A8C-EAA58AA307C4}" type="parTrans" cxnId="{ED68EBB4-5119-49D6-878D-F2AEEBDCDB8F}">
      <dgm:prSet/>
      <dgm:spPr/>
      <dgm:t>
        <a:bodyPr/>
        <a:lstStyle/>
        <a:p>
          <a:endParaRPr lang="en-US"/>
        </a:p>
      </dgm:t>
    </dgm:pt>
    <dgm:pt modelId="{904977D0-26C1-4BDF-AFC8-95266847E608}" type="sibTrans" cxnId="{ED68EBB4-5119-49D6-878D-F2AEEBDCDB8F}">
      <dgm:prSet/>
      <dgm:spPr/>
      <dgm:t>
        <a:bodyPr/>
        <a:lstStyle/>
        <a:p>
          <a:endParaRPr lang="en-US"/>
        </a:p>
      </dgm:t>
    </dgm:pt>
    <dgm:pt modelId="{17CC31FC-56E3-4FF1-99BC-6B71B79BEDD7}">
      <dgm:prSet phldrT="[Text]" custT="1"/>
      <dgm:spPr/>
      <dgm:t>
        <a:bodyPr/>
        <a:lstStyle/>
        <a:p>
          <a:r>
            <a:rPr lang="en-US" sz="1400" dirty="0" smtClean="0">
              <a:latin typeface="Calibri" panose="020F0502020204030204" pitchFamily="34" charset="0"/>
            </a:rPr>
            <a:t>Uses data analytics to direct policy-making, program development and operations.</a:t>
          </a:r>
          <a:endParaRPr lang="en-US" sz="1400" dirty="0">
            <a:latin typeface="Calibri" panose="020F0502020204030204" pitchFamily="34" charset="0"/>
          </a:endParaRPr>
        </a:p>
      </dgm:t>
    </dgm:pt>
    <dgm:pt modelId="{13F9A3B4-72F1-4A8A-A1CD-684C94CF7E08}" type="parTrans" cxnId="{B858CB80-60BB-4C44-93D1-B8270DBD9AEB}">
      <dgm:prSet/>
      <dgm:spPr/>
      <dgm:t>
        <a:bodyPr/>
        <a:lstStyle/>
        <a:p>
          <a:endParaRPr lang="en-US"/>
        </a:p>
      </dgm:t>
    </dgm:pt>
    <dgm:pt modelId="{6699EDB9-D0AD-4791-A326-92DD018F3AAD}" type="sibTrans" cxnId="{B858CB80-60BB-4C44-93D1-B8270DBD9AEB}">
      <dgm:prSet/>
      <dgm:spPr/>
      <dgm:t>
        <a:bodyPr/>
        <a:lstStyle/>
        <a:p>
          <a:endParaRPr lang="en-US"/>
        </a:p>
      </dgm:t>
    </dgm:pt>
    <dgm:pt modelId="{7ABD8740-3620-4C12-BAD9-0C1ED93442A4}">
      <dgm:prSet phldrT="[Text]"/>
      <dgm:spPr/>
      <dgm:t>
        <a:bodyPr/>
        <a:lstStyle/>
        <a:p>
          <a:r>
            <a:rPr lang="en-US" b="1" dirty="0" smtClean="0">
              <a:latin typeface="Calibri" panose="020F0502020204030204" pitchFamily="34" charset="0"/>
            </a:rPr>
            <a:t>Already doing more with less.</a:t>
          </a:r>
          <a:endParaRPr lang="en-US" b="1" dirty="0">
            <a:latin typeface="Calibri" panose="020F0502020204030204" pitchFamily="34" charset="0"/>
          </a:endParaRPr>
        </a:p>
      </dgm:t>
    </dgm:pt>
    <dgm:pt modelId="{3A9A3D47-909B-4F7D-BD9D-38E3B1B85918}" type="parTrans" cxnId="{1007CC03-47C2-49C9-ABD7-C263E93D30C3}">
      <dgm:prSet/>
      <dgm:spPr/>
      <dgm:t>
        <a:bodyPr/>
        <a:lstStyle/>
        <a:p>
          <a:endParaRPr lang="en-US"/>
        </a:p>
      </dgm:t>
    </dgm:pt>
    <dgm:pt modelId="{03C4D930-E305-4C4F-AE7C-EE12214061A4}" type="sibTrans" cxnId="{1007CC03-47C2-49C9-ABD7-C263E93D30C3}">
      <dgm:prSet/>
      <dgm:spPr/>
      <dgm:t>
        <a:bodyPr/>
        <a:lstStyle/>
        <a:p>
          <a:endParaRPr lang="en-US"/>
        </a:p>
      </dgm:t>
    </dgm:pt>
    <dgm:pt modelId="{3D238C46-6B69-45BB-83A8-475519098086}">
      <dgm:prSet phldrT="[Text]" custT="1"/>
      <dgm:spPr/>
      <dgm:t>
        <a:bodyPr/>
        <a:lstStyle/>
        <a:p>
          <a:r>
            <a:rPr lang="en-US" sz="1400" dirty="0" smtClean="0">
              <a:latin typeface="Calibri" panose="020F0502020204030204" pitchFamily="34" charset="0"/>
            </a:rPr>
            <a:t>Administrative costs are 5.2%. Total staffing (131 individuals) has held relatively constant while the number of individuals served has dramatically increased.</a:t>
          </a:r>
          <a:endParaRPr lang="en-US" sz="1400" dirty="0">
            <a:latin typeface="Calibri" panose="020F0502020204030204" pitchFamily="34" charset="0"/>
          </a:endParaRPr>
        </a:p>
      </dgm:t>
    </dgm:pt>
    <dgm:pt modelId="{CEA7AE0A-F45F-4F65-85D8-98B06A5C0820}" type="parTrans" cxnId="{61A72E28-5638-4F02-987D-3A7252B704BB}">
      <dgm:prSet/>
      <dgm:spPr/>
      <dgm:t>
        <a:bodyPr/>
        <a:lstStyle/>
        <a:p>
          <a:endParaRPr lang="en-US"/>
        </a:p>
      </dgm:t>
    </dgm:pt>
    <dgm:pt modelId="{987FBAC5-229C-42C0-A69C-559F20363C6C}" type="sibTrans" cxnId="{61A72E28-5638-4F02-987D-3A7252B704BB}">
      <dgm:prSet/>
      <dgm:spPr/>
      <dgm:t>
        <a:bodyPr/>
        <a:lstStyle/>
        <a:p>
          <a:endParaRPr lang="en-US"/>
        </a:p>
      </dgm:t>
    </dgm:pt>
    <dgm:pt modelId="{64F3D42C-E48E-4896-B8B1-536A20BD8920}">
      <dgm:prSet phldrT="[Text]" custT="1"/>
      <dgm:spPr/>
      <dgm:t>
        <a:bodyPr/>
        <a:lstStyle/>
        <a:p>
          <a:r>
            <a:rPr lang="en-US" sz="1400" dirty="0" smtClean="0">
              <a:latin typeface="Calibri" panose="020F0502020204030204" pitchFamily="34" charset="0"/>
            </a:rPr>
            <a:t>59% of Connecticut Medicaid and 88% of CHIP (HUSKY B) expenditures are federally reimbursed. </a:t>
          </a:r>
          <a:endParaRPr lang="en-US" sz="1400" dirty="0">
            <a:latin typeface="Calibri" panose="020F0502020204030204" pitchFamily="34" charset="0"/>
          </a:endParaRPr>
        </a:p>
      </dgm:t>
    </dgm:pt>
    <dgm:pt modelId="{0C11FE79-A7F8-4B2D-8B24-2347801DDFC9}" type="parTrans" cxnId="{3F84B145-B57F-4728-B326-9C8D601F4E29}">
      <dgm:prSet/>
      <dgm:spPr/>
      <dgm:t>
        <a:bodyPr/>
        <a:lstStyle/>
        <a:p>
          <a:endParaRPr lang="en-US"/>
        </a:p>
      </dgm:t>
    </dgm:pt>
    <dgm:pt modelId="{009A91DD-6FEF-4B95-88AB-9EA3E315BDB9}" type="sibTrans" cxnId="{3F84B145-B57F-4728-B326-9C8D601F4E29}">
      <dgm:prSet/>
      <dgm:spPr/>
      <dgm:t>
        <a:bodyPr/>
        <a:lstStyle/>
        <a:p>
          <a:endParaRPr lang="en-US"/>
        </a:p>
      </dgm:t>
    </dgm:pt>
    <dgm:pt modelId="{A7514FEF-9F9C-4EE1-8805-84B503FE0892}">
      <dgm:prSet phldrT="[Text]"/>
      <dgm:spPr/>
      <dgm:t>
        <a:bodyPr/>
        <a:lstStyle/>
        <a:p>
          <a:endParaRPr lang="en-US" sz="1100" dirty="0"/>
        </a:p>
      </dgm:t>
    </dgm:pt>
    <dgm:pt modelId="{EDF4A1EB-BCBF-4EAE-A7FC-8156A058DBB4}" type="parTrans" cxnId="{DEDF93FF-8AA8-4501-9F3B-D55E4F30DB42}">
      <dgm:prSet/>
      <dgm:spPr/>
      <dgm:t>
        <a:bodyPr/>
        <a:lstStyle/>
        <a:p>
          <a:endParaRPr lang="en-US"/>
        </a:p>
      </dgm:t>
    </dgm:pt>
    <dgm:pt modelId="{FB6FCD91-2583-4969-8EEC-95C26BC7FA3C}" type="sibTrans" cxnId="{DEDF93FF-8AA8-4501-9F3B-D55E4F30DB42}">
      <dgm:prSet/>
      <dgm:spPr/>
      <dgm:t>
        <a:bodyPr/>
        <a:lstStyle/>
        <a:p>
          <a:endParaRPr lang="en-US"/>
        </a:p>
      </dgm:t>
    </dgm:pt>
    <dgm:pt modelId="{C04481F3-FDB0-4796-8A59-FBDF62F17A36}">
      <dgm:prSet phldrT="[Text]" custT="1"/>
      <dgm:spPr/>
      <dgm:t>
        <a:bodyPr/>
        <a:lstStyle/>
        <a:p>
          <a:endParaRPr lang="en-US" sz="1400" dirty="0"/>
        </a:p>
      </dgm:t>
    </dgm:pt>
    <dgm:pt modelId="{B46DB373-AB4A-4BF7-9196-37DEE8464460}" type="parTrans" cxnId="{F80801AE-0A83-4173-81A4-BFF9DACA3E6F}">
      <dgm:prSet/>
      <dgm:spPr/>
      <dgm:t>
        <a:bodyPr/>
        <a:lstStyle/>
        <a:p>
          <a:endParaRPr lang="en-US"/>
        </a:p>
      </dgm:t>
    </dgm:pt>
    <dgm:pt modelId="{181CC464-359D-4CEE-9536-1308B28343CC}" type="sibTrans" cxnId="{F80801AE-0A83-4173-81A4-BFF9DACA3E6F}">
      <dgm:prSet/>
      <dgm:spPr/>
      <dgm:t>
        <a:bodyPr/>
        <a:lstStyle/>
        <a:p>
          <a:endParaRPr lang="en-US"/>
        </a:p>
      </dgm:t>
    </dgm:pt>
    <dgm:pt modelId="{30811E9B-0416-4873-AB03-7D61AFBEE98B}">
      <dgm:prSet phldrT="[Text]" custT="1"/>
      <dgm:spPr/>
      <dgm:t>
        <a:bodyPr/>
        <a:lstStyle/>
        <a:p>
          <a:r>
            <a:rPr lang="en-US" sz="1400" dirty="0" smtClean="0">
              <a:latin typeface="Calibri" panose="020F0502020204030204" pitchFamily="34" charset="0"/>
              <a:cs typeface="Arial" panose="020B0604020202020204" pitchFamily="34" charset="0"/>
            </a:rPr>
            <a:t>Serves adults, working families, their children, their parents and their loved ones with disabilities. </a:t>
          </a:r>
          <a:endParaRPr lang="en-US" sz="1400" dirty="0"/>
        </a:p>
      </dgm:t>
    </dgm:pt>
    <dgm:pt modelId="{AFBC3690-90C4-4C12-AC1D-3401E8992A2C}" type="parTrans" cxnId="{36EEE512-5A59-4EBB-B061-C0D5ACC1F9C7}">
      <dgm:prSet/>
      <dgm:spPr/>
      <dgm:t>
        <a:bodyPr/>
        <a:lstStyle/>
        <a:p>
          <a:endParaRPr lang="en-US"/>
        </a:p>
      </dgm:t>
    </dgm:pt>
    <dgm:pt modelId="{31025B88-AF9C-42E3-8614-5D77CFF704D9}" type="sibTrans" cxnId="{36EEE512-5A59-4EBB-B061-C0D5ACC1F9C7}">
      <dgm:prSet/>
      <dgm:spPr/>
      <dgm:t>
        <a:bodyPr/>
        <a:lstStyle/>
        <a:p>
          <a:endParaRPr lang="en-US"/>
        </a:p>
      </dgm:t>
    </dgm:pt>
    <dgm:pt modelId="{8BBDB229-3E95-4406-890F-B0D0813F73CC}">
      <dgm:prSet phldrT="[Text]" custT="1"/>
      <dgm:spPr/>
      <dgm:t>
        <a:bodyPr/>
        <a:lstStyle/>
        <a:p>
          <a:endParaRPr lang="en-US" sz="1800" dirty="0">
            <a:latin typeface="Calibri" panose="020F0502020204030204" pitchFamily="34" charset="0"/>
          </a:endParaRPr>
        </a:p>
      </dgm:t>
    </dgm:pt>
    <dgm:pt modelId="{EC18469F-2274-4C2C-832D-C1360BDADB30}" type="parTrans" cxnId="{127C8159-3E78-48E8-BD0F-2C1CD9DC2429}">
      <dgm:prSet/>
      <dgm:spPr/>
      <dgm:t>
        <a:bodyPr/>
        <a:lstStyle/>
        <a:p>
          <a:endParaRPr lang="en-US"/>
        </a:p>
      </dgm:t>
    </dgm:pt>
    <dgm:pt modelId="{2BCA3304-777A-4D76-8480-FA9BEEA669C3}" type="sibTrans" cxnId="{127C8159-3E78-48E8-BD0F-2C1CD9DC2429}">
      <dgm:prSet/>
      <dgm:spPr/>
      <dgm:t>
        <a:bodyPr/>
        <a:lstStyle/>
        <a:p>
          <a:endParaRPr lang="en-US"/>
        </a:p>
      </dgm:t>
    </dgm:pt>
    <dgm:pt modelId="{467C12B5-3CA1-4B2D-9F44-CAD9D09A34D3}">
      <dgm:prSet phldrT="[Text]" custT="1"/>
      <dgm:spPr/>
      <dgm:t>
        <a:bodyPr/>
        <a:lstStyle/>
        <a:p>
          <a:r>
            <a:rPr lang="en-US" sz="1400" dirty="0" smtClean="0">
              <a:latin typeface="Calibri" panose="020F0502020204030204" pitchFamily="34" charset="0"/>
            </a:rPr>
            <a:t>Health expenditures (70.7% of department budget) are increasing based on caseload growth, but trends in per person costs are stable and quality outcomes have improved.</a:t>
          </a:r>
          <a:endParaRPr lang="en-US" sz="1400" dirty="0">
            <a:latin typeface="Calibri" panose="020F0502020204030204" pitchFamily="34" charset="0"/>
          </a:endParaRPr>
        </a:p>
      </dgm:t>
    </dgm:pt>
    <dgm:pt modelId="{2610E32C-EBD7-480C-9226-6C8E147EF862}" type="parTrans" cxnId="{EED4C6C2-AC06-4B28-B434-E173C93A03BA}">
      <dgm:prSet/>
      <dgm:spPr/>
      <dgm:t>
        <a:bodyPr/>
        <a:lstStyle/>
        <a:p>
          <a:endParaRPr lang="en-US"/>
        </a:p>
      </dgm:t>
    </dgm:pt>
    <dgm:pt modelId="{9C42A03B-5B34-4F6A-B3FE-ACF1D8AD7136}" type="sibTrans" cxnId="{EED4C6C2-AC06-4B28-B434-E173C93A03BA}">
      <dgm:prSet/>
      <dgm:spPr/>
      <dgm:t>
        <a:bodyPr/>
        <a:lstStyle/>
        <a:p>
          <a:endParaRPr lang="en-US"/>
        </a:p>
      </dgm:t>
    </dgm:pt>
    <dgm:pt modelId="{4B30D491-FF55-44FD-97AB-15B34ED12043}">
      <dgm:prSet phldrT="[Text]" custT="1"/>
      <dgm:spPr/>
      <dgm:t>
        <a:bodyPr/>
        <a:lstStyle/>
        <a:p>
          <a:endParaRPr lang="en-US" sz="1400" dirty="0">
            <a:latin typeface="Calibri" panose="020F0502020204030204" pitchFamily="34" charset="0"/>
          </a:endParaRPr>
        </a:p>
      </dgm:t>
    </dgm:pt>
    <dgm:pt modelId="{EEC58265-A50C-494B-B170-2930CC66F265}" type="parTrans" cxnId="{F301B9BA-14AB-420C-92B5-6F888A9E1FB5}">
      <dgm:prSet/>
      <dgm:spPr/>
      <dgm:t>
        <a:bodyPr/>
        <a:lstStyle/>
        <a:p>
          <a:endParaRPr lang="en-US"/>
        </a:p>
      </dgm:t>
    </dgm:pt>
    <dgm:pt modelId="{3645AF20-FFB8-49BC-9CEB-16A70140EC42}" type="sibTrans" cxnId="{F301B9BA-14AB-420C-92B5-6F888A9E1FB5}">
      <dgm:prSet/>
      <dgm:spPr/>
      <dgm:t>
        <a:bodyPr/>
        <a:lstStyle/>
        <a:p>
          <a:endParaRPr lang="en-US"/>
        </a:p>
      </dgm:t>
    </dgm:pt>
    <dgm:pt modelId="{7098A02B-F473-4900-A897-93925B56A9A2}">
      <dgm:prSet phldrT="[Text]" custT="1"/>
      <dgm:spPr/>
      <dgm:t>
        <a:bodyPr/>
        <a:lstStyle/>
        <a:p>
          <a:r>
            <a:rPr lang="en-US" sz="1400" dirty="0" smtClean="0">
              <a:latin typeface="Calibri" panose="020F0502020204030204" pitchFamily="34" charset="0"/>
              <a:cs typeface="Arial" panose="020B0604020202020204" pitchFamily="34" charset="0"/>
            </a:rPr>
            <a:t>Successful in improving quality, satisfaction and independence through prevention and integration.</a:t>
          </a:r>
          <a:endParaRPr lang="en-US" sz="1400" dirty="0">
            <a:latin typeface="Calibri" panose="020F0502020204030204" pitchFamily="34" charset="0"/>
            <a:cs typeface="Arial" panose="020B0604020202020204" pitchFamily="34" charset="0"/>
          </a:endParaRPr>
        </a:p>
      </dgm:t>
    </dgm:pt>
    <dgm:pt modelId="{18D9193A-358D-46DD-A19F-B5B751745330}" type="parTrans" cxnId="{7C2454E4-D8B8-44E2-ADBB-A9E533B7A843}">
      <dgm:prSet/>
      <dgm:spPr/>
      <dgm:t>
        <a:bodyPr/>
        <a:lstStyle/>
        <a:p>
          <a:endParaRPr lang="en-US"/>
        </a:p>
      </dgm:t>
    </dgm:pt>
    <dgm:pt modelId="{9519338F-0E23-4A10-9A0F-707040067C31}" type="sibTrans" cxnId="{7C2454E4-D8B8-44E2-ADBB-A9E533B7A843}">
      <dgm:prSet/>
      <dgm:spPr/>
      <dgm:t>
        <a:bodyPr/>
        <a:lstStyle/>
        <a:p>
          <a:endParaRPr lang="en-US"/>
        </a:p>
      </dgm:t>
    </dgm:pt>
    <dgm:pt modelId="{24FCFBFE-27C2-4248-B3D1-823BD29AF1CF}">
      <dgm:prSet phldrT="[Text]" custT="1"/>
      <dgm:spPr/>
      <dgm:t>
        <a:bodyPr/>
        <a:lstStyle/>
        <a:p>
          <a:r>
            <a:rPr lang="en-US" sz="1400" dirty="0" smtClean="0">
              <a:latin typeface="Calibri" panose="020F0502020204030204" pitchFamily="34" charset="0"/>
            </a:rPr>
            <a:t>Employs predictive modeling to identify both those in present need of care coordination, and those who will need it in the future.</a:t>
          </a:r>
          <a:endParaRPr lang="en-US" sz="1400" dirty="0">
            <a:latin typeface="Calibri" panose="020F0502020204030204" pitchFamily="34" charset="0"/>
          </a:endParaRPr>
        </a:p>
      </dgm:t>
    </dgm:pt>
    <dgm:pt modelId="{EB258BC8-F29F-43A1-8426-DB25A3184E07}" type="parTrans" cxnId="{1E083E98-5A0A-4B34-A594-4769D71F97A8}">
      <dgm:prSet/>
      <dgm:spPr/>
    </dgm:pt>
    <dgm:pt modelId="{1AF69D82-6E58-4D41-A4C9-BD3F3BE0E499}" type="sibTrans" cxnId="{1E083E98-5A0A-4B34-A594-4769D71F97A8}">
      <dgm:prSet/>
      <dgm:spPr/>
    </dgm:pt>
    <dgm:pt modelId="{5A232702-3B06-4CC6-93CA-87746A461BBA}" type="pres">
      <dgm:prSet presAssocID="{ED87704C-0617-4A66-B152-2CCFDBEEEFCF}" presName="Name0" presStyleCnt="0">
        <dgm:presLayoutVars>
          <dgm:dir/>
          <dgm:animLvl val="lvl"/>
          <dgm:resizeHandles val="exact"/>
        </dgm:presLayoutVars>
      </dgm:prSet>
      <dgm:spPr/>
      <dgm:t>
        <a:bodyPr/>
        <a:lstStyle/>
        <a:p>
          <a:endParaRPr lang="en-US"/>
        </a:p>
      </dgm:t>
    </dgm:pt>
    <dgm:pt modelId="{CA9177FA-4D89-43C4-AFE4-609FE5DD7EB8}" type="pres">
      <dgm:prSet presAssocID="{E1049FB9-3924-42AA-B970-7B002517CFD5}" presName="linNode" presStyleCnt="0"/>
      <dgm:spPr/>
    </dgm:pt>
    <dgm:pt modelId="{44FBD0C5-CB92-4B15-9580-6C515D6EE5B5}" type="pres">
      <dgm:prSet presAssocID="{E1049FB9-3924-42AA-B970-7B002517CFD5}" presName="parentText" presStyleLbl="node1" presStyleIdx="0" presStyleCnt="3">
        <dgm:presLayoutVars>
          <dgm:chMax val="1"/>
          <dgm:bulletEnabled val="1"/>
        </dgm:presLayoutVars>
      </dgm:prSet>
      <dgm:spPr/>
      <dgm:t>
        <a:bodyPr/>
        <a:lstStyle/>
        <a:p>
          <a:endParaRPr lang="en-US"/>
        </a:p>
      </dgm:t>
    </dgm:pt>
    <dgm:pt modelId="{60D49C12-131D-4B2D-A5FD-4DE87213FB82}" type="pres">
      <dgm:prSet presAssocID="{E1049FB9-3924-42AA-B970-7B002517CFD5}" presName="descendantText" presStyleLbl="alignAccFollowNode1" presStyleIdx="0" presStyleCnt="3" custScaleY="117702">
        <dgm:presLayoutVars>
          <dgm:bulletEnabled val="1"/>
        </dgm:presLayoutVars>
      </dgm:prSet>
      <dgm:spPr/>
      <dgm:t>
        <a:bodyPr/>
        <a:lstStyle/>
        <a:p>
          <a:endParaRPr lang="en-US"/>
        </a:p>
      </dgm:t>
    </dgm:pt>
    <dgm:pt modelId="{32B1D0E8-BDB5-4E72-974D-7FA7D3433CA0}" type="pres">
      <dgm:prSet presAssocID="{F48F3301-AED5-4754-B09E-83C8AC6F5B9B}" presName="sp" presStyleCnt="0"/>
      <dgm:spPr/>
    </dgm:pt>
    <dgm:pt modelId="{F28F3517-DE51-49FA-9CD4-CE6D93404A7A}" type="pres">
      <dgm:prSet presAssocID="{2BB1EE1D-9EAC-43FA-9DFB-3E84277D6C96}" presName="linNode" presStyleCnt="0"/>
      <dgm:spPr/>
    </dgm:pt>
    <dgm:pt modelId="{C6D77997-413C-44F6-AE40-655DCEEA9DCF}" type="pres">
      <dgm:prSet presAssocID="{2BB1EE1D-9EAC-43FA-9DFB-3E84277D6C96}" presName="parentText" presStyleLbl="node1" presStyleIdx="1" presStyleCnt="3">
        <dgm:presLayoutVars>
          <dgm:chMax val="1"/>
          <dgm:bulletEnabled val="1"/>
        </dgm:presLayoutVars>
      </dgm:prSet>
      <dgm:spPr/>
      <dgm:t>
        <a:bodyPr/>
        <a:lstStyle/>
        <a:p>
          <a:endParaRPr lang="en-US"/>
        </a:p>
      </dgm:t>
    </dgm:pt>
    <dgm:pt modelId="{CD386629-D777-4FD0-A84B-CC260C2A3B8D}" type="pres">
      <dgm:prSet presAssocID="{2BB1EE1D-9EAC-43FA-9DFB-3E84277D6C96}" presName="descendantText" presStyleLbl="alignAccFollowNode1" presStyleIdx="1" presStyleCnt="3" custScaleY="117789">
        <dgm:presLayoutVars>
          <dgm:bulletEnabled val="1"/>
        </dgm:presLayoutVars>
      </dgm:prSet>
      <dgm:spPr/>
      <dgm:t>
        <a:bodyPr/>
        <a:lstStyle/>
        <a:p>
          <a:endParaRPr lang="en-US"/>
        </a:p>
      </dgm:t>
    </dgm:pt>
    <dgm:pt modelId="{2145C91B-6A99-4414-AA02-FCDAB31EF632}" type="pres">
      <dgm:prSet presAssocID="{765CABB2-699E-4F62-953A-6FCFF89A598E}" presName="sp" presStyleCnt="0"/>
      <dgm:spPr/>
    </dgm:pt>
    <dgm:pt modelId="{EEF9777D-F011-47FA-97F1-742039ABAAB4}" type="pres">
      <dgm:prSet presAssocID="{7ABD8740-3620-4C12-BAD9-0C1ED93442A4}" presName="linNode" presStyleCnt="0"/>
      <dgm:spPr/>
    </dgm:pt>
    <dgm:pt modelId="{498ECBD0-BCAD-4E19-8211-C115D0FF1641}" type="pres">
      <dgm:prSet presAssocID="{7ABD8740-3620-4C12-BAD9-0C1ED93442A4}" presName="parentText" presStyleLbl="node1" presStyleIdx="2" presStyleCnt="3">
        <dgm:presLayoutVars>
          <dgm:chMax val="1"/>
          <dgm:bulletEnabled val="1"/>
        </dgm:presLayoutVars>
      </dgm:prSet>
      <dgm:spPr/>
      <dgm:t>
        <a:bodyPr/>
        <a:lstStyle/>
        <a:p>
          <a:endParaRPr lang="en-US"/>
        </a:p>
      </dgm:t>
    </dgm:pt>
    <dgm:pt modelId="{64E22E39-919D-4F03-BF31-BFFF52AA589C}" type="pres">
      <dgm:prSet presAssocID="{7ABD8740-3620-4C12-BAD9-0C1ED93442A4}" presName="descendantText" presStyleLbl="alignAccFollowNode1" presStyleIdx="2" presStyleCnt="3" custScaleY="116376">
        <dgm:presLayoutVars>
          <dgm:bulletEnabled val="1"/>
        </dgm:presLayoutVars>
      </dgm:prSet>
      <dgm:spPr/>
      <dgm:t>
        <a:bodyPr/>
        <a:lstStyle/>
        <a:p>
          <a:endParaRPr lang="en-US"/>
        </a:p>
      </dgm:t>
    </dgm:pt>
  </dgm:ptLst>
  <dgm:cxnLst>
    <dgm:cxn modelId="{32C6363D-0E28-4056-A8FB-896B516BE436}" type="presOf" srcId="{4B30D491-FF55-44FD-97AB-15B34ED12043}" destId="{64E22E39-919D-4F03-BF31-BFFF52AA589C}" srcOrd="0" destOrd="0" presId="urn:microsoft.com/office/officeart/2005/8/layout/vList5"/>
    <dgm:cxn modelId="{448DEF21-7916-4E37-B9B1-0A6BCC713834}" type="presOf" srcId="{3D238C46-6B69-45BB-83A8-475519098086}" destId="{64E22E39-919D-4F03-BF31-BFFF52AA589C}" srcOrd="0" destOrd="1" presId="urn:microsoft.com/office/officeart/2005/8/layout/vList5"/>
    <dgm:cxn modelId="{3992771F-A0F0-4816-B481-8ACA28A5F213}" type="presOf" srcId="{7098A02B-F473-4900-A897-93925B56A9A2}" destId="{60D49C12-131D-4B2D-A5FD-4DE87213FB82}" srcOrd="0" destOrd="3" presId="urn:microsoft.com/office/officeart/2005/8/layout/vList5"/>
    <dgm:cxn modelId="{1B448B3B-B613-4373-94D2-DD8F83E9FA04}" type="presOf" srcId="{467C12B5-3CA1-4B2D-9F44-CAD9D09A34D3}" destId="{64E22E39-919D-4F03-BF31-BFFF52AA589C}" srcOrd="0" destOrd="3" presId="urn:microsoft.com/office/officeart/2005/8/layout/vList5"/>
    <dgm:cxn modelId="{1007CC03-47C2-49C9-ABD7-C263E93D30C3}" srcId="{ED87704C-0617-4A66-B152-2CCFDBEEEFCF}" destId="{7ABD8740-3620-4C12-BAD9-0C1ED93442A4}" srcOrd="2" destOrd="0" parTransId="{3A9A3D47-909B-4F7D-BD9D-38E3B1B85918}" sibTransId="{03C4D930-E305-4C4F-AE7C-EE12214061A4}"/>
    <dgm:cxn modelId="{BD9CD4A2-4345-4FEA-94FA-C10239A5B392}" type="presOf" srcId="{E1049FB9-3924-42AA-B970-7B002517CFD5}" destId="{44FBD0C5-CB92-4B15-9580-6C515D6EE5B5}" srcOrd="0" destOrd="0" presId="urn:microsoft.com/office/officeart/2005/8/layout/vList5"/>
    <dgm:cxn modelId="{127C8159-3E78-48E8-BD0F-2C1CD9DC2429}" srcId="{7ABD8740-3620-4C12-BAD9-0C1ED93442A4}" destId="{8BBDB229-3E95-4406-890F-B0D0813F73CC}" srcOrd="4" destOrd="0" parTransId="{EC18469F-2274-4C2C-832D-C1360BDADB30}" sibTransId="{2BCA3304-777A-4D76-8480-FA9BEEA669C3}"/>
    <dgm:cxn modelId="{61A72E28-5638-4F02-987D-3A7252B704BB}" srcId="{7ABD8740-3620-4C12-BAD9-0C1ED93442A4}" destId="{3D238C46-6B69-45BB-83A8-475519098086}" srcOrd="1" destOrd="0" parTransId="{CEA7AE0A-F45F-4F65-85D8-98B06A5C0820}" sibTransId="{987FBAC5-229C-42C0-A69C-559F20363C6C}"/>
    <dgm:cxn modelId="{FC71447A-3D27-4178-8AE7-316F4867F76F}" srcId="{ED87704C-0617-4A66-B152-2CCFDBEEEFCF}" destId="{2BB1EE1D-9EAC-43FA-9DFB-3E84277D6C96}" srcOrd="1" destOrd="0" parTransId="{35CA429C-3E95-4EC0-AE77-709ED20AFA08}" sibTransId="{765CABB2-699E-4F62-953A-6FCFF89A598E}"/>
    <dgm:cxn modelId="{FCCB364F-043E-4F27-9203-D34BF62CC5CD}" type="presOf" srcId="{8BBDB229-3E95-4406-890F-B0D0813F73CC}" destId="{64E22E39-919D-4F03-BF31-BFFF52AA589C}" srcOrd="0" destOrd="4" presId="urn:microsoft.com/office/officeart/2005/8/layout/vList5"/>
    <dgm:cxn modelId="{8ED4D5AA-42E4-466F-AEC7-A3DEBA5B0B2A}" type="presOf" srcId="{B158E4EF-ED21-44B8-A938-1DBBA2457E60}" destId="{CD386629-D777-4FD0-A84B-CC260C2A3B8D}" srcOrd="0" destOrd="0" presId="urn:microsoft.com/office/officeart/2005/8/layout/vList5"/>
    <dgm:cxn modelId="{CE559576-A9E7-417F-BAE6-A16853929188}" type="presOf" srcId="{17CC31FC-56E3-4FF1-99BC-6B71B79BEDD7}" destId="{CD386629-D777-4FD0-A84B-CC260C2A3B8D}" srcOrd="0" destOrd="1" presId="urn:microsoft.com/office/officeart/2005/8/layout/vList5"/>
    <dgm:cxn modelId="{562A6DC6-3998-482D-B6A3-2923833E6F47}" type="presOf" srcId="{2BB1EE1D-9EAC-43FA-9DFB-3E84277D6C96}" destId="{C6D77997-413C-44F6-AE40-655DCEEA9DCF}" srcOrd="0" destOrd="0" presId="urn:microsoft.com/office/officeart/2005/8/layout/vList5"/>
    <dgm:cxn modelId="{D805DA39-2AAE-4860-9ADB-A5B39A7B6A9B}" type="presOf" srcId="{C04481F3-FDB0-4796-8A59-FBDF62F17A36}" destId="{60D49C12-131D-4B2D-A5FD-4DE87213FB82}" srcOrd="0" destOrd="0" presId="urn:microsoft.com/office/officeart/2005/8/layout/vList5"/>
    <dgm:cxn modelId="{B858CB80-60BB-4C44-93D1-B8270DBD9AEB}" srcId="{2BB1EE1D-9EAC-43FA-9DFB-3E84277D6C96}" destId="{17CC31FC-56E3-4FF1-99BC-6B71B79BEDD7}" srcOrd="1" destOrd="0" parTransId="{13F9A3B4-72F1-4A8A-A1CD-684C94CF7E08}" sibTransId="{6699EDB9-D0AD-4791-A326-92DD018F3AAD}"/>
    <dgm:cxn modelId="{DEDF93FF-8AA8-4501-9F3B-D55E4F30DB42}" srcId="{E1049FB9-3924-42AA-B970-7B002517CFD5}" destId="{A7514FEF-9F9C-4EE1-8805-84B503FE0892}" srcOrd="4" destOrd="0" parTransId="{EDF4A1EB-BCBF-4EAE-A7FC-8156A058DBB4}" sibTransId="{FB6FCD91-2583-4969-8EEC-95C26BC7FA3C}"/>
    <dgm:cxn modelId="{CFC964D9-8220-4D4C-AC6B-110958DA9C3D}" srcId="{ED87704C-0617-4A66-B152-2CCFDBEEEFCF}" destId="{E1049FB9-3924-42AA-B970-7B002517CFD5}" srcOrd="0" destOrd="0" parTransId="{165E4BA8-01CF-412E-9B56-19D86A8B9352}" sibTransId="{F48F3301-AED5-4754-B09E-83C8AC6F5B9B}"/>
    <dgm:cxn modelId="{F80801AE-0A83-4173-81A4-BFF9DACA3E6F}" srcId="{E1049FB9-3924-42AA-B970-7B002517CFD5}" destId="{C04481F3-FDB0-4796-8A59-FBDF62F17A36}" srcOrd="0" destOrd="0" parTransId="{B46DB373-AB4A-4BF7-9196-37DEE8464460}" sibTransId="{181CC464-359D-4CEE-9536-1308B28343CC}"/>
    <dgm:cxn modelId="{F301B9BA-14AB-420C-92B5-6F888A9E1FB5}" srcId="{7ABD8740-3620-4C12-BAD9-0C1ED93442A4}" destId="{4B30D491-FF55-44FD-97AB-15B34ED12043}" srcOrd="0" destOrd="0" parTransId="{EEC58265-A50C-494B-B170-2930CC66F265}" sibTransId="{3645AF20-FFB8-49BC-9CEB-16A70140EC42}"/>
    <dgm:cxn modelId="{D28554B6-063F-4608-81AA-EEEF8A9F28A0}" type="presOf" srcId="{7ABD8740-3620-4C12-BAD9-0C1ED93442A4}" destId="{498ECBD0-BCAD-4E19-8211-C115D0FF1641}" srcOrd="0" destOrd="0" presId="urn:microsoft.com/office/officeart/2005/8/layout/vList5"/>
    <dgm:cxn modelId="{7C2454E4-D8B8-44E2-ADBB-A9E533B7A843}" srcId="{E1049FB9-3924-42AA-B970-7B002517CFD5}" destId="{7098A02B-F473-4900-A897-93925B56A9A2}" srcOrd="3" destOrd="0" parTransId="{18D9193A-358D-46DD-A19F-B5B751745330}" sibTransId="{9519338F-0E23-4A10-9A0F-707040067C31}"/>
    <dgm:cxn modelId="{48AEBBC6-3F05-4D05-BFD5-019185825928}" type="presOf" srcId="{64F3D42C-E48E-4896-B8B1-536A20BD8920}" destId="{64E22E39-919D-4F03-BF31-BFFF52AA589C}" srcOrd="0" destOrd="2" presId="urn:microsoft.com/office/officeart/2005/8/layout/vList5"/>
    <dgm:cxn modelId="{EED4C6C2-AC06-4B28-B434-E173C93A03BA}" srcId="{7ABD8740-3620-4C12-BAD9-0C1ED93442A4}" destId="{467C12B5-3CA1-4B2D-9F44-CAD9D09A34D3}" srcOrd="3" destOrd="0" parTransId="{2610E32C-EBD7-480C-9226-6C8E147EF862}" sibTransId="{9C42A03B-5B34-4F6A-B3FE-ACF1D8AD7136}"/>
    <dgm:cxn modelId="{A41D0524-C943-47D6-BCC2-358E91AF2471}" type="presOf" srcId="{1238C184-776D-4D5D-9B79-BCFA9E1089E3}" destId="{60D49C12-131D-4B2D-A5FD-4DE87213FB82}" srcOrd="0" destOrd="2" presId="urn:microsoft.com/office/officeart/2005/8/layout/vList5"/>
    <dgm:cxn modelId="{1E083E98-5A0A-4B34-A594-4769D71F97A8}" srcId="{2BB1EE1D-9EAC-43FA-9DFB-3E84277D6C96}" destId="{24FCFBFE-27C2-4248-B3D1-823BD29AF1CF}" srcOrd="2" destOrd="0" parTransId="{EB258BC8-F29F-43A1-8426-DB25A3184E07}" sibTransId="{1AF69D82-6E58-4D41-A4C9-BD3F3BE0E499}"/>
    <dgm:cxn modelId="{ED68EBB4-5119-49D6-878D-F2AEEBDCDB8F}" srcId="{2BB1EE1D-9EAC-43FA-9DFB-3E84277D6C96}" destId="{B158E4EF-ED21-44B8-A938-1DBBA2457E60}" srcOrd="0" destOrd="0" parTransId="{C76DB1AC-EC0F-43C5-9A8C-EAA58AA307C4}" sibTransId="{904977D0-26C1-4BDF-AFC8-95266847E608}"/>
    <dgm:cxn modelId="{36EEE512-5A59-4EBB-B061-C0D5ACC1F9C7}" srcId="{E1049FB9-3924-42AA-B970-7B002517CFD5}" destId="{30811E9B-0416-4873-AB03-7D61AFBEE98B}" srcOrd="1" destOrd="0" parTransId="{AFBC3690-90C4-4C12-AC1D-3401E8992A2C}" sibTransId="{31025B88-AF9C-42E3-8614-5D77CFF704D9}"/>
    <dgm:cxn modelId="{72B3B071-FBA9-4AE6-90FD-47C6A014649F}" type="presOf" srcId="{ED87704C-0617-4A66-B152-2CCFDBEEEFCF}" destId="{5A232702-3B06-4CC6-93CA-87746A461BBA}" srcOrd="0" destOrd="0" presId="urn:microsoft.com/office/officeart/2005/8/layout/vList5"/>
    <dgm:cxn modelId="{3F84B145-B57F-4728-B326-9C8D601F4E29}" srcId="{7ABD8740-3620-4C12-BAD9-0C1ED93442A4}" destId="{64F3D42C-E48E-4896-B8B1-536A20BD8920}" srcOrd="2" destOrd="0" parTransId="{0C11FE79-A7F8-4B2D-8B24-2347801DDFC9}" sibTransId="{009A91DD-6FEF-4B95-88AB-9EA3E315BDB9}"/>
    <dgm:cxn modelId="{D1E1328A-3596-48AF-B5D7-3E4B5D9E6E9D}" type="presOf" srcId="{24FCFBFE-27C2-4248-B3D1-823BD29AF1CF}" destId="{CD386629-D777-4FD0-A84B-CC260C2A3B8D}" srcOrd="0" destOrd="2" presId="urn:microsoft.com/office/officeart/2005/8/layout/vList5"/>
    <dgm:cxn modelId="{50B06CED-6724-4D5D-8A00-29A2BBF6B704}" srcId="{E1049FB9-3924-42AA-B970-7B002517CFD5}" destId="{1238C184-776D-4D5D-9B79-BCFA9E1089E3}" srcOrd="2" destOrd="0" parTransId="{5BECF48A-3615-4684-8D58-CF19BF900A15}" sibTransId="{885AAF67-0E5A-4FAD-8F3F-93E174BD4BA2}"/>
    <dgm:cxn modelId="{FF3F0E5F-5384-438D-A655-D21C9F60600B}" type="presOf" srcId="{30811E9B-0416-4873-AB03-7D61AFBEE98B}" destId="{60D49C12-131D-4B2D-A5FD-4DE87213FB82}" srcOrd="0" destOrd="1" presId="urn:microsoft.com/office/officeart/2005/8/layout/vList5"/>
    <dgm:cxn modelId="{5642C4AA-9D9C-4EA3-9531-150C3E576A50}" type="presOf" srcId="{A7514FEF-9F9C-4EE1-8805-84B503FE0892}" destId="{60D49C12-131D-4B2D-A5FD-4DE87213FB82}" srcOrd="0" destOrd="4" presId="urn:microsoft.com/office/officeart/2005/8/layout/vList5"/>
    <dgm:cxn modelId="{430B72E4-A8AE-4722-85A9-7A6E762AEAE5}" type="presParOf" srcId="{5A232702-3B06-4CC6-93CA-87746A461BBA}" destId="{CA9177FA-4D89-43C4-AFE4-609FE5DD7EB8}" srcOrd="0" destOrd="0" presId="urn:microsoft.com/office/officeart/2005/8/layout/vList5"/>
    <dgm:cxn modelId="{45E90F8D-8647-48CA-BD2A-8F4710468575}" type="presParOf" srcId="{CA9177FA-4D89-43C4-AFE4-609FE5DD7EB8}" destId="{44FBD0C5-CB92-4B15-9580-6C515D6EE5B5}" srcOrd="0" destOrd="0" presId="urn:microsoft.com/office/officeart/2005/8/layout/vList5"/>
    <dgm:cxn modelId="{539D66AE-5880-48B0-90BC-774D5A85BAC0}" type="presParOf" srcId="{CA9177FA-4D89-43C4-AFE4-609FE5DD7EB8}" destId="{60D49C12-131D-4B2D-A5FD-4DE87213FB82}" srcOrd="1" destOrd="0" presId="urn:microsoft.com/office/officeart/2005/8/layout/vList5"/>
    <dgm:cxn modelId="{631386BE-0FD4-4A74-AE30-6C9A8436E0FD}" type="presParOf" srcId="{5A232702-3B06-4CC6-93CA-87746A461BBA}" destId="{32B1D0E8-BDB5-4E72-974D-7FA7D3433CA0}" srcOrd="1" destOrd="0" presId="urn:microsoft.com/office/officeart/2005/8/layout/vList5"/>
    <dgm:cxn modelId="{70E307E8-39D6-446D-BC49-98F7760BFA67}" type="presParOf" srcId="{5A232702-3B06-4CC6-93CA-87746A461BBA}" destId="{F28F3517-DE51-49FA-9CD4-CE6D93404A7A}" srcOrd="2" destOrd="0" presId="urn:microsoft.com/office/officeart/2005/8/layout/vList5"/>
    <dgm:cxn modelId="{126B686D-8F5C-4B00-B2E6-A343C9DD7EAE}" type="presParOf" srcId="{F28F3517-DE51-49FA-9CD4-CE6D93404A7A}" destId="{C6D77997-413C-44F6-AE40-655DCEEA9DCF}" srcOrd="0" destOrd="0" presId="urn:microsoft.com/office/officeart/2005/8/layout/vList5"/>
    <dgm:cxn modelId="{E0D6B685-B10A-4175-89C4-2A18EC9FA765}" type="presParOf" srcId="{F28F3517-DE51-49FA-9CD4-CE6D93404A7A}" destId="{CD386629-D777-4FD0-A84B-CC260C2A3B8D}" srcOrd="1" destOrd="0" presId="urn:microsoft.com/office/officeart/2005/8/layout/vList5"/>
    <dgm:cxn modelId="{9D23F032-0BDA-45AB-A701-49FF6915BB63}" type="presParOf" srcId="{5A232702-3B06-4CC6-93CA-87746A461BBA}" destId="{2145C91B-6A99-4414-AA02-FCDAB31EF632}" srcOrd="3" destOrd="0" presId="urn:microsoft.com/office/officeart/2005/8/layout/vList5"/>
    <dgm:cxn modelId="{62CB1A43-E950-44E4-A199-2BCD4C3DF6D4}" type="presParOf" srcId="{5A232702-3B06-4CC6-93CA-87746A461BBA}" destId="{EEF9777D-F011-47FA-97F1-742039ABAAB4}" srcOrd="4" destOrd="0" presId="urn:microsoft.com/office/officeart/2005/8/layout/vList5"/>
    <dgm:cxn modelId="{C11AD074-49E4-4D7A-A568-B58C5562E8C0}" type="presParOf" srcId="{EEF9777D-F011-47FA-97F1-742039ABAAB4}" destId="{498ECBD0-BCAD-4E19-8211-C115D0FF1641}" srcOrd="0" destOrd="0" presId="urn:microsoft.com/office/officeart/2005/8/layout/vList5"/>
    <dgm:cxn modelId="{77B4308B-F8E6-4557-B9F6-83B613D6DD06}" type="presParOf" srcId="{EEF9777D-F011-47FA-97F1-742039ABAAB4}" destId="{64E22E39-919D-4F03-BF31-BFFF52AA589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562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029" y="3"/>
            <a:ext cx="2972421" cy="465621"/>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055D80E-F34F-42DA-804E-2301DD079272}" type="datetimeFigureOut">
              <a:rPr lang="en-US"/>
              <a:pPr>
                <a:defRPr/>
              </a:pPr>
              <a:t>4/28/2017</a:t>
            </a:fld>
            <a:endParaRPr lang="en-US" dirty="0"/>
          </a:p>
        </p:txBody>
      </p:sp>
      <p:sp>
        <p:nvSpPr>
          <p:cNvPr id="4" name="Footer Placeholder 3"/>
          <p:cNvSpPr>
            <a:spLocks noGrp="1"/>
          </p:cNvSpPr>
          <p:nvPr>
            <p:ph type="ftr" sz="quarter" idx="2"/>
          </p:nvPr>
        </p:nvSpPr>
        <p:spPr>
          <a:xfrm>
            <a:off x="4" y="8829182"/>
            <a:ext cx="2972421" cy="46562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029" y="8829182"/>
            <a:ext cx="2972421" cy="465621"/>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7FAE73F-587A-4D66-A555-6AF11F52C300}" type="slidenum">
              <a:rPr lang="en-US"/>
              <a:pPr>
                <a:defRPr/>
              </a:pPr>
              <a:t>‹#›</a:t>
            </a:fld>
            <a:endParaRPr lang="en-US" dirty="0"/>
          </a:p>
        </p:txBody>
      </p:sp>
    </p:spTree>
    <p:extLst>
      <p:ext uri="{BB962C8B-B14F-4D97-AF65-F5344CB8AC3E}">
        <p14:creationId xmlns:p14="http://schemas.microsoft.com/office/powerpoint/2010/main" val="1392590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72421" cy="467219"/>
          </a:xfrm>
          <a:prstGeom prst="rect">
            <a:avLst/>
          </a:prstGeom>
        </p:spPr>
        <p:txBody>
          <a:bodyPr vert="horz" lIns="92757" tIns="46378" rIns="92757" bIns="46378"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029" y="3"/>
            <a:ext cx="2972421" cy="467219"/>
          </a:xfrm>
          <a:prstGeom prst="rect">
            <a:avLst/>
          </a:prstGeom>
        </p:spPr>
        <p:txBody>
          <a:bodyPr vert="horz" lIns="92757" tIns="46378" rIns="92757" bIns="46378" rtlCol="0"/>
          <a:lstStyle>
            <a:lvl1pPr algn="r" fontAlgn="auto">
              <a:spcBef>
                <a:spcPts val="0"/>
              </a:spcBef>
              <a:spcAft>
                <a:spcPts val="0"/>
              </a:spcAft>
              <a:defRPr sz="1200" smtClean="0">
                <a:latin typeface="+mn-lt"/>
              </a:defRPr>
            </a:lvl1pPr>
          </a:lstStyle>
          <a:p>
            <a:pPr>
              <a:defRPr/>
            </a:pPr>
            <a:fld id="{B979878A-3676-4B62-8DA4-89ED9C2E6347}" type="datetimeFigureOut">
              <a:rPr lang="en-US"/>
              <a:pPr>
                <a:defRPr/>
              </a:pPr>
              <a:t>4/28/2017</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757" tIns="46378" rIns="92757" bIns="46378" rtlCol="0" anchor="ctr"/>
          <a:lstStyle/>
          <a:p>
            <a:pPr lvl="0"/>
            <a:endParaRPr lang="en-US" noProof="0" dirty="0"/>
          </a:p>
        </p:txBody>
      </p:sp>
      <p:sp>
        <p:nvSpPr>
          <p:cNvPr id="5" name="Notes Placeholder 4"/>
          <p:cNvSpPr>
            <a:spLocks noGrp="1"/>
          </p:cNvSpPr>
          <p:nvPr>
            <p:ph type="body" sz="quarter" idx="3"/>
          </p:nvPr>
        </p:nvSpPr>
        <p:spPr>
          <a:xfrm>
            <a:off x="686421" y="4473794"/>
            <a:ext cx="5485158" cy="3660959"/>
          </a:xfrm>
          <a:prstGeom prst="rect">
            <a:avLst/>
          </a:prstGeom>
        </p:spPr>
        <p:txBody>
          <a:bodyPr vert="horz" lIns="92757" tIns="46378" rIns="92757" bIns="4637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4" y="8829183"/>
            <a:ext cx="2972421" cy="467219"/>
          </a:xfrm>
          <a:prstGeom prst="rect">
            <a:avLst/>
          </a:prstGeom>
        </p:spPr>
        <p:txBody>
          <a:bodyPr vert="horz" lIns="92757" tIns="46378" rIns="92757" bIns="46378"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029" y="8829183"/>
            <a:ext cx="2972421" cy="467219"/>
          </a:xfrm>
          <a:prstGeom prst="rect">
            <a:avLst/>
          </a:prstGeom>
        </p:spPr>
        <p:txBody>
          <a:bodyPr vert="horz" lIns="92757" tIns="46378" rIns="92757" bIns="46378" rtlCol="0" anchor="b"/>
          <a:lstStyle>
            <a:lvl1pPr algn="r" fontAlgn="auto">
              <a:spcBef>
                <a:spcPts val="0"/>
              </a:spcBef>
              <a:spcAft>
                <a:spcPts val="0"/>
              </a:spcAft>
              <a:defRPr sz="1200" smtClean="0">
                <a:latin typeface="+mn-lt"/>
              </a:defRPr>
            </a:lvl1pPr>
          </a:lstStyle>
          <a:p>
            <a:pPr>
              <a:defRPr/>
            </a:pPr>
            <a:fld id="{A800A31E-C330-4EDA-8129-B5A5DDFE74AC}" type="slidenum">
              <a:rPr lang="en-US"/>
              <a:pPr>
                <a:defRPr/>
              </a:pPr>
              <a:t>‹#›</a:t>
            </a:fld>
            <a:endParaRPr lang="en-US" dirty="0"/>
          </a:p>
        </p:txBody>
      </p:sp>
    </p:spTree>
    <p:extLst>
      <p:ext uri="{BB962C8B-B14F-4D97-AF65-F5344CB8AC3E}">
        <p14:creationId xmlns:p14="http://schemas.microsoft.com/office/powerpoint/2010/main" val="24820099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4D1A7-C6B7-4D1E-9C5C-3776B2563E5A}" type="slidenum">
              <a:rPr lang="en-US" altLang="en-US">
                <a:solidFill>
                  <a:srgbClr val="000000"/>
                </a:solidFill>
                <a:latin typeface="Arial" charset="0"/>
              </a:rPr>
              <a:pPr fontAlgn="base">
                <a:spcBef>
                  <a:spcPct val="0"/>
                </a:spcBef>
                <a:spcAft>
                  <a:spcPct val="0"/>
                </a:spcAft>
              </a:pPr>
              <a:t>1</a:t>
            </a:fld>
            <a:endParaRPr lang="en-US" altLang="en-US" dirty="0">
              <a:solidFill>
                <a:srgbClr val="000000"/>
              </a:solidFill>
              <a:latin typeface="Arial" charset="0"/>
            </a:endParaRPr>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xfrm>
            <a:off x="198783" y="4416192"/>
            <a:ext cx="6516342" cy="4184181"/>
          </a:xfrm>
          <a:noFill/>
        </p:spPr>
        <p:txBody>
          <a:bodyPr wrap="square" numCol="1" anchor="t" anchorCtr="0" compatLnSpc="1">
            <a:prstTxWarp prst="textNoShape">
              <a:avLst/>
            </a:prstTxWarp>
          </a:bodyPr>
          <a:lstStyle/>
          <a:p>
            <a:pPr>
              <a:lnSpc>
                <a:spcPct val="150000"/>
              </a:lnSpc>
              <a:spcBef>
                <a:spcPct val="0"/>
              </a:spcBef>
            </a:pPr>
            <a:endParaRPr lang="en-US" altLang="en-US" sz="1600" dirty="0" smtClean="0">
              <a:latin typeface="Segoe UI"/>
              <a:ea typeface="Segoe UI"/>
              <a:cs typeface="Segoe UI"/>
            </a:endParaRPr>
          </a:p>
        </p:txBody>
      </p:sp>
    </p:spTree>
    <p:extLst>
      <p:ext uri="{BB962C8B-B14F-4D97-AF65-F5344CB8AC3E}">
        <p14:creationId xmlns:p14="http://schemas.microsoft.com/office/powerpoint/2010/main" val="3432746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pPr>
              <a:defRPr/>
            </a:pPr>
            <a:fld id="{27C313CE-415A-4021-8EE8-A4D84D9F07D1}" type="datetime1">
              <a:rPr lang="en-US" smtClean="0"/>
              <a:t>4/28/2017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3BD4FBC-A060-43B7-9FE8-B224F051AB39}" type="slidenum">
              <a:rPr lang="en-US" smtClean="0"/>
              <a:pPr>
                <a:defRPr/>
              </a:pPr>
              <a:t>12</a:t>
            </a:fld>
            <a:endParaRPr lang="en-US" dirty="0"/>
          </a:p>
        </p:txBody>
      </p:sp>
    </p:spTree>
    <p:extLst>
      <p:ext uri="{BB962C8B-B14F-4D97-AF65-F5344CB8AC3E}">
        <p14:creationId xmlns:p14="http://schemas.microsoft.com/office/powerpoint/2010/main" val="1549002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19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29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30</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4/28/2017</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32</a:t>
            </a:fld>
            <a:endParaRPr lang="en-US" sz="1200" dirty="0">
              <a:latin typeface="+mn-lt"/>
              <a:cs typeface="+mn-cs"/>
            </a:endParaRPr>
          </a:p>
        </p:txBody>
      </p:sp>
    </p:spTree>
    <p:extLst>
      <p:ext uri="{BB962C8B-B14F-4D97-AF65-F5344CB8AC3E}">
        <p14:creationId xmlns:p14="http://schemas.microsoft.com/office/powerpoint/2010/main" val="285976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4/28/2017</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33</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txBox="1">
            <a:spLocks noGrp="1"/>
          </p:cNvSpPr>
          <p:nvPr/>
        </p:nvSpPr>
        <p:spPr>
          <a:xfrm>
            <a:off x="3884028" y="0"/>
            <a:ext cx="2972421" cy="467220"/>
          </a:xfrm>
          <a:prstGeom prst="rect">
            <a:avLst/>
          </a:prstGeom>
          <a:noFill/>
        </p:spPr>
        <p:txBody>
          <a:bodyPr lIns="92757" tIns="46378" rIns="92757" bIns="46378"/>
          <a:lstStyle/>
          <a:p>
            <a:pPr algn="r" fontAlgn="auto">
              <a:spcBef>
                <a:spcPts val="0"/>
              </a:spcBef>
              <a:spcAft>
                <a:spcPts val="0"/>
              </a:spcAft>
              <a:defRPr/>
            </a:pPr>
            <a:fld id="{CFFC97EB-37D6-47BF-8841-30947389B4D3}" type="datetime1">
              <a:rPr lang="en-US" sz="1200">
                <a:latin typeface="+mn-lt"/>
                <a:cs typeface="+mn-cs"/>
              </a:rPr>
              <a:pPr algn="r" fontAlgn="auto">
                <a:spcBef>
                  <a:spcPts val="0"/>
                </a:spcBef>
                <a:spcAft>
                  <a:spcPts val="0"/>
                </a:spcAft>
                <a:defRPr/>
              </a:pPr>
              <a:t>4/28/2017</a:t>
            </a:fld>
            <a:endParaRPr lang="en-US" sz="1200" dirty="0">
              <a:latin typeface="+mn-lt"/>
              <a:cs typeface="+mn-cs"/>
            </a:endParaRPr>
          </a:p>
        </p:txBody>
      </p:sp>
      <p:sp>
        <p:nvSpPr>
          <p:cNvPr id="5" name="Footer Placeholder 4"/>
          <p:cNvSpPr txBox="1">
            <a:spLocks noGrp="1"/>
          </p:cNvSpPr>
          <p:nvPr/>
        </p:nvSpPr>
        <p:spPr>
          <a:xfrm>
            <a:off x="2" y="8829180"/>
            <a:ext cx="2972421" cy="467220"/>
          </a:xfrm>
          <a:prstGeom prst="rect">
            <a:avLst/>
          </a:prstGeom>
          <a:noFill/>
        </p:spPr>
        <p:txBody>
          <a:bodyPr lIns="92757" tIns="46378" rIns="92757" bIns="46378" anchor="b"/>
          <a:lstStyle/>
          <a:p>
            <a:pPr fontAlgn="auto">
              <a:spcBef>
                <a:spcPts val="0"/>
              </a:spcBef>
              <a:spcAft>
                <a:spcPts val="0"/>
              </a:spcAft>
              <a:defRPr/>
            </a:pPr>
            <a:endParaRPr lang="en-US" sz="1200" dirty="0">
              <a:latin typeface="+mn-lt"/>
              <a:cs typeface="+mn-cs"/>
            </a:endParaRPr>
          </a:p>
        </p:txBody>
      </p:sp>
      <p:sp>
        <p:nvSpPr>
          <p:cNvPr id="6" name="Slide Number Placeholder 5"/>
          <p:cNvSpPr txBox="1">
            <a:spLocks noGrp="1"/>
          </p:cNvSpPr>
          <p:nvPr/>
        </p:nvSpPr>
        <p:spPr>
          <a:xfrm>
            <a:off x="3884028" y="8829180"/>
            <a:ext cx="2972421" cy="467220"/>
          </a:xfrm>
          <a:prstGeom prst="rect">
            <a:avLst/>
          </a:prstGeom>
          <a:noFill/>
        </p:spPr>
        <p:txBody>
          <a:bodyPr lIns="92757" tIns="46378" rIns="92757" bIns="46378" anchor="b"/>
          <a:lstStyle/>
          <a:p>
            <a:pPr algn="r" fontAlgn="auto">
              <a:spcBef>
                <a:spcPts val="0"/>
              </a:spcBef>
              <a:spcAft>
                <a:spcPts val="0"/>
              </a:spcAft>
              <a:defRPr/>
            </a:pPr>
            <a:fld id="{A14BBC34-CC06-402B-B104-4D3BF605B8BC}" type="slidenum">
              <a:rPr lang="en-US" sz="1200">
                <a:latin typeface="+mn-lt"/>
                <a:cs typeface="+mn-cs"/>
              </a:rPr>
              <a:pPr algn="r" fontAlgn="auto">
                <a:spcBef>
                  <a:spcPts val="0"/>
                </a:spcBef>
                <a:spcAft>
                  <a:spcPts val="0"/>
                </a:spcAft>
                <a:defRPr/>
              </a:pPr>
              <a:t>34</a:t>
            </a:fld>
            <a:endParaRPr lang="en-US" sz="1200" dirty="0">
              <a:latin typeface="+mn-lt"/>
              <a:cs typeface="+mn-cs"/>
            </a:endParaRPr>
          </a:p>
        </p:txBody>
      </p:sp>
    </p:spTree>
    <p:extLst>
      <p:ext uri="{BB962C8B-B14F-4D97-AF65-F5344CB8AC3E}">
        <p14:creationId xmlns:p14="http://schemas.microsoft.com/office/powerpoint/2010/main" val="3066033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39</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DF49A-0979-4DB1-BE79-DE563C9B2D6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300859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41</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42</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43</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5</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6</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7</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8</a:t>
            </a:fld>
            <a:endParaRPr lang="en-US" dirty="0"/>
          </a:p>
        </p:txBody>
      </p:sp>
    </p:spTree>
    <p:extLst>
      <p:ext uri="{BB962C8B-B14F-4D97-AF65-F5344CB8AC3E}">
        <p14:creationId xmlns:p14="http://schemas.microsoft.com/office/powerpoint/2010/main" val="76271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00A31E-C330-4EDA-8129-B5A5DDFE74AC}" type="slidenum">
              <a:rPr lang="en-US" smtClean="0"/>
              <a:pPr>
                <a:defRPr/>
              </a:pPr>
              <a:t>9</a:t>
            </a:fld>
            <a:endParaRPr lang="en-US" dirty="0"/>
          </a:p>
        </p:txBody>
      </p:sp>
    </p:spTree>
    <p:extLst>
      <p:ext uri="{BB962C8B-B14F-4D97-AF65-F5344CB8AC3E}">
        <p14:creationId xmlns:p14="http://schemas.microsoft.com/office/powerpoint/2010/main" val="7627111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3"/>
          <p:cNvSpPr txBox="1">
            <a:spLocks/>
          </p:cNvSpPr>
          <p:nvPr userDrawn="1"/>
        </p:nvSpPr>
        <p:spPr>
          <a:xfrm>
            <a:off x="3432175" y="1616075"/>
            <a:ext cx="5711825" cy="2270125"/>
          </a:xfrm>
          <a:prstGeom prst="rect">
            <a:avLst/>
          </a:prstGeom>
          <a:solidFill>
            <a:schemeClr val="tx1">
              <a:lumMod val="85000"/>
              <a:lumOff val="15000"/>
            </a:schemeClr>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sp>
        <p:nvSpPr>
          <p:cNvPr id="5" name="Title 3"/>
          <p:cNvSpPr txBox="1">
            <a:spLocks/>
          </p:cNvSpPr>
          <p:nvPr userDrawn="1"/>
        </p:nvSpPr>
        <p:spPr>
          <a:xfrm>
            <a:off x="0" y="1616075"/>
            <a:ext cx="3406775" cy="2270125"/>
          </a:xfrm>
          <a:prstGeom prst="rect">
            <a:avLst/>
          </a:prstGeom>
          <a:solidFill>
            <a:srgbClr val="2906A2"/>
          </a:solidFill>
        </p:spPr>
        <p:txBody>
          <a:bodyPr anchor="b"/>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endParaRPr lang="en-US" sz="1800" b="1" dirty="0">
              <a:solidFill>
                <a:srgbClr val="FFFF00"/>
              </a:solidFill>
              <a:effectLst>
                <a:outerShdw blurRad="38100" dist="38100" dir="2700000" algn="tl">
                  <a:srgbClr val="000000">
                    <a:alpha val="43137"/>
                  </a:srgbClr>
                </a:outerShdw>
              </a:effectLst>
            </a:endParaRPr>
          </a:p>
        </p:txBody>
      </p:sp>
      <p:pic>
        <p:nvPicPr>
          <p:cNvPr id="6" name="Picture 7" descr="DSS LOGO vector difference"/>
          <p:cNvPicPr>
            <a:picLocks noChangeAspect="1" noChangeArrowheads="1"/>
          </p:cNvPicPr>
          <p:nvPr userDrawn="1"/>
        </p:nvPicPr>
        <p:blipFill>
          <a:blip r:embed="rId2"/>
          <a:srcRect/>
          <a:stretch>
            <a:fillRect/>
          </a:stretch>
        </p:blipFill>
        <p:spPr bwMode="auto">
          <a:xfrm>
            <a:off x="0" y="3098800"/>
            <a:ext cx="3200400" cy="787400"/>
          </a:xfrm>
          <a:prstGeom prst="rect">
            <a:avLst/>
          </a:prstGeom>
          <a:noFill/>
          <a:ln w="9525">
            <a:noFill/>
            <a:miter lim="800000"/>
            <a:headEnd/>
            <a:tailEnd/>
          </a:ln>
        </p:spPr>
      </p:pic>
      <p:sp>
        <p:nvSpPr>
          <p:cNvPr id="7" name="Rectangle 9"/>
          <p:cNvSpPr/>
          <p:nvPr userDrawn="1"/>
        </p:nvSpPr>
        <p:spPr>
          <a:xfrm>
            <a:off x="-12700" y="-103188"/>
            <a:ext cx="9156700" cy="169068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userDrawn="1"/>
        </p:nvSpPr>
        <p:spPr>
          <a:xfrm>
            <a:off x="-12700" y="3919538"/>
            <a:ext cx="9156700" cy="2971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432131" y="2130425"/>
            <a:ext cx="5711869" cy="800665"/>
          </a:xfrm>
          <a:noFill/>
        </p:spPr>
        <p:txBody>
          <a:bodyPr anchor="t"/>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3432130" y="2983261"/>
            <a:ext cx="5711870" cy="877886"/>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11" name="Slide Number Placeholder 5"/>
          <p:cNvSpPr>
            <a:spLocks noGrp="1"/>
          </p:cNvSpPr>
          <p:nvPr>
            <p:ph type="sldNum" sz="quarter" idx="12"/>
          </p:nvPr>
        </p:nvSpPr>
        <p:spPr/>
        <p:txBody>
          <a:bodyPr/>
          <a:lstStyle>
            <a:lvl1pPr>
              <a:defRPr/>
            </a:lvl1pPr>
          </a:lstStyle>
          <a:p>
            <a:pPr>
              <a:defRPr/>
            </a:pPr>
            <a:fld id="{22A8FCF6-5391-4B26-880E-5F24893A50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6D5A4297-53E4-41EB-B544-90BB684DE89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D91D655-7119-457D-A34B-11276AAE675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1329" y="2130425"/>
            <a:ext cx="5711869" cy="800665"/>
          </a:xfrm>
          <a:noFill/>
        </p:spPr>
        <p:txBody>
          <a:bodyPr anchor="t"/>
          <a:lstStyle>
            <a:lvl1pPr algn="ctr">
              <a:defRPr sz="4800" b="0">
                <a:solidFill>
                  <a:srgbClr val="2906A2"/>
                </a:solidFill>
                <a:effectLst/>
                <a:latin typeface="+mj-lt"/>
              </a:defRPr>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553200" y="6475618"/>
            <a:ext cx="2133600" cy="365125"/>
          </a:xfrm>
        </p:spPr>
        <p:txBody>
          <a:bodyPr/>
          <a:lstStyle>
            <a:lvl1pPr>
              <a:defRPr>
                <a:latin typeface="+mj-lt"/>
              </a:defRPr>
            </a:lvl1pPr>
          </a:lstStyle>
          <a:p>
            <a:pPr>
              <a:defRPr/>
            </a:pPr>
            <a:fld id="{2D43976D-FE59-46FF-B0CA-10F23A3434E0}" type="slidenum">
              <a:rPr lang="en-US" smtClean="0"/>
              <a:pPr>
                <a:defRPr/>
              </a:pPr>
              <a:t>‹#›</a:t>
            </a:fld>
            <a:endParaRPr lang="en-US" dirty="0"/>
          </a:p>
        </p:txBody>
      </p:sp>
    </p:spTree>
    <p:extLst>
      <p:ext uri="{BB962C8B-B14F-4D97-AF65-F5344CB8AC3E}">
        <p14:creationId xmlns:p14="http://schemas.microsoft.com/office/powerpoint/2010/main" val="67770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8E0910F7-5D48-4D29-89D1-83725AECF73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a:solidFill>
            <a:schemeClr val="accent1">
              <a:lumMod val="20000"/>
              <a:lumOff val="80000"/>
            </a:schemeClr>
          </a:solidFill>
        </p:spPr>
        <p:txBody>
          <a:bodyPr anchor="t"/>
          <a:lstStyle>
            <a:lvl1pPr algn="l">
              <a:defRPr sz="4000" b="1" u="none" cap="none">
                <a:solidFill>
                  <a:srgbClr val="2906A2"/>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6" name="Slide Number Placeholder 5"/>
          <p:cNvSpPr>
            <a:spLocks noGrp="1"/>
          </p:cNvSpPr>
          <p:nvPr>
            <p:ph type="sldNum" sz="quarter" idx="12"/>
          </p:nvPr>
        </p:nvSpPr>
        <p:spPr/>
        <p:txBody>
          <a:bodyPr/>
          <a:lstStyle>
            <a:lvl1pPr>
              <a:defRPr/>
            </a:lvl1pPr>
          </a:lstStyle>
          <a:p>
            <a:pPr>
              <a:defRPr/>
            </a:pPr>
            <a:fld id="{120F9A6D-C033-4D6D-9AA8-89024EE4BA4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82B61B4-6BB9-47A6-B93C-99ACD9D56F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9" name="Slide Number Placeholder 5"/>
          <p:cNvSpPr>
            <a:spLocks noGrp="1"/>
          </p:cNvSpPr>
          <p:nvPr>
            <p:ph type="sldNum" sz="quarter" idx="12"/>
          </p:nvPr>
        </p:nvSpPr>
        <p:spPr/>
        <p:txBody>
          <a:bodyPr/>
          <a:lstStyle>
            <a:lvl1pPr>
              <a:defRPr/>
            </a:lvl1pPr>
          </a:lstStyle>
          <a:p>
            <a:pPr>
              <a:defRPr/>
            </a:pPr>
            <a:fld id="{73517445-A01B-4834-84D5-6A6757894F5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5" name="Slide Number Placeholder 5"/>
          <p:cNvSpPr>
            <a:spLocks noGrp="1"/>
          </p:cNvSpPr>
          <p:nvPr>
            <p:ph type="sldNum" sz="quarter" idx="12"/>
          </p:nvPr>
        </p:nvSpPr>
        <p:spPr/>
        <p:txBody>
          <a:bodyPr/>
          <a:lstStyle>
            <a:lvl1pPr>
              <a:defRPr/>
            </a:lvl1pPr>
          </a:lstStyle>
          <a:p>
            <a:pPr>
              <a:defRPr/>
            </a:pPr>
            <a:fld id="{B77E40C9-912E-40AE-8E8F-5BBEFA6127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4" name="Slide Number Placeholder 5"/>
          <p:cNvSpPr>
            <a:spLocks noGrp="1"/>
          </p:cNvSpPr>
          <p:nvPr>
            <p:ph type="sldNum" sz="quarter" idx="12"/>
          </p:nvPr>
        </p:nvSpPr>
        <p:spPr/>
        <p:txBody>
          <a:bodyPr/>
          <a:lstStyle>
            <a:lvl1pPr>
              <a:defRPr/>
            </a:lvl1pPr>
          </a:lstStyle>
          <a:p>
            <a:pPr>
              <a:defRPr/>
            </a:pPr>
            <a:fld id="{56F41AA8-8C5A-4593-9204-DB23FE10422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34F3143F-4BD4-4B07-9F39-382813E35AF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dirty="0" smtClean="0"/>
              <a:t>2/11/2016</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Department of Social Services</a:t>
            </a:r>
          </a:p>
        </p:txBody>
      </p:sp>
      <p:sp>
        <p:nvSpPr>
          <p:cNvPr id="7" name="Slide Number Placeholder 5"/>
          <p:cNvSpPr>
            <a:spLocks noGrp="1"/>
          </p:cNvSpPr>
          <p:nvPr>
            <p:ph type="sldNum" sz="quarter" idx="12"/>
          </p:nvPr>
        </p:nvSpPr>
        <p:spPr/>
        <p:txBody>
          <a:bodyPr/>
          <a:lstStyle>
            <a:lvl1pPr>
              <a:defRPr/>
            </a:lvl1pPr>
          </a:lstStyle>
          <a:p>
            <a:pPr>
              <a:defRPr/>
            </a:pPr>
            <a:fld id="{40A5E6D9-857F-4A68-8641-FFCB332747B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939800"/>
            <a:ext cx="8229600" cy="5186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dirty="0" smtClean="0"/>
              <a:t>2/11/2016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dirty="0"/>
              <a:t>Department of Social Services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F14E114-112D-4C96-A0B4-2C41C19A598A}" type="slidenum">
              <a:rPr lang="en-US"/>
              <a:pPr>
                <a:defRPr/>
              </a:pPr>
              <a:t>‹#›</a:t>
            </a:fld>
            <a:endParaRPr lang="en-US" dirty="0"/>
          </a:p>
        </p:txBody>
      </p:sp>
      <p:sp>
        <p:nvSpPr>
          <p:cNvPr id="7" name="Rectangle 6"/>
          <p:cNvSpPr/>
          <p:nvPr userDrawn="1"/>
        </p:nvSpPr>
        <p:spPr>
          <a:xfrm>
            <a:off x="0" y="0"/>
            <a:ext cx="9144000" cy="798513"/>
          </a:xfrm>
          <a:prstGeom prst="rect">
            <a:avLst/>
          </a:prstGeom>
          <a:solidFill>
            <a:srgbClr val="2906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1" name="Picture 8" descr="DSS LOGO vector difference"/>
          <p:cNvPicPr>
            <a:picLocks noChangeAspect="1" noChangeArrowheads="1"/>
          </p:cNvPicPr>
          <p:nvPr userDrawn="1"/>
        </p:nvPicPr>
        <p:blipFill>
          <a:blip r:embed="rId14"/>
          <a:srcRect/>
          <a:stretch>
            <a:fillRect/>
          </a:stretch>
        </p:blipFill>
        <p:spPr bwMode="auto">
          <a:xfrm>
            <a:off x="0" y="0"/>
            <a:ext cx="3200400" cy="787400"/>
          </a:xfrm>
          <a:prstGeom prst="rect">
            <a:avLst/>
          </a:prstGeom>
          <a:noFill/>
          <a:ln w="9525">
            <a:noFill/>
            <a:miter lim="800000"/>
            <a:headEnd/>
            <a:tailEnd/>
          </a:ln>
        </p:spPr>
      </p:pic>
      <p:cxnSp>
        <p:nvCxnSpPr>
          <p:cNvPr id="10" name="Straight Connector 9"/>
          <p:cNvCxnSpPr/>
          <p:nvPr userDrawn="1"/>
        </p:nvCxnSpPr>
        <p:spPr>
          <a:xfrm>
            <a:off x="738188" y="536575"/>
            <a:ext cx="8275637" cy="0"/>
          </a:xfrm>
          <a:prstGeom prst="line">
            <a:avLst/>
          </a:prstGeom>
          <a:ln w="25400">
            <a:solidFill>
              <a:srgbClr val="F0E018"/>
            </a:solidFill>
          </a:ln>
        </p:spPr>
        <p:style>
          <a:lnRef idx="1">
            <a:schemeClr val="accent1"/>
          </a:lnRef>
          <a:fillRef idx="0">
            <a:schemeClr val="accent1"/>
          </a:fillRef>
          <a:effectRef idx="0">
            <a:schemeClr val="accent1"/>
          </a:effectRef>
          <a:fontRef idx="minor">
            <a:schemeClr val="tx1"/>
          </a:fontRef>
        </p:style>
      </p:cxnSp>
      <p:sp>
        <p:nvSpPr>
          <p:cNvPr id="1033" name="Title Placeholder 1"/>
          <p:cNvSpPr>
            <a:spLocks noGrp="1"/>
          </p:cNvSpPr>
          <p:nvPr>
            <p:ph type="title"/>
          </p:nvPr>
        </p:nvSpPr>
        <p:spPr bwMode="auto">
          <a:xfrm>
            <a:off x="3124200" y="41275"/>
            <a:ext cx="5889625" cy="5318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61"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hdr="0"/>
  <p:txStyles>
    <p:titleStyle>
      <a:lvl1pPr algn="l" rtl="0" fontAlgn="base">
        <a:spcBef>
          <a:spcPct val="0"/>
        </a:spcBef>
        <a:spcAft>
          <a:spcPct val="0"/>
        </a:spcAft>
        <a:defRPr sz="2800" kern="1200">
          <a:solidFill>
            <a:srgbClr val="FFFF00"/>
          </a:solidFill>
          <a:latin typeface="+mj-lt"/>
          <a:ea typeface="+mj-ea"/>
          <a:cs typeface="+mj-cs"/>
        </a:defRPr>
      </a:lvl1pPr>
      <a:lvl2pPr algn="l" rtl="0" fontAlgn="base">
        <a:spcBef>
          <a:spcPct val="0"/>
        </a:spcBef>
        <a:spcAft>
          <a:spcPct val="0"/>
        </a:spcAft>
        <a:defRPr sz="2800">
          <a:solidFill>
            <a:srgbClr val="FFFF00"/>
          </a:solidFill>
          <a:latin typeface="Calibri" pitchFamily="34" charset="0"/>
        </a:defRPr>
      </a:lvl2pPr>
      <a:lvl3pPr algn="l" rtl="0" fontAlgn="base">
        <a:spcBef>
          <a:spcPct val="0"/>
        </a:spcBef>
        <a:spcAft>
          <a:spcPct val="0"/>
        </a:spcAft>
        <a:defRPr sz="2800">
          <a:solidFill>
            <a:srgbClr val="FFFF00"/>
          </a:solidFill>
          <a:latin typeface="Calibri" pitchFamily="34" charset="0"/>
        </a:defRPr>
      </a:lvl3pPr>
      <a:lvl4pPr algn="l" rtl="0" fontAlgn="base">
        <a:spcBef>
          <a:spcPct val="0"/>
        </a:spcBef>
        <a:spcAft>
          <a:spcPct val="0"/>
        </a:spcAft>
        <a:defRPr sz="2800">
          <a:solidFill>
            <a:srgbClr val="FFFF00"/>
          </a:solidFill>
          <a:latin typeface="Calibri" pitchFamily="34" charset="0"/>
        </a:defRPr>
      </a:lvl4pPr>
      <a:lvl5pPr algn="l" rtl="0" fontAlgn="base">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p:titleStyle>
    <p:bodyStyle>
      <a:lvl1pPr marL="342900" indent="-342900" algn="l" rtl="0" fontAlgn="base">
        <a:spcBef>
          <a:spcPct val="20000"/>
        </a:spcBef>
        <a:spcAft>
          <a:spcPct val="0"/>
        </a:spcAft>
        <a:buFont typeface="Wingdings" pitchFamily="2" charset="2"/>
        <a:buChar char="§"/>
        <a:defRPr sz="2400" kern="1200">
          <a:solidFill>
            <a:srgbClr val="2906A2"/>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ga.ct.gov/m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cid:image002.png@01D1AF4F.7E4EB6A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4.jpeg"/><Relationship Id="rId7" Type="http://schemas.openxmlformats.org/officeDocument/2006/relationships/image" Target="../media/image18.gif"/><Relationship Id="rId12" Type="http://schemas.openxmlformats.org/officeDocument/2006/relationships/image" Target="../media/image25.jpeg"/><Relationship Id="rId2" Type="http://schemas.openxmlformats.org/officeDocument/2006/relationships/notesSlide" Target="../notesSlides/notesSlide36.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4.jpeg"/><Relationship Id="rId5" Type="http://schemas.openxmlformats.org/officeDocument/2006/relationships/image" Target="../media/image16.jpeg"/><Relationship Id="rId15" Type="http://schemas.openxmlformats.org/officeDocument/2006/relationships/hyperlink" Target="https://www.google.com/url?sa=i&amp;rct=j&amp;q=&amp;esrc=s&amp;source=images&amp;cd=&amp;cad=rja&amp;uact=8&amp;ved=0ahUKEwjfkqrOoYXNAhXJ4SYKHdbQBFEQjRwIBw&amp;url=https://hscweb3.hsc.usf.edu/health/now/?p%3D19862&amp;psig=AFQjCNGuqX8Sp6_wv39TqQSBOtaSlzFR5g&amp;ust=1464816674716663" TargetMode="External"/><Relationship Id="rId10" Type="http://schemas.openxmlformats.org/officeDocument/2006/relationships/image" Target="../media/image23.png"/><Relationship Id="rId4" Type="http://schemas.openxmlformats.org/officeDocument/2006/relationships/image" Target="../media/image15.jpeg"/><Relationship Id="rId9" Type="http://schemas.openxmlformats.org/officeDocument/2006/relationships/image" Target="../media/image22.jpeg"/><Relationship Id="rId14" Type="http://schemas.openxmlformats.org/officeDocument/2006/relationships/image" Target="../media/image27.png"/></Relationships>
</file>

<file path=ppt/slides/_rels/slide3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31.png"/><Relationship Id="rId5" Type="http://schemas.openxmlformats.org/officeDocument/2006/relationships/image" Target="../media/image16.jpeg"/><Relationship Id="rId10" Type="http://schemas.openxmlformats.org/officeDocument/2006/relationships/image" Target="../media/image30.jpeg"/><Relationship Id="rId4" Type="http://schemas.openxmlformats.org/officeDocument/2006/relationships/image" Target="../media/image15.jpeg"/><Relationship Id="rId9"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F5F2041-E455-48EC-937E-7560ADE7771A}" type="slidenum">
              <a:rPr lang="en-US">
                <a:solidFill>
                  <a:srgbClr val="7B9899"/>
                </a:solidFill>
              </a:rPr>
              <a:pPr fontAlgn="base">
                <a:spcBef>
                  <a:spcPct val="0"/>
                </a:spcBef>
                <a:spcAft>
                  <a:spcPct val="0"/>
                </a:spcAft>
              </a:pPr>
              <a:t>1</a:t>
            </a:fld>
            <a:endParaRPr lang="en-US" dirty="0">
              <a:solidFill>
                <a:srgbClr val="7B9899"/>
              </a:solidFill>
            </a:endParaRPr>
          </a:p>
        </p:txBody>
      </p:sp>
      <p:sp>
        <p:nvSpPr>
          <p:cNvPr id="2" name="Rectangle 1"/>
          <p:cNvSpPr/>
          <p:nvPr/>
        </p:nvSpPr>
        <p:spPr>
          <a:xfrm>
            <a:off x="160338" y="1187450"/>
            <a:ext cx="8823325" cy="5086521"/>
          </a:xfrm>
          <a:prstGeom prst="rect">
            <a:avLst/>
          </a:prstGeom>
        </p:spPr>
        <p:txBody>
          <a:bodyPr>
            <a:spAutoFit/>
          </a:bodyPr>
          <a:lstStyle/>
          <a:p>
            <a:pPr algn="ctr" fontAlgn="auto">
              <a:lnSpc>
                <a:spcPct val="90000"/>
              </a:lnSpc>
              <a:spcBef>
                <a:spcPts val="0"/>
              </a:spcBef>
              <a:spcAft>
                <a:spcPts val="0"/>
              </a:spcAft>
              <a:defRPr/>
            </a:pPr>
            <a:endParaRPr lang="en-US" sz="4000" dirty="0" smtClean="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ct val="90000"/>
              </a:lnSpc>
              <a:spcBef>
                <a:spcPts val="0"/>
              </a:spcBef>
              <a:spcAft>
                <a:spcPts val="0"/>
              </a:spcAft>
              <a:defRPr/>
            </a:pPr>
            <a:endParaRPr lang="en-US" sz="4000" dirty="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endParaRPr lang="en-US" sz="2800" dirty="0" smtClean="0">
              <a:solidFill>
                <a:srgbClr val="1D0670"/>
              </a:solidFill>
              <a:latin typeface="+mn-lt"/>
              <a:ea typeface="+mj-ea"/>
              <a:cs typeface="+mj-cs"/>
            </a:endParaRPr>
          </a:p>
          <a:p>
            <a:pPr algn="ctr" fontAlgn="auto">
              <a:lnSpc>
                <a:spcPts val="4000"/>
              </a:lnSpc>
              <a:spcBef>
                <a:spcPts val="0"/>
              </a:spcBef>
              <a:spcAft>
                <a:spcPts val="0"/>
              </a:spcAft>
              <a:defRPr/>
            </a:pPr>
            <a:r>
              <a:rPr lang="en-US" sz="2800" dirty="0" smtClean="0">
                <a:solidFill>
                  <a:srgbClr val="2906A2"/>
                </a:solidFill>
                <a:latin typeface="+mn-lt"/>
                <a:ea typeface="+mj-ea"/>
                <a:cs typeface="+mj-cs"/>
              </a:rPr>
              <a:t>Presentation </a:t>
            </a:r>
            <a:r>
              <a:rPr lang="en-US" sz="2800" dirty="0">
                <a:solidFill>
                  <a:srgbClr val="2906A2"/>
                </a:solidFill>
                <a:latin typeface="+mn-lt"/>
                <a:ea typeface="+mj-ea"/>
                <a:cs typeface="+mj-cs"/>
              </a:rPr>
              <a:t>to </a:t>
            </a:r>
            <a:r>
              <a:rPr lang="en-US" sz="2800" dirty="0" smtClean="0">
                <a:solidFill>
                  <a:srgbClr val="2906A2"/>
                </a:solidFill>
                <a:latin typeface="+mn-lt"/>
                <a:ea typeface="+mj-ea"/>
                <a:cs typeface="+mj-cs"/>
              </a:rPr>
              <a:t>the SIM Steering Committee</a:t>
            </a:r>
          </a:p>
          <a:p>
            <a:pPr algn="ctr" fontAlgn="auto">
              <a:lnSpc>
                <a:spcPct val="90000"/>
              </a:lnSpc>
              <a:spcBef>
                <a:spcPts val="0"/>
              </a:spcBef>
              <a:spcAft>
                <a:spcPts val="0"/>
              </a:spcAft>
              <a:defRPr/>
            </a:pPr>
            <a:endParaRPr lang="en-US" sz="2400" dirty="0" smtClean="0">
              <a:solidFill>
                <a:srgbClr val="2906A2"/>
              </a:solidFill>
              <a:latin typeface="+mn-lt"/>
            </a:endParaRPr>
          </a:p>
          <a:p>
            <a:pPr algn="ctr" fontAlgn="auto">
              <a:lnSpc>
                <a:spcPct val="90000"/>
              </a:lnSpc>
              <a:spcBef>
                <a:spcPts val="0"/>
              </a:spcBef>
              <a:spcAft>
                <a:spcPts val="0"/>
              </a:spcAft>
              <a:defRPr/>
            </a:pPr>
            <a:r>
              <a:rPr lang="en-US" sz="2400" dirty="0" smtClean="0">
                <a:solidFill>
                  <a:srgbClr val="2906A2"/>
                </a:solidFill>
                <a:latin typeface="+mn-lt"/>
              </a:rPr>
              <a:t>June 9, 2016</a:t>
            </a:r>
            <a:endParaRPr lang="en-US" sz="2400" dirty="0">
              <a:solidFill>
                <a:srgbClr val="2906A2"/>
              </a:solidFill>
              <a:latin typeface="+mn-lt"/>
              <a:ea typeface="+mj-ea"/>
              <a:cs typeface="+mj-cs"/>
            </a:endParaRPr>
          </a:p>
          <a:p>
            <a:pPr fontAlgn="auto">
              <a:spcAft>
                <a:spcPts val="0"/>
              </a:spcAft>
              <a:defRPr/>
            </a:pPr>
            <a:endParaRPr lang="en-US" sz="4000" dirty="0">
              <a:solidFill>
                <a:prstClr val="black"/>
              </a:solidFill>
              <a:latin typeface="+mn-lt"/>
              <a:ea typeface="+mj-ea"/>
              <a:cs typeface="+mj-cs"/>
            </a:endParaRPr>
          </a:p>
        </p:txBody>
      </p:sp>
      <p:sp>
        <p:nvSpPr>
          <p:cNvPr id="8" name="Date Placeholder 7"/>
          <p:cNvSpPr>
            <a:spLocks noGrp="1"/>
          </p:cNvSpPr>
          <p:nvPr>
            <p:ph type="dt" sz="quarter" idx="10"/>
          </p:nvPr>
        </p:nvSpPr>
        <p:spPr/>
        <p:txBody>
          <a:bodyPr/>
          <a:lstStyle/>
          <a:p>
            <a:pPr>
              <a:defRPr/>
            </a:pPr>
            <a:r>
              <a:rPr lang="en-US" dirty="0" smtClean="0"/>
              <a:t>6/9/2016</a:t>
            </a:r>
          </a:p>
        </p:txBody>
      </p:sp>
      <p:sp>
        <p:nvSpPr>
          <p:cNvPr id="9" name="Footer Placeholder 8"/>
          <p:cNvSpPr>
            <a:spLocks noGrp="1"/>
          </p:cNvSpPr>
          <p:nvPr>
            <p:ph type="ftr" sz="quarter" idx="11"/>
          </p:nvPr>
        </p:nvSpPr>
        <p:spPr/>
        <p:txBody>
          <a:bodyPr/>
          <a:lstStyle/>
          <a:p>
            <a:pPr>
              <a:defRPr/>
            </a:pPr>
            <a:r>
              <a:rPr lang="en-US" dirty="0"/>
              <a:t>Department of Social Services</a:t>
            </a:r>
          </a:p>
        </p:txBody>
      </p:sp>
      <p:grpSp>
        <p:nvGrpSpPr>
          <p:cNvPr id="6" name="Group 5"/>
          <p:cNvGrpSpPr/>
          <p:nvPr/>
        </p:nvGrpSpPr>
        <p:grpSpPr>
          <a:xfrm>
            <a:off x="442625" y="1077307"/>
            <a:ext cx="7930342" cy="2893796"/>
            <a:chOff x="-51425" y="1855056"/>
            <a:chExt cx="2885846" cy="1756013"/>
          </a:xfrm>
        </p:grpSpPr>
        <p:sp>
          <p:nvSpPr>
            <p:cNvPr id="7" name="Rounded Rectangle 6"/>
            <p:cNvSpPr/>
            <p:nvPr/>
          </p:nvSpPr>
          <p:spPr>
            <a:xfrm>
              <a:off x="-51425" y="2093090"/>
              <a:ext cx="2885846" cy="151797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61459" y="1855056"/>
              <a:ext cx="2720578" cy="15275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endParaRPr lang="en-US" sz="3600" b="1" dirty="0" smtClean="0">
                <a:latin typeface="Calibri" panose="020F0502020204030204" pitchFamily="34" charset="0"/>
              </a:endParaRPr>
            </a:p>
            <a:p>
              <a:pPr lvl="0" algn="ctr" defTabSz="800100">
                <a:lnSpc>
                  <a:spcPct val="90000"/>
                </a:lnSpc>
                <a:spcBef>
                  <a:spcPct val="0"/>
                </a:spcBef>
                <a:spcAft>
                  <a:spcPct val="35000"/>
                </a:spcAft>
              </a:pPr>
              <a:r>
                <a:rPr lang="en-US" sz="3600" b="1" dirty="0" smtClean="0">
                  <a:latin typeface="Calibri" panose="020F0502020204030204" pitchFamily="34" charset="0"/>
                </a:rPr>
                <a:t>Connecticut HUSKY Health: </a:t>
              </a:r>
            </a:p>
            <a:p>
              <a:pPr algn="ctr" defTabSz="800100">
                <a:lnSpc>
                  <a:spcPct val="90000"/>
                </a:lnSpc>
                <a:spcAft>
                  <a:spcPct val="35000"/>
                </a:spcAft>
              </a:pPr>
              <a:r>
                <a:rPr lang="en-US" sz="2800" b="1" dirty="0" smtClean="0">
                  <a:latin typeface="Calibri" panose="020F0502020204030204" pitchFamily="34" charset="0"/>
                </a:rPr>
                <a:t>MQISSP in Context of the Overall Connecticut Medicaid Reform Agenda</a:t>
              </a:r>
              <a:endParaRPr lang="en-US" sz="2800" b="1" kern="1200" dirty="0">
                <a:latin typeface="Calibri" panose="020F0502020204030204"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01830" y="993112"/>
            <a:ext cx="8493826" cy="5369170"/>
          </a:xfrm>
        </p:spPr>
        <p:txBody>
          <a:bodyPr/>
          <a:lstStyle/>
          <a:p>
            <a:pPr marL="0" lvl="0" indent="0">
              <a:buNone/>
            </a:pPr>
            <a:r>
              <a:rPr lang="en-US" sz="3600" b="1" dirty="0" smtClean="0"/>
              <a:t>MQISSP model design process and source material:</a:t>
            </a:r>
          </a:p>
          <a:p>
            <a:endParaRPr lang="en-US" sz="2800" dirty="0" smtClean="0"/>
          </a:p>
          <a:p>
            <a:r>
              <a:rPr lang="en-US" sz="2800" dirty="0" smtClean="0"/>
              <a:t>DSS developed MQISSP model design through monthly meetings and work group sessions, as well as subject specific webinars, with the Care Management Committee of the Medical Assistance Program Oversight Council (MAPOC)</a:t>
            </a:r>
          </a:p>
          <a:p>
            <a:r>
              <a:rPr lang="en-US" sz="2800" dirty="0" smtClean="0"/>
              <a:t>All source documents are available on the face page of the MAPOC website at:</a:t>
            </a:r>
          </a:p>
          <a:p>
            <a:pPr marL="0" indent="0">
              <a:buNone/>
            </a:pPr>
            <a:r>
              <a:rPr lang="en-US" sz="2800" dirty="0" smtClean="0"/>
              <a:t>	</a:t>
            </a:r>
            <a:r>
              <a:rPr lang="en-US" sz="2800" dirty="0" smtClean="0">
                <a:hlinkClick r:id="rId3"/>
              </a:rPr>
              <a:t>https</a:t>
            </a:r>
            <a:r>
              <a:rPr lang="en-US" sz="2800" dirty="0">
                <a:hlinkClick r:id="rId3"/>
              </a:rPr>
              <a:t>://www.cga.ct.gov/med</a:t>
            </a:r>
            <a:r>
              <a:rPr lang="en-US" sz="2800" dirty="0" smtClean="0">
                <a:hlinkClick r:id="rId3"/>
              </a:rPr>
              <a:t>/</a:t>
            </a:r>
            <a:r>
              <a:rPr lang="en-US" sz="2800" dirty="0" smtClean="0"/>
              <a:t> </a:t>
            </a:r>
          </a:p>
          <a:p>
            <a:endParaRPr lang="en-US" sz="28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10</a:t>
            </a:fld>
            <a:endParaRPr lang="en-US" dirty="0"/>
          </a:p>
        </p:txBody>
      </p:sp>
    </p:spTree>
    <p:extLst>
      <p:ext uri="{BB962C8B-B14F-4D97-AF65-F5344CB8AC3E}">
        <p14:creationId xmlns:p14="http://schemas.microsoft.com/office/powerpoint/2010/main" val="315634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Connecticut Medicaid Reform Context</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11</a:t>
            </a:fld>
            <a:endParaRPr lang="en-US" dirty="0"/>
          </a:p>
        </p:txBody>
      </p:sp>
    </p:spTree>
    <p:extLst>
      <p:ext uri="{BB962C8B-B14F-4D97-AF65-F5344CB8AC3E}">
        <p14:creationId xmlns:p14="http://schemas.microsoft.com/office/powerpoint/2010/main" val="111300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D43976D-FE59-46FF-B0CA-10F23A3434E0}" type="slidenum">
              <a:rPr lang="en-US" smtClean="0"/>
              <a:pPr>
                <a:defRPr/>
              </a:pPr>
              <a:t>12</a:t>
            </a:fld>
            <a:endParaRPr lang="en-US" dirty="0"/>
          </a:p>
        </p:txBody>
      </p:sp>
      <p:sp>
        <p:nvSpPr>
          <p:cNvPr id="10" name="Title 6"/>
          <p:cNvSpPr txBox="1">
            <a:spLocks/>
          </p:cNvSpPr>
          <p:nvPr/>
        </p:nvSpPr>
        <p:spPr>
          <a:xfrm>
            <a:off x="3124200" y="41275"/>
            <a:ext cx="6019800" cy="531813"/>
          </a:xfrm>
          <a:prstGeom prst="rect">
            <a:avLst/>
          </a:prstGeom>
        </p:spPr>
        <p:txBody>
          <a:bodyPr/>
          <a:lstStyle>
            <a:lvl1pPr algn="l" rtl="0" eaLnBrk="0" fontAlgn="base" hangingPunct="0">
              <a:spcBef>
                <a:spcPct val="0"/>
              </a:spcBef>
              <a:spcAft>
                <a:spcPct val="0"/>
              </a:spcAft>
              <a:defRPr sz="2800" kern="1200">
                <a:solidFill>
                  <a:srgbClr val="FFFF00"/>
                </a:solidFill>
                <a:latin typeface="+mj-lt"/>
                <a:ea typeface="+mj-ea"/>
                <a:cs typeface="+mj-cs"/>
              </a:defRPr>
            </a:lvl1pPr>
            <a:lvl2pPr algn="l" rtl="0" eaLnBrk="0" fontAlgn="base" hangingPunct="0">
              <a:spcBef>
                <a:spcPct val="0"/>
              </a:spcBef>
              <a:spcAft>
                <a:spcPct val="0"/>
              </a:spcAft>
              <a:defRPr sz="2800">
                <a:solidFill>
                  <a:srgbClr val="FFFF00"/>
                </a:solidFill>
                <a:latin typeface="Calibri" pitchFamily="34" charset="0"/>
              </a:defRPr>
            </a:lvl2pPr>
            <a:lvl3pPr algn="l" rtl="0" eaLnBrk="0" fontAlgn="base" hangingPunct="0">
              <a:spcBef>
                <a:spcPct val="0"/>
              </a:spcBef>
              <a:spcAft>
                <a:spcPct val="0"/>
              </a:spcAft>
              <a:defRPr sz="2800">
                <a:solidFill>
                  <a:srgbClr val="FFFF00"/>
                </a:solidFill>
                <a:latin typeface="Calibri" pitchFamily="34" charset="0"/>
              </a:defRPr>
            </a:lvl3pPr>
            <a:lvl4pPr algn="l" rtl="0" eaLnBrk="0" fontAlgn="base" hangingPunct="0">
              <a:spcBef>
                <a:spcPct val="0"/>
              </a:spcBef>
              <a:spcAft>
                <a:spcPct val="0"/>
              </a:spcAft>
              <a:defRPr sz="2800">
                <a:solidFill>
                  <a:srgbClr val="FFFF00"/>
                </a:solidFill>
                <a:latin typeface="Calibri" pitchFamily="34" charset="0"/>
              </a:defRPr>
            </a:lvl4pPr>
            <a:lvl5pPr algn="l" rtl="0" eaLnBrk="0" fontAlgn="base" hangingPunct="0">
              <a:spcBef>
                <a:spcPct val="0"/>
              </a:spcBef>
              <a:spcAft>
                <a:spcPct val="0"/>
              </a:spcAft>
              <a:defRPr sz="2800">
                <a:solidFill>
                  <a:srgbClr val="FFFF00"/>
                </a:solidFill>
                <a:latin typeface="Calibri" pitchFamily="34" charset="0"/>
              </a:defRPr>
            </a:lvl5pPr>
            <a:lvl6pPr marL="457200" algn="l" rtl="0" fontAlgn="base">
              <a:spcBef>
                <a:spcPct val="0"/>
              </a:spcBef>
              <a:spcAft>
                <a:spcPct val="0"/>
              </a:spcAft>
              <a:defRPr sz="2800">
                <a:solidFill>
                  <a:srgbClr val="FFFF00"/>
                </a:solidFill>
                <a:latin typeface="Calibri" pitchFamily="34" charset="0"/>
              </a:defRPr>
            </a:lvl6pPr>
            <a:lvl7pPr marL="914400" algn="l" rtl="0" fontAlgn="base">
              <a:spcBef>
                <a:spcPct val="0"/>
              </a:spcBef>
              <a:spcAft>
                <a:spcPct val="0"/>
              </a:spcAft>
              <a:defRPr sz="2800">
                <a:solidFill>
                  <a:srgbClr val="FFFF00"/>
                </a:solidFill>
                <a:latin typeface="Calibri" pitchFamily="34" charset="0"/>
              </a:defRPr>
            </a:lvl7pPr>
            <a:lvl8pPr marL="1371600" algn="l" rtl="0" fontAlgn="base">
              <a:spcBef>
                <a:spcPct val="0"/>
              </a:spcBef>
              <a:spcAft>
                <a:spcPct val="0"/>
              </a:spcAft>
              <a:defRPr sz="2800">
                <a:solidFill>
                  <a:srgbClr val="FFFF00"/>
                </a:solidFill>
                <a:latin typeface="Calibri" pitchFamily="34" charset="0"/>
              </a:defRPr>
            </a:lvl8pPr>
            <a:lvl9pPr marL="1828800" algn="l" rtl="0" fontAlgn="base">
              <a:spcBef>
                <a:spcPct val="0"/>
              </a:spcBef>
              <a:spcAft>
                <a:spcPct val="0"/>
              </a:spcAft>
              <a:defRPr sz="2800">
                <a:solidFill>
                  <a:srgbClr val="FFFF00"/>
                </a:solidFill>
                <a:latin typeface="Calibri" pitchFamily="34" charset="0"/>
              </a:defRPr>
            </a:lvl9pPr>
          </a:lstStyle>
          <a:p>
            <a:pPr algn="ctr" eaLnBrk="1" hangingPunct="1"/>
            <a:r>
              <a:rPr lang="en-US" sz="3200" dirty="0" smtClean="0">
                <a:latin typeface="Calibri" panose="020F0502020204030204" pitchFamily="34" charset="0"/>
                <a:cs typeface="Arial" panose="020B0604020202020204" pitchFamily="34" charset="0"/>
              </a:rPr>
              <a:t>HUSKY Health at a Glance</a:t>
            </a:r>
          </a:p>
        </p:txBody>
      </p:sp>
      <p:graphicFrame>
        <p:nvGraphicFramePr>
          <p:cNvPr id="13" name="Diagram 12"/>
          <p:cNvGraphicFramePr/>
          <p:nvPr>
            <p:extLst>
              <p:ext uri="{D42A27DB-BD31-4B8C-83A1-F6EECF244321}">
                <p14:modId xmlns:p14="http://schemas.microsoft.com/office/powerpoint/2010/main" val="1430736229"/>
              </p:ext>
            </p:extLst>
          </p:nvPr>
        </p:nvGraphicFramePr>
        <p:xfrm>
          <a:off x="660400" y="1087120"/>
          <a:ext cx="8016240" cy="525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5625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r>
              <a:rPr lang="en-US" sz="3600" dirty="0" smtClean="0"/>
              <a:t>HUSKY Health touches </a:t>
            </a:r>
            <a:r>
              <a:rPr lang="en-US" sz="3600" b="1" u="sng" dirty="0" smtClean="0"/>
              <a:t>everyone</a:t>
            </a:r>
            <a:r>
              <a:rPr lang="en-US" sz="3600" dirty="0" smtClean="0"/>
              <a:t>.</a:t>
            </a:r>
          </a:p>
          <a:p>
            <a:pPr marL="0" lvl="0" indent="0" algn="ctr">
              <a:buNone/>
            </a:pPr>
            <a:endParaRPr lang="en-US" sz="2800" dirty="0" smtClean="0"/>
          </a:p>
          <a:p>
            <a:pPr marL="0" lvl="0" indent="0" algn="ctr">
              <a:buNone/>
            </a:pPr>
            <a:r>
              <a:rPr lang="en-US" sz="2800" dirty="0" smtClean="0"/>
              <a:t>Children. Working families and individuals.</a:t>
            </a:r>
          </a:p>
          <a:p>
            <a:pPr marL="0" lvl="0" indent="0" algn="ctr">
              <a:buNone/>
            </a:pPr>
            <a:r>
              <a:rPr lang="en-US" sz="2800" dirty="0"/>
              <a:t>Older adults. </a:t>
            </a:r>
            <a:r>
              <a:rPr lang="en-US" sz="2800" dirty="0" smtClean="0"/>
              <a:t>People with disabilities.</a:t>
            </a:r>
          </a:p>
          <a:p>
            <a:pPr marL="0" lvl="0" indent="0" algn="ctr">
              <a:buNone/>
            </a:pPr>
            <a:r>
              <a:rPr lang="en-US" sz="2800" dirty="0" smtClean="0"/>
              <a:t>Your neighbor.  Your cousin.</a:t>
            </a:r>
          </a:p>
          <a:p>
            <a:pPr marL="0" lvl="0" indent="0" algn="ctr">
              <a:buNone/>
            </a:pPr>
            <a:r>
              <a:rPr lang="en-US" sz="2800" dirty="0" smtClean="0"/>
              <a:t>One in five CT citizens is served by HUSKY Health.</a:t>
            </a:r>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576" y="4220216"/>
            <a:ext cx="2337286" cy="2049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20216"/>
            <a:ext cx="3106616" cy="205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9126" y="4220216"/>
            <a:ext cx="2805911" cy="201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09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6791258" cy="5369170"/>
          </a:xfrm>
        </p:spPr>
        <p:txBody>
          <a:bodyPr/>
          <a:lstStyle/>
          <a:p>
            <a:pPr marL="0" lvl="0" indent="0">
              <a:buNone/>
            </a:pPr>
            <a:r>
              <a:rPr lang="en-US" sz="3600" b="1" dirty="0" smtClean="0"/>
              <a:t>HUSKY Health . . . </a:t>
            </a:r>
            <a:endParaRPr lang="en-US" sz="3600" b="1" dirty="0"/>
          </a:p>
          <a:p>
            <a:endParaRPr lang="en-US" sz="2800" dirty="0" smtClean="0"/>
          </a:p>
          <a:p>
            <a:r>
              <a:rPr lang="en-US" sz="2800" dirty="0" smtClean="0"/>
              <a:t>extends financial security                           from the </a:t>
            </a:r>
            <a:r>
              <a:rPr lang="en-US" sz="2800" dirty="0"/>
              <a:t>catastrophic costs of </a:t>
            </a:r>
            <a:r>
              <a:rPr lang="en-US" sz="2800" dirty="0" smtClean="0"/>
              <a:t>                       a serious health condition</a:t>
            </a:r>
          </a:p>
          <a:p>
            <a:r>
              <a:rPr lang="en-US" sz="2800" dirty="0" smtClean="0"/>
              <a:t>enables people to stay well,                through prevention, and to work</a:t>
            </a:r>
          </a:p>
          <a:p>
            <a:r>
              <a:rPr lang="en-US" sz="2800" dirty="0" smtClean="0"/>
              <a:t>promotes the health, well-being                  and school readiness of children</a:t>
            </a:r>
          </a:p>
          <a:p>
            <a:r>
              <a:rPr lang="en-US" sz="2800" dirty="0" smtClean="0"/>
              <a:t>supports independence in the      community</a:t>
            </a:r>
          </a:p>
          <a:p>
            <a:pPr marL="0" indent="0">
              <a:buNone/>
            </a:pPr>
            <a:endParaRPr lang="en-US" sz="3200"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14</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2558" y="3320012"/>
            <a:ext cx="1175602" cy="1175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sp.yimg.com/xj/th?id=OIP.M4e62208281ab7517bda46469b3cf1561o0&amp;pid=15.1&amp;P=0&amp;w=269&amp;h=1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945" y="5319303"/>
            <a:ext cx="1878255" cy="112837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ildren going to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842" y="3285115"/>
            <a:ext cx="1338993" cy="183691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720" y="1376413"/>
            <a:ext cx="3035177" cy="16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69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dirty="0" smtClean="0"/>
          </a:p>
          <a:p>
            <a:pPr marL="0" lvl="0" indent="0" algn="ctr">
              <a:buNone/>
            </a:pPr>
            <a:r>
              <a:rPr lang="en-US" sz="3600" dirty="0" smtClean="0"/>
              <a:t>HUSKY Health is </a:t>
            </a:r>
            <a:r>
              <a:rPr lang="en-US" sz="3600" b="1" u="sng" dirty="0" smtClean="0"/>
              <a:t>mission-driven</a:t>
            </a:r>
            <a:r>
              <a:rPr lang="en-US" sz="3600" b="1" dirty="0" smtClean="0"/>
              <a:t>.</a:t>
            </a:r>
          </a:p>
          <a:p>
            <a:pPr marL="0" indent="0" algn="ctr">
              <a:buNone/>
            </a:pPr>
            <a:endParaRPr lang="en-US" sz="2800" dirty="0" smtClean="0"/>
          </a:p>
          <a:p>
            <a:pPr marL="0" indent="0" algn="ctr">
              <a:buNone/>
            </a:pPr>
            <a:r>
              <a:rPr lang="en-US" sz="2800" dirty="0" smtClean="0"/>
              <a:t>DSS works </a:t>
            </a:r>
            <a:r>
              <a:rPr lang="en-US" sz="2800" dirty="0"/>
              <a:t>in partnership with </a:t>
            </a:r>
            <a:r>
              <a:rPr lang="en-US" sz="2800" dirty="0" smtClean="0"/>
              <a:t>stakeholders </a:t>
            </a:r>
            <a:r>
              <a:rPr lang="en-US" sz="2800" dirty="0"/>
              <a:t>across the health care delivery system to ensure that </a:t>
            </a:r>
            <a:r>
              <a:rPr lang="en-US" sz="2800" b="1" dirty="0"/>
              <a:t>eligible people </a:t>
            </a:r>
            <a:r>
              <a:rPr lang="en-US" sz="2800" dirty="0"/>
              <a:t>in Connecticut </a:t>
            </a:r>
            <a:r>
              <a:rPr lang="en-US" sz="2800" b="1" dirty="0"/>
              <a:t>receive the supports and services they need</a:t>
            </a:r>
            <a:r>
              <a:rPr lang="en-US" sz="2800" dirty="0"/>
              <a:t> to promote </a:t>
            </a:r>
            <a:r>
              <a:rPr lang="en-US" sz="2800" b="1" dirty="0"/>
              <a:t>self-sufficiency, improved well-being and positive health outcomes</a:t>
            </a:r>
            <a:r>
              <a:rPr lang="en-US" sz="2800" dirty="0"/>
              <a:t>.  We ensure that the </a:t>
            </a:r>
            <a:r>
              <a:rPr lang="en-US" sz="2800" b="1" dirty="0"/>
              <a:t>delivery of these services is consistent with federal and state policies</a:t>
            </a:r>
            <a:r>
              <a:rPr lang="en-US" sz="2800" dirty="0"/>
              <a:t>.</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15</a:t>
            </a:fld>
            <a:endParaRPr lang="en-US" dirty="0"/>
          </a:p>
        </p:txBody>
      </p:sp>
    </p:spTree>
    <p:extLst>
      <p:ext uri="{BB962C8B-B14F-4D97-AF65-F5344CB8AC3E}">
        <p14:creationId xmlns:p14="http://schemas.microsoft.com/office/powerpoint/2010/main" val="22929858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003745"/>
            <a:ext cx="8620298" cy="5186363"/>
          </a:xfrm>
        </p:spPr>
        <p:txBody>
          <a:bodyPr/>
          <a:lstStyle/>
          <a:p>
            <a:pPr marL="0" lvl="0" indent="0" algn="ctr">
              <a:buNone/>
            </a:pPr>
            <a:r>
              <a:rPr lang="en-US" sz="3600" dirty="0" smtClean="0"/>
              <a:t>HUSKY Health is </a:t>
            </a:r>
            <a:r>
              <a:rPr lang="en-US" sz="3600" b="1" u="sng" dirty="0" smtClean="0"/>
              <a:t>person-centered</a:t>
            </a:r>
            <a:r>
              <a:rPr lang="en-US" sz="3600" b="1" dirty="0" smtClean="0"/>
              <a:t>.</a:t>
            </a:r>
          </a:p>
          <a:p>
            <a:pPr marL="0" indent="0" algn="ctr">
              <a:buNone/>
            </a:pPr>
            <a:endParaRPr lang="en-US" sz="36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16</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230" y="2188919"/>
            <a:ext cx="2379785" cy="232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874" y="4818185"/>
            <a:ext cx="1771396" cy="117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6370" y="1888075"/>
            <a:ext cx="25527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descr="https://sp.yimg.com/xj/th?id=OIP.Mb20ae848ec565a314b4f1dcf4468222bH0&amp;pid=15.1&amp;P=0&amp;w=256&amp;h=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544" y="2538704"/>
            <a:ext cx="2438400" cy="162877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567" y="4489938"/>
            <a:ext cx="2131883" cy="181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4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r>
              <a:rPr lang="en-US" sz="3200" dirty="0" smtClean="0"/>
              <a:t>HUSKY Health is </a:t>
            </a:r>
            <a:r>
              <a:rPr lang="en-US" sz="3200" b="1" u="sng" dirty="0" smtClean="0"/>
              <a:t>improving outcomes while controlling costs</a:t>
            </a:r>
            <a:r>
              <a:rPr lang="en-US" sz="3200" b="1" dirty="0" smtClean="0"/>
              <a:t>.</a:t>
            </a:r>
          </a:p>
          <a:p>
            <a:pPr marL="0" lvl="0" indent="0" algn="ctr">
              <a:buNone/>
            </a:pPr>
            <a:endParaRPr lang="en-US" sz="3200" b="1" dirty="0"/>
          </a:p>
          <a:p>
            <a:pPr marL="0" lvl="0" indent="0" algn="ctr">
              <a:buNone/>
            </a:pPr>
            <a:r>
              <a:rPr lang="en-US" b="1" dirty="0" smtClean="0"/>
              <a:t>Health outcomes and care experience are improving</a:t>
            </a:r>
            <a:r>
              <a:rPr lang="en-US" dirty="0" smtClean="0"/>
              <a:t>. We are </a:t>
            </a:r>
            <a:r>
              <a:rPr lang="en-US" b="1" dirty="0" smtClean="0"/>
              <a:t>enabling independence and choice </a:t>
            </a:r>
            <a:r>
              <a:rPr lang="en-US" dirty="0" smtClean="0"/>
              <a:t>for people who need long-term services and supports.</a:t>
            </a:r>
          </a:p>
          <a:p>
            <a:pPr marL="0" lvl="0" indent="0" algn="ctr">
              <a:buNone/>
            </a:pPr>
            <a:endParaRPr lang="en-US" dirty="0" smtClean="0"/>
          </a:p>
          <a:p>
            <a:pPr marL="0" lvl="0" indent="0" algn="ctr">
              <a:buNone/>
            </a:pPr>
            <a:r>
              <a:rPr lang="en-US" b="1" dirty="0" smtClean="0"/>
              <a:t>Provider participation has increased</a:t>
            </a:r>
            <a:r>
              <a:rPr lang="en-US" dirty="0" smtClean="0"/>
              <a:t>.</a:t>
            </a:r>
          </a:p>
          <a:p>
            <a:pPr marL="0" lvl="0" indent="0" algn="ctr">
              <a:buNone/>
            </a:pPr>
            <a:endParaRPr lang="en-US" dirty="0" smtClean="0"/>
          </a:p>
          <a:p>
            <a:pPr marL="0" lvl="0" indent="0" algn="ctr">
              <a:buNone/>
            </a:pPr>
            <a:r>
              <a:rPr lang="en-US" dirty="0" smtClean="0"/>
              <a:t>Enrollment is up, but </a:t>
            </a:r>
            <a:r>
              <a:rPr lang="en-US" b="1" dirty="0" smtClean="0"/>
              <a:t>per member per month costs are stable</a:t>
            </a:r>
            <a:r>
              <a:rPr lang="en-US" dirty="0" smtClean="0"/>
              <a:t>.</a:t>
            </a:r>
          </a:p>
          <a:p>
            <a:pPr marL="0" lvl="0" indent="0" algn="ctr">
              <a:buNone/>
            </a:pPr>
            <a:endParaRPr lang="en-US" dirty="0"/>
          </a:p>
          <a:p>
            <a:pPr marL="0" lvl="0" indent="0" algn="ctr">
              <a:buNone/>
            </a:pPr>
            <a:r>
              <a:rPr lang="en-US" dirty="0" smtClean="0"/>
              <a:t>The </a:t>
            </a:r>
            <a:r>
              <a:rPr lang="en-US" b="1" dirty="0" smtClean="0"/>
              <a:t>federal share </a:t>
            </a:r>
            <a:r>
              <a:rPr lang="en-US" dirty="0" smtClean="0"/>
              <a:t>of HUSKY Health costs </a:t>
            </a:r>
            <a:r>
              <a:rPr lang="en-US" b="1" dirty="0" smtClean="0"/>
              <a:t>has</a:t>
            </a:r>
            <a:r>
              <a:rPr lang="en-US" dirty="0" smtClean="0"/>
              <a:t> </a:t>
            </a:r>
            <a:r>
              <a:rPr lang="en-US" b="1" dirty="0" smtClean="0"/>
              <a:t>increased.</a:t>
            </a:r>
            <a:endParaRPr lang="en-US" dirty="0" smtClean="0"/>
          </a:p>
          <a:p>
            <a:pPr marL="0" indent="0" algn="ctr">
              <a:buNone/>
            </a:pP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17</a:t>
            </a:fld>
            <a:endParaRPr lang="en-US" dirty="0"/>
          </a:p>
        </p:txBody>
      </p:sp>
    </p:spTree>
    <p:extLst>
      <p:ext uri="{BB962C8B-B14F-4D97-AF65-F5344CB8AC3E}">
        <p14:creationId xmlns:p14="http://schemas.microsoft.com/office/powerpoint/2010/main" val="897811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79222" y="1050637"/>
            <a:ext cx="8620298" cy="5186363"/>
          </a:xfrm>
        </p:spPr>
        <p:txBody>
          <a:bodyPr/>
          <a:lstStyle/>
          <a:p>
            <a:pPr marL="0" lvl="0" indent="0" algn="ctr">
              <a:buNone/>
            </a:pPr>
            <a:r>
              <a:rPr lang="en-US" sz="3200" dirty="0" smtClean="0"/>
              <a:t>HUSKY Health has </a:t>
            </a:r>
            <a:r>
              <a:rPr lang="en-US" sz="3200" b="1" u="sng" dirty="0" smtClean="0"/>
              <a:t>maximized benefits under the Affordable Care Act</a:t>
            </a:r>
            <a:r>
              <a:rPr lang="en-US" sz="3200" b="1" dirty="0" smtClean="0"/>
              <a:t>.</a:t>
            </a:r>
          </a:p>
          <a:p>
            <a:pPr marL="0" lvl="0" indent="0" algn="ctr">
              <a:buNone/>
            </a:pPr>
            <a:endParaRPr lang="en-US" sz="3200" b="1" dirty="0"/>
          </a:p>
          <a:p>
            <a:r>
              <a:rPr lang="en-US" dirty="0" smtClean="0"/>
              <a:t>100% federal coverage for expansion of Medicaid eligibility (HUSKY D)</a:t>
            </a:r>
          </a:p>
          <a:p>
            <a:r>
              <a:rPr lang="en-US" dirty="0"/>
              <a:t>c</a:t>
            </a:r>
            <a:r>
              <a:rPr lang="en-US" dirty="0" smtClean="0"/>
              <a:t>overage of new preventative services including smoking cessation and family planning</a:t>
            </a:r>
          </a:p>
          <a:p>
            <a:r>
              <a:rPr lang="en-US" dirty="0"/>
              <a:t>n</a:t>
            </a:r>
            <a:r>
              <a:rPr lang="en-US" dirty="0" smtClean="0"/>
              <a:t>ew resources for behavioral health integration</a:t>
            </a:r>
          </a:p>
          <a:p>
            <a:pPr lvl="0"/>
            <a:r>
              <a:rPr lang="en-US" dirty="0" smtClean="0"/>
              <a:t>$77 </a:t>
            </a:r>
            <a:r>
              <a:rPr lang="en-US" dirty="0"/>
              <a:t>million in </a:t>
            </a:r>
            <a:r>
              <a:rPr lang="en-US" dirty="0" smtClean="0"/>
              <a:t>funding </a:t>
            </a:r>
            <a:r>
              <a:rPr lang="en-US" dirty="0"/>
              <a:t>under the State Balancing Incentive Program </a:t>
            </a:r>
            <a:r>
              <a:rPr lang="en-US" dirty="0" smtClean="0"/>
              <a:t>for home </a:t>
            </a:r>
            <a:r>
              <a:rPr lang="en-US" dirty="0"/>
              <a:t>and community-based long-term services and </a:t>
            </a:r>
            <a:r>
              <a:rPr lang="en-US" dirty="0" smtClean="0"/>
              <a:t>supports (LTSS)</a:t>
            </a:r>
            <a:endParaRPr lang="en-US" dirty="0"/>
          </a:p>
          <a:p>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18</a:t>
            </a:fld>
            <a:endParaRPr lang="en-US" dirty="0"/>
          </a:p>
        </p:txBody>
      </p:sp>
    </p:spTree>
    <p:extLst>
      <p:ext uri="{BB962C8B-B14F-4D97-AF65-F5344CB8AC3E}">
        <p14:creationId xmlns:p14="http://schemas.microsoft.com/office/powerpoint/2010/main" val="3495928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Conceptual framework</a:t>
            </a: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defRPr/>
            </a:pPr>
            <a:endParaRPr lang="en-US" sz="3200" dirty="0" smtClean="0"/>
          </a:p>
          <a:p>
            <a:pPr marL="0" indent="0">
              <a:buNone/>
              <a:defRPr/>
            </a:pPr>
            <a:r>
              <a:rPr lang="en-US" sz="3200" dirty="0" smtClean="0"/>
              <a:t>DSS </a:t>
            </a:r>
            <a:r>
              <a:rPr lang="en-US" sz="3200" dirty="0"/>
              <a:t>is motivated and guided by the Centers for Medicare and Medicaid Services (CMS) “Triple Aim”:</a:t>
            </a:r>
          </a:p>
          <a:p>
            <a:pPr>
              <a:defRPr/>
            </a:pPr>
            <a:endParaRPr lang="en-US" sz="3200" dirty="0"/>
          </a:p>
          <a:p>
            <a:pPr>
              <a:defRPr/>
            </a:pPr>
            <a:r>
              <a:rPr lang="en-US" sz="3200" dirty="0"/>
              <a:t>improving the patient experience of care (including quality and satisfaction)</a:t>
            </a:r>
          </a:p>
          <a:p>
            <a:pPr>
              <a:defRPr/>
            </a:pPr>
            <a:r>
              <a:rPr lang="en-US" sz="3200" dirty="0"/>
              <a:t>improving the health of populations</a:t>
            </a:r>
          </a:p>
          <a:p>
            <a:pPr>
              <a:defRPr/>
            </a:pPr>
            <a:r>
              <a:rPr lang="en-US" sz="3200" dirty="0"/>
              <a:t>reducing the per capita cost of health care</a:t>
            </a:r>
          </a:p>
          <a:p>
            <a:pPr marL="0" lvl="0" indent="0">
              <a:buNone/>
            </a:pPr>
            <a:endParaRPr lang="en-US" sz="3200" b="1"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19</a:t>
            </a:fld>
            <a:endParaRPr lang="en-US" dirty="0"/>
          </a:p>
        </p:txBody>
      </p:sp>
    </p:spTree>
    <p:extLst>
      <p:ext uri="{BB962C8B-B14F-4D97-AF65-F5344CB8AC3E}">
        <p14:creationId xmlns:p14="http://schemas.microsoft.com/office/powerpoint/2010/main" val="2017534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r>
              <a:rPr lang="en-US" sz="3200" b="1" dirty="0" smtClean="0"/>
              <a:t>Medicaid Quality Improvement and </a:t>
            </a:r>
          </a:p>
          <a:p>
            <a:pPr marL="0" lvl="0" indent="0" algn="ctr">
              <a:buNone/>
            </a:pPr>
            <a:r>
              <a:rPr lang="en-US" sz="3200" b="1" dirty="0" smtClean="0"/>
              <a:t>Shared Savings Program (MQISSP) </a:t>
            </a:r>
          </a:p>
          <a:p>
            <a:pPr marL="0" lvl="0" indent="0" algn="ctr">
              <a:buNone/>
            </a:pPr>
            <a:r>
              <a:rPr lang="en-US" sz="3200" b="1" dirty="0" smtClean="0"/>
              <a:t>Overview</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a:t>
            </a:fld>
            <a:endParaRPr lang="en-US" dirty="0"/>
          </a:p>
        </p:txBody>
      </p:sp>
    </p:spTree>
    <p:extLst>
      <p:ext uri="{BB962C8B-B14F-4D97-AF65-F5344CB8AC3E}">
        <p14:creationId xmlns:p14="http://schemas.microsoft.com/office/powerpoint/2010/main" val="1113006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67499" y="1062359"/>
            <a:ext cx="8620298" cy="5186363"/>
          </a:xfrm>
        </p:spPr>
        <p:txBody>
          <a:bodyPr/>
          <a:lstStyle/>
          <a:p>
            <a:pPr marL="457200" lvl="1" indent="0">
              <a:buFont typeface="Wingdings" pitchFamily="2" charset="2"/>
              <a:buNone/>
            </a:pPr>
            <a:r>
              <a:rPr lang="en-US" altLang="en-US" sz="2800" dirty="0" smtClean="0">
                <a:solidFill>
                  <a:srgbClr val="2906A2"/>
                </a:solidFill>
              </a:rPr>
              <a:t>We </a:t>
            </a:r>
            <a:r>
              <a:rPr lang="en-US" altLang="en-US" sz="2800" dirty="0">
                <a:solidFill>
                  <a:srgbClr val="2906A2"/>
                </a:solidFill>
              </a:rPr>
              <a:t>are also influenced by a value-based purchasing orientation. The Centers for Medicare and Medicaid Services (CMS) define </a:t>
            </a:r>
            <a:r>
              <a:rPr lang="en-US" altLang="en-US" sz="2800" b="1" dirty="0">
                <a:solidFill>
                  <a:srgbClr val="2906A2"/>
                </a:solidFill>
              </a:rPr>
              <a:t>value-based purchasing </a:t>
            </a:r>
            <a:r>
              <a:rPr lang="en-US" altLang="en-US" sz="2800" dirty="0">
                <a:solidFill>
                  <a:srgbClr val="2906A2"/>
                </a:solidFill>
              </a:rPr>
              <a:t>as a method that provides for:</a:t>
            </a:r>
          </a:p>
          <a:p>
            <a:pPr marL="457200" lvl="1" indent="0">
              <a:buFont typeface="Wingdings" pitchFamily="2" charset="2"/>
              <a:buNone/>
            </a:pPr>
            <a:endParaRPr lang="en-US" altLang="en-US" sz="2800" dirty="0">
              <a:solidFill>
                <a:srgbClr val="2906A2"/>
              </a:solidFill>
            </a:endParaRPr>
          </a:p>
          <a:p>
            <a:pPr marL="457200" lvl="1" indent="0">
              <a:buFont typeface="Wingdings" pitchFamily="2" charset="2"/>
              <a:buNone/>
            </a:pPr>
            <a:r>
              <a:rPr lang="en-US" altLang="en-US" sz="2800" i="1" dirty="0">
                <a:solidFill>
                  <a:srgbClr val="2906A2"/>
                </a:solidFill>
              </a:rPr>
              <a:t>Linking provider payments to improved performance by health care providers. This form of payment holds health care providers accountable for both the cost and quality of care they provide. It attempts to reduce inappropriate care and to identify and reward the best-performing providers.</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20</a:t>
            </a:fld>
            <a:endParaRPr lang="en-US" dirty="0"/>
          </a:p>
        </p:txBody>
      </p:sp>
    </p:spTree>
    <p:extLst>
      <p:ext uri="{BB962C8B-B14F-4D97-AF65-F5344CB8AC3E}">
        <p14:creationId xmlns:p14="http://schemas.microsoft.com/office/powerpoint/2010/main" val="3387094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Hypotheses</a:t>
            </a: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pPr>
            <a:endParaRPr lang="en-US" sz="2800" b="1" i="1" dirty="0" smtClean="0"/>
          </a:p>
          <a:p>
            <a:pPr marL="0" indent="0">
              <a:buNone/>
            </a:pPr>
            <a:r>
              <a:rPr lang="en-US" sz="2800" b="1" i="1" dirty="0" smtClean="0"/>
              <a:t>We have two critical reform hypotheses:</a:t>
            </a:r>
          </a:p>
          <a:p>
            <a:pPr marL="0" indent="0">
              <a:buNone/>
            </a:pPr>
            <a:endParaRPr lang="en-US" sz="2800" i="1" dirty="0"/>
          </a:p>
          <a:p>
            <a:pPr marL="0" indent="0">
              <a:buNone/>
            </a:pPr>
            <a:r>
              <a:rPr lang="en-US" sz="2800" i="1" dirty="0" smtClean="0"/>
              <a:t>Centralizing </a:t>
            </a:r>
            <a:r>
              <a:rPr lang="en-US" sz="2800" i="1" dirty="0"/>
              <a:t>management of services for all Medicaid beneficiaries in self-insured, managed fee-for-service arrangements with Administrative Services Organizations, as well as use of predictive modeling tools and data to inform and to target beneficiaries in greatest need of assistance, will yield improved health outcomes and beneficiary experience, and will help to control the rate of increase in Medicaid spending. </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21</a:t>
            </a:fld>
            <a:endParaRPr lang="en-US" dirty="0"/>
          </a:p>
        </p:txBody>
      </p:sp>
    </p:spTree>
    <p:extLst>
      <p:ext uri="{BB962C8B-B14F-4D97-AF65-F5344CB8AC3E}">
        <p14:creationId xmlns:p14="http://schemas.microsoft.com/office/powerpoint/2010/main" val="2559951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67499" y="1062359"/>
            <a:ext cx="8620298" cy="5186363"/>
          </a:xfrm>
        </p:spPr>
        <p:txBody>
          <a:bodyPr/>
          <a:lstStyle/>
          <a:p>
            <a:pPr marL="0" indent="0">
              <a:buNone/>
            </a:pPr>
            <a:endParaRPr lang="en-US" sz="2800" i="1" dirty="0"/>
          </a:p>
          <a:p>
            <a:pPr marL="0" indent="0">
              <a:buNone/>
            </a:pPr>
            <a:r>
              <a:rPr lang="en-US" sz="2800" i="1" dirty="0" smtClean="0"/>
              <a:t>Building on current preventative and coordinative interventions (e.g. PCMH, ASO-based Intensive Care Management) by migrating such efforts to a more community-based approach and building in appropriate value-based payment strategies (e.g. pay-for-performance, bundled payments, episodes, shared savings arrangements) will </a:t>
            </a:r>
            <a:r>
              <a:rPr lang="en-US" sz="2800" i="1" dirty="0"/>
              <a:t>yield </a:t>
            </a:r>
            <a:r>
              <a:rPr lang="en-US" sz="2800" i="1" dirty="0" smtClean="0"/>
              <a:t>further improvements in </a:t>
            </a:r>
            <a:r>
              <a:rPr lang="en-US" sz="2800" i="1" dirty="0"/>
              <a:t>health outcomes and beneficiary experience, and will </a:t>
            </a:r>
            <a:r>
              <a:rPr lang="en-US" sz="2800" i="1" dirty="0" smtClean="0"/>
              <a:t>continue to control </a:t>
            </a:r>
            <a:r>
              <a:rPr lang="en-US" sz="2800" i="1" dirty="0"/>
              <a:t>the rate of increase in Medicaid spending. </a:t>
            </a:r>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22</a:t>
            </a:fld>
            <a:endParaRPr lang="en-US" dirty="0"/>
          </a:p>
        </p:txBody>
      </p:sp>
    </p:spTree>
    <p:extLst>
      <p:ext uri="{BB962C8B-B14F-4D97-AF65-F5344CB8AC3E}">
        <p14:creationId xmlns:p14="http://schemas.microsoft.com/office/powerpoint/2010/main" val="29214082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Key Terms</a:t>
            </a:r>
            <a:endParaRPr lang="en-US" sz="3200" dirty="0"/>
          </a:p>
        </p:txBody>
      </p:sp>
      <p:sp>
        <p:nvSpPr>
          <p:cNvPr id="3" name="Content Placeholder 2"/>
          <p:cNvSpPr>
            <a:spLocks noGrp="1"/>
          </p:cNvSpPr>
          <p:nvPr>
            <p:ph idx="1"/>
          </p:nvPr>
        </p:nvSpPr>
        <p:spPr>
          <a:xfrm>
            <a:off x="251170" y="948059"/>
            <a:ext cx="8620298" cy="5186363"/>
          </a:xfrm>
        </p:spPr>
        <p:txBody>
          <a:bodyPr/>
          <a:lstStyle/>
          <a:p>
            <a:pPr marL="0" indent="0">
              <a:buNone/>
            </a:pPr>
            <a:endParaRPr lang="en-US" sz="2800" dirty="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a:t>6</a:t>
            </a:r>
            <a:r>
              <a:rPr lang="en-US" dirty="0" smtClean="0"/>
              <a:t>/9/2016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0424021"/>
              </p:ext>
            </p:extLst>
          </p:nvPr>
        </p:nvGraphicFramePr>
        <p:xfrm>
          <a:off x="310243" y="1012370"/>
          <a:ext cx="8556172" cy="5303520"/>
        </p:xfrm>
        <a:graphic>
          <a:graphicData uri="http://schemas.openxmlformats.org/drawingml/2006/table">
            <a:tbl>
              <a:tblPr firstRow="1" bandRow="1">
                <a:tableStyleId>{5C22544A-7EE6-4342-B048-85BDC9FD1C3A}</a:tableStyleId>
              </a:tblPr>
              <a:tblGrid>
                <a:gridCol w="2237014"/>
                <a:gridCol w="1143000"/>
                <a:gridCol w="5176158"/>
              </a:tblGrid>
              <a:tr h="269920">
                <a:tc>
                  <a:txBody>
                    <a:bodyPr/>
                    <a:lstStyle/>
                    <a:p>
                      <a:r>
                        <a:rPr lang="en-US" dirty="0" smtClean="0"/>
                        <a:t>Term</a:t>
                      </a:r>
                      <a:endParaRPr lang="en-US" dirty="0"/>
                    </a:p>
                  </a:txBody>
                  <a:tcPr/>
                </a:tc>
                <a:tc>
                  <a:txBody>
                    <a:bodyPr/>
                    <a:lstStyle/>
                    <a:p>
                      <a:r>
                        <a:rPr lang="en-US" dirty="0" smtClean="0"/>
                        <a:t>Acronym</a:t>
                      </a:r>
                      <a:endParaRPr lang="en-US" dirty="0"/>
                    </a:p>
                  </a:txBody>
                  <a:tcPr/>
                </a:tc>
                <a:tc>
                  <a:txBody>
                    <a:bodyPr/>
                    <a:lstStyle/>
                    <a:p>
                      <a:r>
                        <a:rPr lang="en-US" dirty="0" smtClean="0"/>
                        <a:t>Detail</a:t>
                      </a:r>
                      <a:endParaRPr lang="en-US" dirty="0"/>
                    </a:p>
                  </a:txBody>
                  <a:tcPr/>
                </a:tc>
              </a:tr>
              <a:tr h="269920">
                <a:tc>
                  <a:txBody>
                    <a:bodyPr/>
                    <a:lstStyle/>
                    <a:p>
                      <a:r>
                        <a:rPr lang="en-US" sz="1200" dirty="0" smtClean="0"/>
                        <a:t>Administrative</a:t>
                      </a:r>
                      <a:r>
                        <a:rPr lang="en-US" sz="1200" baseline="0" dirty="0" smtClean="0"/>
                        <a:t> Services Organization</a:t>
                      </a:r>
                      <a:endParaRPr lang="en-US" sz="1200" dirty="0"/>
                    </a:p>
                  </a:txBody>
                  <a:tcPr/>
                </a:tc>
                <a:tc>
                  <a:txBody>
                    <a:bodyPr/>
                    <a:lstStyle/>
                    <a:p>
                      <a:r>
                        <a:rPr lang="en-US" sz="1200" dirty="0" smtClean="0"/>
                        <a:t>ASO</a:t>
                      </a:r>
                      <a:endParaRPr lang="en-US" sz="1200" dirty="0"/>
                    </a:p>
                  </a:txBody>
                  <a:tcPr/>
                </a:tc>
                <a:tc>
                  <a:txBody>
                    <a:bodyPr/>
                    <a:lstStyle/>
                    <a:p>
                      <a:r>
                        <a:rPr lang="en-US" sz="1200" dirty="0" smtClean="0"/>
                        <a:t>DSS</a:t>
                      </a:r>
                      <a:r>
                        <a:rPr lang="en-US" sz="1200" baseline="0" dirty="0" smtClean="0"/>
                        <a:t> has contracted with four organizations (CHN, Beacon, </a:t>
                      </a:r>
                      <a:r>
                        <a:rPr lang="en-US" sz="1200" baseline="0" dirty="0" err="1" smtClean="0"/>
                        <a:t>Benecare</a:t>
                      </a:r>
                      <a:r>
                        <a:rPr lang="en-US" sz="1200" baseline="0" dirty="0" smtClean="0"/>
                        <a:t> and </a:t>
                      </a:r>
                      <a:r>
                        <a:rPr lang="en-US" sz="1200" baseline="0" dirty="0" err="1" smtClean="0"/>
                        <a:t>Logisticare</a:t>
                      </a:r>
                      <a:r>
                        <a:rPr lang="en-US" sz="1200" baseline="0" dirty="0" smtClean="0"/>
                        <a:t>) to act as statewide ASOs.  The ASOs perform many traditional member support functions , but are also responsible for data analytics and ICM.</a:t>
                      </a:r>
                      <a:endParaRPr lang="en-US" sz="1200" dirty="0"/>
                    </a:p>
                  </a:txBody>
                  <a:tcPr/>
                </a:tc>
              </a:tr>
              <a:tr h="269920">
                <a:tc>
                  <a:txBody>
                    <a:bodyPr/>
                    <a:lstStyle/>
                    <a:p>
                      <a:r>
                        <a:rPr lang="en-US" sz="1200" dirty="0" smtClean="0"/>
                        <a:t>Behavioral</a:t>
                      </a:r>
                      <a:r>
                        <a:rPr lang="en-US" sz="1200" baseline="0" dirty="0" smtClean="0"/>
                        <a:t> health home</a:t>
                      </a:r>
                      <a:endParaRPr lang="en-US" sz="1200" dirty="0"/>
                    </a:p>
                  </a:txBody>
                  <a:tcPr/>
                </a:tc>
                <a:tc>
                  <a:txBody>
                    <a:bodyPr/>
                    <a:lstStyle/>
                    <a:p>
                      <a:r>
                        <a:rPr lang="en-US" sz="1200" dirty="0" smtClean="0"/>
                        <a:t>BHH</a:t>
                      </a:r>
                      <a:endParaRPr lang="en-US" sz="1200" dirty="0"/>
                    </a:p>
                  </a:txBody>
                  <a:tcPr/>
                </a:tc>
                <a:tc>
                  <a:txBody>
                    <a:bodyPr/>
                    <a:lstStyle/>
                    <a:p>
                      <a:r>
                        <a:rPr lang="en-US" sz="1200" dirty="0" smtClean="0"/>
                        <a:t>DMHAS</a:t>
                      </a:r>
                      <a:r>
                        <a:rPr lang="en-US" sz="1200" baseline="0" dirty="0" smtClean="0"/>
                        <a:t> and DSS have partnered to implement this new means of integrating behavioral health, medical care and social service supports for individuals with Serious &amp; Persistent Mental Illness.</a:t>
                      </a:r>
                      <a:endParaRPr lang="en-US" sz="1200" dirty="0"/>
                    </a:p>
                  </a:txBody>
                  <a:tcPr/>
                </a:tc>
              </a:tr>
              <a:tr h="269920">
                <a:tc>
                  <a:txBody>
                    <a:bodyPr/>
                    <a:lstStyle/>
                    <a:p>
                      <a:r>
                        <a:rPr lang="en-US" sz="1200" dirty="0" smtClean="0"/>
                        <a:t>Expansion group</a:t>
                      </a:r>
                      <a:endParaRPr lang="en-US" sz="1200" dirty="0"/>
                    </a:p>
                  </a:txBody>
                  <a:tcPr/>
                </a:tc>
                <a:tc>
                  <a:txBody>
                    <a:bodyPr/>
                    <a:lstStyle/>
                    <a:p>
                      <a:r>
                        <a:rPr lang="en-US" sz="1200" dirty="0" smtClean="0"/>
                        <a:t>HUSKY D</a:t>
                      </a:r>
                      <a:endParaRPr lang="en-US" sz="1200" dirty="0"/>
                    </a:p>
                  </a:txBody>
                  <a:tcPr/>
                </a:tc>
                <a:tc>
                  <a:txBody>
                    <a:bodyPr/>
                    <a:lstStyle/>
                    <a:p>
                      <a:r>
                        <a:rPr lang="en-US" sz="1200" dirty="0" smtClean="0"/>
                        <a:t>Connecticut’s Medicaid expansion group includes adults at 18-64 who are not otherwise eligible for another Medicaid coverage group.</a:t>
                      </a:r>
                      <a:endParaRPr lang="en-US" sz="1200" dirty="0"/>
                    </a:p>
                  </a:txBody>
                  <a:tcPr/>
                </a:tc>
              </a:tr>
              <a:tr h="269920">
                <a:tc>
                  <a:txBody>
                    <a:bodyPr/>
                    <a:lstStyle/>
                    <a:p>
                      <a:r>
                        <a:rPr lang="en-US" sz="1200" dirty="0" smtClean="0"/>
                        <a:t>Fee for Service</a:t>
                      </a:r>
                      <a:endParaRPr lang="en-US" sz="1200" dirty="0"/>
                    </a:p>
                  </a:txBody>
                  <a:tcPr/>
                </a:tc>
                <a:tc>
                  <a:txBody>
                    <a:bodyPr/>
                    <a:lstStyle/>
                    <a:p>
                      <a:r>
                        <a:rPr lang="en-US" sz="1200" dirty="0" smtClean="0"/>
                        <a:t>FFS</a:t>
                      </a:r>
                      <a:endParaRPr lang="en-US" sz="1200" dirty="0"/>
                    </a:p>
                  </a:txBody>
                  <a:tcPr/>
                </a:tc>
                <a:tc>
                  <a:txBody>
                    <a:bodyPr/>
                    <a:lstStyle/>
                    <a:p>
                      <a:r>
                        <a:rPr lang="en-US" sz="1200" dirty="0" smtClean="0"/>
                        <a:t>A method in which doctors and other health care providers are paid for each service performed. Examples of services include tests and office visits.</a:t>
                      </a:r>
                      <a:endParaRPr lang="en-US" sz="1200" dirty="0"/>
                    </a:p>
                  </a:txBody>
                  <a:tcPr/>
                </a:tc>
              </a:tr>
              <a:tr h="269920">
                <a:tc>
                  <a:txBody>
                    <a:bodyPr/>
                    <a:lstStyle/>
                    <a:p>
                      <a:r>
                        <a:rPr lang="en-US" sz="1200" dirty="0" smtClean="0"/>
                        <a:t>Intensive Care</a:t>
                      </a:r>
                      <a:r>
                        <a:rPr lang="en-US" sz="1200" baseline="0" dirty="0" smtClean="0"/>
                        <a:t> Management</a:t>
                      </a:r>
                      <a:endParaRPr lang="en-US" sz="1200" dirty="0"/>
                    </a:p>
                  </a:txBody>
                  <a:tcPr/>
                </a:tc>
                <a:tc>
                  <a:txBody>
                    <a:bodyPr/>
                    <a:lstStyle/>
                    <a:p>
                      <a:r>
                        <a:rPr lang="en-US" sz="1200" dirty="0" smtClean="0"/>
                        <a:t>ICM</a:t>
                      </a:r>
                      <a:endParaRPr lang="en-US" sz="1200" dirty="0"/>
                    </a:p>
                  </a:txBody>
                  <a:tcPr/>
                </a:tc>
                <a:tc>
                  <a:txBody>
                    <a:bodyPr/>
                    <a:lstStyle/>
                    <a:p>
                      <a:r>
                        <a:rPr lang="en-US" sz="1200" dirty="0" smtClean="0"/>
                        <a:t>A set of services that help people with complex health care needs to better understand and manage their</a:t>
                      </a:r>
                      <a:r>
                        <a:rPr lang="en-US" sz="1200" baseline="0" dirty="0" smtClean="0"/>
                        <a:t> </a:t>
                      </a:r>
                      <a:r>
                        <a:rPr lang="en-US" sz="1200" dirty="0" smtClean="0"/>
                        <a:t>care.</a:t>
                      </a:r>
                      <a:endParaRPr lang="en-US" sz="1200" dirty="0"/>
                    </a:p>
                  </a:txBody>
                  <a:tcPr/>
                </a:tc>
              </a:tr>
              <a:tr h="269920">
                <a:tc>
                  <a:txBody>
                    <a:bodyPr/>
                    <a:lstStyle/>
                    <a:p>
                      <a:r>
                        <a:rPr lang="en-US" sz="1200" dirty="0" smtClean="0"/>
                        <a:t>Long-term services and supports</a:t>
                      </a:r>
                      <a:endParaRPr lang="en-US" sz="1200" dirty="0"/>
                    </a:p>
                  </a:txBody>
                  <a:tcPr/>
                </a:tc>
                <a:tc>
                  <a:txBody>
                    <a:bodyPr/>
                    <a:lstStyle/>
                    <a:p>
                      <a:r>
                        <a:rPr lang="en-US" sz="1200" dirty="0" smtClean="0"/>
                        <a:t>LTSS </a:t>
                      </a:r>
                      <a:endParaRPr lang="en-US" sz="1200" dirty="0"/>
                    </a:p>
                  </a:txBody>
                  <a:tcPr/>
                </a:tc>
                <a:tc>
                  <a:txBody>
                    <a:bodyPr/>
                    <a:lstStyle/>
                    <a:p>
                      <a:r>
                        <a:rPr lang="en-US" sz="1200" dirty="0" smtClean="0"/>
                        <a:t>Long-term services and supports (LTSS) are a spectrum of health and social services that support elders or people with disabilities who need help with daily living tasks. </a:t>
                      </a:r>
                      <a:endParaRPr lang="en-US" sz="1200" dirty="0"/>
                    </a:p>
                  </a:txBody>
                  <a:tcPr/>
                </a:tc>
              </a:tr>
              <a:tr h="269920">
                <a:tc>
                  <a:txBody>
                    <a:bodyPr/>
                    <a:lstStyle/>
                    <a:p>
                      <a:r>
                        <a:rPr lang="en-US" sz="1200" dirty="0" smtClean="0"/>
                        <a:t>Medicaid Quality Improvement and Shared</a:t>
                      </a:r>
                      <a:r>
                        <a:rPr lang="en-US" sz="1200" baseline="0" dirty="0" smtClean="0"/>
                        <a:t> Savings Program</a:t>
                      </a:r>
                      <a:endParaRPr lang="en-US" sz="1200" dirty="0"/>
                    </a:p>
                  </a:txBody>
                  <a:tcPr/>
                </a:tc>
                <a:tc>
                  <a:txBody>
                    <a:bodyPr/>
                    <a:lstStyle/>
                    <a:p>
                      <a:r>
                        <a:rPr lang="en-US" sz="1200" dirty="0" smtClean="0"/>
                        <a:t>MQISSP</a:t>
                      </a:r>
                      <a:endParaRPr lang="en-US" sz="1200" dirty="0"/>
                    </a:p>
                  </a:txBody>
                  <a:tcPr/>
                </a:tc>
                <a:tc>
                  <a:txBody>
                    <a:bodyPr/>
                    <a:lstStyle/>
                    <a:p>
                      <a:r>
                        <a:rPr lang="en-US" sz="1200" dirty="0" smtClean="0"/>
                        <a:t>MQISSP</a:t>
                      </a:r>
                      <a:r>
                        <a:rPr lang="en-US" sz="1200" baseline="0" dirty="0" smtClean="0"/>
                        <a:t> is a Connecticut Medicaid initiative under which DSS will enter into shared savings arrangements with FQHCs and advanced networks.</a:t>
                      </a:r>
                      <a:endParaRPr lang="en-US" sz="1200" dirty="0"/>
                    </a:p>
                  </a:txBody>
                  <a:tcPr/>
                </a:tc>
              </a:tr>
              <a:tr h="269920">
                <a:tc>
                  <a:txBody>
                    <a:bodyPr/>
                    <a:lstStyle/>
                    <a:p>
                      <a:r>
                        <a:rPr lang="en-US" sz="1200" dirty="0" smtClean="0"/>
                        <a:t>Pay-for-performance</a:t>
                      </a:r>
                      <a:endParaRPr lang="en-US" sz="1200" dirty="0"/>
                    </a:p>
                  </a:txBody>
                  <a:tcPr/>
                </a:tc>
                <a:tc>
                  <a:txBody>
                    <a:bodyPr/>
                    <a:lstStyle/>
                    <a:p>
                      <a:r>
                        <a:rPr lang="en-US" sz="1200" dirty="0" smtClean="0"/>
                        <a:t>P4P</a:t>
                      </a:r>
                      <a:endParaRPr lang="en-US" sz="1200" dirty="0"/>
                    </a:p>
                  </a:txBody>
                  <a:tcPr/>
                </a:tc>
                <a:tc>
                  <a:txBody>
                    <a:bodyPr/>
                    <a:lstStyle/>
                    <a:p>
                      <a:r>
                        <a:rPr lang="en-US" sz="1200" dirty="0" smtClean="0"/>
                        <a:t>P4P</a:t>
                      </a:r>
                      <a:r>
                        <a:rPr lang="en-US" sz="1200" baseline="0" dirty="0" smtClean="0"/>
                        <a:t> </a:t>
                      </a:r>
                      <a:r>
                        <a:rPr lang="en-US" sz="1200" dirty="0" smtClean="0"/>
                        <a:t>rewards</a:t>
                      </a:r>
                      <a:r>
                        <a:rPr lang="en-US" sz="1200" baseline="0" dirty="0" smtClean="0"/>
                        <a:t> </a:t>
                      </a:r>
                      <a:r>
                        <a:rPr lang="en-US" sz="1200" dirty="0" smtClean="0"/>
                        <a:t>health care providers for attaining targeted service goals, like meeting health care quality or efficiency standards. </a:t>
                      </a:r>
                      <a:endParaRPr lang="en-US" sz="1200" dirty="0"/>
                    </a:p>
                  </a:txBody>
                  <a:tcPr/>
                </a:tc>
              </a:tr>
              <a:tr h="269920">
                <a:tc>
                  <a:txBody>
                    <a:bodyPr/>
                    <a:lstStyle/>
                    <a:p>
                      <a:r>
                        <a:rPr lang="en-US" sz="1200" dirty="0" smtClean="0"/>
                        <a:t>Person-Centered Medical Home</a:t>
                      </a:r>
                      <a:endParaRPr lang="en-US" sz="1200" dirty="0"/>
                    </a:p>
                  </a:txBody>
                  <a:tcPr/>
                </a:tc>
                <a:tc>
                  <a:txBody>
                    <a:bodyPr/>
                    <a:lstStyle/>
                    <a:p>
                      <a:r>
                        <a:rPr lang="en-US" sz="1200" dirty="0" smtClean="0"/>
                        <a:t>PCMH</a:t>
                      </a:r>
                      <a:endParaRPr lang="en-US" sz="1200" dirty="0"/>
                    </a:p>
                  </a:txBody>
                  <a:tcPr/>
                </a:tc>
                <a:tc>
                  <a:txBody>
                    <a:bodyPr/>
                    <a:lstStyle/>
                    <a:p>
                      <a:r>
                        <a:rPr lang="en-US" sz="1200" dirty="0" smtClean="0"/>
                        <a:t>PCMH</a:t>
                      </a:r>
                      <a:r>
                        <a:rPr lang="en-US" sz="1200" baseline="0" dirty="0" smtClean="0"/>
                        <a:t> is </a:t>
                      </a:r>
                      <a:r>
                        <a:rPr lang="en-US" sz="1200" dirty="0" smtClean="0"/>
                        <a:t>a model for the organization of primary care that ensures effective delivery</a:t>
                      </a:r>
                      <a:r>
                        <a:rPr lang="en-US" sz="1200" baseline="0" dirty="0" smtClean="0"/>
                        <a:t> of</a:t>
                      </a:r>
                      <a:r>
                        <a:rPr lang="en-US" sz="1200" dirty="0" smtClean="0"/>
                        <a:t> the core functions of primary health care.</a:t>
                      </a:r>
                      <a:endParaRPr lang="en-US" sz="1200" dirty="0"/>
                    </a:p>
                  </a:txBody>
                  <a:tcPr/>
                </a:tc>
              </a:tr>
              <a:tr h="269920">
                <a:tc>
                  <a:txBody>
                    <a:bodyPr/>
                    <a:lstStyle/>
                    <a:p>
                      <a:r>
                        <a:rPr lang="en-US" sz="1200" dirty="0" smtClean="0"/>
                        <a:t>Value-Based Payment</a:t>
                      </a:r>
                      <a:endParaRPr lang="en-US" sz="1200" dirty="0"/>
                    </a:p>
                  </a:txBody>
                  <a:tcPr/>
                </a:tc>
                <a:tc>
                  <a:txBody>
                    <a:bodyPr/>
                    <a:lstStyle/>
                    <a:p>
                      <a:r>
                        <a:rPr lang="en-US" sz="1200" dirty="0" smtClean="0"/>
                        <a:t>VBP</a:t>
                      </a:r>
                      <a:endParaRPr lang="en-US" sz="12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VBP </a:t>
                      </a:r>
                      <a:r>
                        <a:rPr lang="en-US" sz="1200" i="0" dirty="0" smtClean="0"/>
                        <a:t>links</a:t>
                      </a:r>
                      <a:r>
                        <a:rPr lang="en-US" altLang="en-US" sz="1200" i="0" dirty="0" smtClean="0"/>
                        <a:t> provider payments to improved performance</a:t>
                      </a:r>
                      <a:r>
                        <a:rPr lang="en-US" altLang="en-US" sz="1200" i="0" baseline="0" dirty="0" smtClean="0"/>
                        <a:t> on quality measures.</a:t>
                      </a:r>
                      <a:endParaRPr lang="en-US" sz="1200" dirty="0"/>
                    </a:p>
                  </a:txBody>
                  <a:tcPr/>
                </a:tc>
              </a:tr>
            </a:tbl>
          </a:graphicData>
        </a:graphic>
      </p:graphicFrame>
    </p:spTree>
    <p:extLst>
      <p:ext uri="{BB962C8B-B14F-4D97-AF65-F5344CB8AC3E}">
        <p14:creationId xmlns:p14="http://schemas.microsoft.com/office/powerpoint/2010/main" val="2256919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HUSKY Health: Past, Present and Future </a:t>
            </a:r>
          </a:p>
          <a:p>
            <a:pPr marL="0" lvl="0" indent="0" algn="ctr">
              <a:buNone/>
            </a:pPr>
            <a:r>
              <a:rPr lang="en-US" sz="3200" b="1" dirty="0" smtClean="0"/>
              <a:t>At A Glance</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24</a:t>
            </a:fld>
            <a:endParaRPr lang="en-US" dirty="0"/>
          </a:p>
        </p:txBody>
      </p:sp>
    </p:spTree>
    <p:extLst>
      <p:ext uri="{BB962C8B-B14F-4D97-AF65-F5344CB8AC3E}">
        <p14:creationId xmlns:p14="http://schemas.microsoft.com/office/powerpoint/2010/main" val="866525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Past, Present and Future</a:t>
            </a: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25</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778985"/>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4" y="4913174"/>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913174"/>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913175"/>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5044098"/>
            <a:ext cx="17145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70207374"/>
              </p:ext>
            </p:extLst>
          </p:nvPr>
        </p:nvGraphicFramePr>
        <p:xfrm>
          <a:off x="174173" y="1059699"/>
          <a:ext cx="8654142" cy="3632200"/>
        </p:xfrm>
        <a:graphic>
          <a:graphicData uri="http://schemas.openxmlformats.org/drawingml/2006/table">
            <a:tbl>
              <a:tblPr firstRow="1" bandRow="1">
                <a:tableStyleId>{5C22544A-7EE6-4342-B048-85BDC9FD1C3A}</a:tableStyleId>
              </a:tblPr>
              <a:tblGrid>
                <a:gridCol w="1470533"/>
                <a:gridCol w="2241494"/>
                <a:gridCol w="2677886"/>
                <a:gridCol w="2264229"/>
              </a:tblGrid>
              <a:tr h="370840">
                <a:tc>
                  <a:txBody>
                    <a:bodyPr/>
                    <a:lstStyle/>
                    <a:p>
                      <a:pPr algn="ctr"/>
                      <a:endParaRPr lang="en-US" sz="1800" dirty="0"/>
                    </a:p>
                  </a:txBody>
                  <a:tcPr/>
                </a:tc>
                <a:tc>
                  <a:txBody>
                    <a:bodyPr/>
                    <a:lstStyle/>
                    <a:p>
                      <a:pPr algn="ctr"/>
                      <a:r>
                        <a:rPr lang="en-US" sz="1800" dirty="0" smtClean="0"/>
                        <a:t>Past </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Future</a:t>
                      </a:r>
                      <a:endParaRPr lang="en-US" sz="1800" dirty="0"/>
                    </a:p>
                  </a:txBody>
                  <a:tcPr/>
                </a:tc>
              </a:tr>
              <a:tr h="370840">
                <a:tc>
                  <a:txBody>
                    <a:bodyPr/>
                    <a:lstStyle/>
                    <a:p>
                      <a:pPr algn="l"/>
                      <a:r>
                        <a:rPr lang="en-US" sz="1400" b="1" dirty="0" smtClean="0"/>
                        <a:t>Administrative/</a:t>
                      </a:r>
                    </a:p>
                    <a:p>
                      <a:pPr algn="l"/>
                      <a:r>
                        <a:rPr lang="en-US" sz="1400" b="1" dirty="0" smtClean="0"/>
                        <a:t>financial</a:t>
                      </a:r>
                      <a:r>
                        <a:rPr lang="en-US" sz="1400" b="1" baseline="0" dirty="0" smtClean="0"/>
                        <a:t> model </a:t>
                      </a:r>
                      <a:endParaRPr lang="en-US" sz="1400" b="1" dirty="0"/>
                    </a:p>
                  </a:txBody>
                  <a:tcPr/>
                </a:tc>
                <a:tc>
                  <a:txBody>
                    <a:bodyPr/>
                    <a:lstStyle/>
                    <a:p>
                      <a:pPr algn="l"/>
                      <a:r>
                        <a:rPr lang="en-US" sz="1400" dirty="0" smtClean="0"/>
                        <a:t>A mix of risk-based managed care contracts</a:t>
                      </a:r>
                      <a:r>
                        <a:rPr lang="en-US" sz="1400" baseline="0" dirty="0" smtClean="0"/>
                        <a:t> and central oversight</a:t>
                      </a:r>
                      <a:endParaRPr lang="en-US" sz="1400" dirty="0"/>
                    </a:p>
                  </a:txBody>
                  <a:tcPr/>
                </a:tc>
                <a:tc>
                  <a:txBody>
                    <a:bodyPr/>
                    <a:lstStyle/>
                    <a:p>
                      <a:pPr algn="l"/>
                      <a:r>
                        <a:rPr lang="en-US" sz="1400" dirty="0" smtClean="0"/>
                        <a:t>Self-insured,</a:t>
                      </a:r>
                      <a:r>
                        <a:rPr lang="en-US" sz="1400" baseline="0" dirty="0" smtClean="0"/>
                        <a:t> managed fee-for service model; contracts with four Administrative Services Organizations (ASOs)</a:t>
                      </a:r>
                      <a:endParaRPr lang="en-US" sz="1400" dirty="0"/>
                    </a:p>
                  </a:txBody>
                  <a:tcPr/>
                </a:tc>
                <a:tc>
                  <a:txBody>
                    <a:bodyPr/>
                    <a:lstStyle/>
                    <a:p>
                      <a:pPr algn="l"/>
                      <a:r>
                        <a:rPr lang="en-US" sz="1400" dirty="0" smtClean="0"/>
                        <a:t>Self-insured</a:t>
                      </a:r>
                      <a:r>
                        <a:rPr lang="en-US" sz="1400" baseline="0" dirty="0" smtClean="0"/>
                        <a:t>, managed fee-for-service model that incorporates health neighborhoods and Value-Based Payment (VBP) approaches</a:t>
                      </a:r>
                      <a:endParaRPr lang="en-US" sz="1400" dirty="0"/>
                    </a:p>
                  </a:txBody>
                  <a:tcPr/>
                </a:tc>
              </a:tr>
              <a:tr h="370840">
                <a:tc>
                  <a:txBody>
                    <a:bodyPr/>
                    <a:lstStyle/>
                    <a:p>
                      <a:pPr algn="l"/>
                      <a:r>
                        <a:rPr lang="en-US" sz="1400" b="1" dirty="0" smtClean="0"/>
                        <a:t>Financial</a:t>
                      </a:r>
                      <a:r>
                        <a:rPr lang="en-US" sz="1400" b="1" baseline="0" dirty="0" smtClean="0"/>
                        <a:t> trends</a:t>
                      </a:r>
                      <a:endParaRPr lang="en-US" sz="1400" b="1" dirty="0"/>
                    </a:p>
                  </a:txBody>
                  <a:tcPr/>
                </a:tc>
                <a:tc>
                  <a:txBody>
                    <a:bodyPr/>
                    <a:lstStyle/>
                    <a:p>
                      <a:pPr algn="l"/>
                      <a:r>
                        <a:rPr lang="en-US" sz="1400" dirty="0" smtClean="0"/>
                        <a:t>Double digit year-over-year increases</a:t>
                      </a:r>
                      <a:r>
                        <a:rPr lang="en-US" sz="1400" baseline="0" dirty="0" smtClean="0"/>
                        <a:t> were typical</a:t>
                      </a:r>
                      <a:endParaRPr lang="en-US" sz="1400" dirty="0"/>
                    </a:p>
                  </a:txBody>
                  <a:tcPr/>
                </a:tc>
                <a:tc>
                  <a:txBody>
                    <a:bodyPr/>
                    <a:lstStyle/>
                    <a:p>
                      <a:pPr algn="l"/>
                      <a:r>
                        <a:rPr lang="en-US" sz="1400" dirty="0" smtClean="0"/>
                        <a:t>Overall</a:t>
                      </a:r>
                      <a:r>
                        <a:rPr lang="en-US" sz="1400" baseline="0" dirty="0" smtClean="0"/>
                        <a:t> expenditures are increasing proportionate to enrollment; per member per month spending is trending down</a:t>
                      </a:r>
                      <a:endParaRPr lang="en-US" sz="1400" dirty="0"/>
                    </a:p>
                  </a:txBody>
                  <a:tcPr/>
                </a:tc>
                <a:tc>
                  <a:txBody>
                    <a:bodyPr/>
                    <a:lstStyle/>
                    <a:p>
                      <a:pPr algn="l"/>
                      <a:r>
                        <a:rPr lang="en-US" sz="1400" dirty="0" smtClean="0"/>
                        <a:t>Quality</a:t>
                      </a:r>
                      <a:r>
                        <a:rPr lang="en-US" sz="1400" baseline="0" dirty="0" smtClean="0"/>
                        <a:t>-premised VBP strategies will enable further progress on trends</a:t>
                      </a:r>
                      <a:endParaRPr lang="en-US" sz="1400" dirty="0"/>
                    </a:p>
                  </a:txBody>
                  <a:tcPr/>
                </a:tc>
              </a:tr>
              <a:tr h="370840">
                <a:tc>
                  <a:txBody>
                    <a:bodyPr/>
                    <a:lstStyle/>
                    <a:p>
                      <a:pPr algn="l"/>
                      <a:r>
                        <a:rPr lang="en-US" sz="1400" b="1" dirty="0" smtClean="0"/>
                        <a:t>Data</a:t>
                      </a:r>
                      <a:endParaRPr lang="en-US" sz="1400" b="1" dirty="0"/>
                    </a:p>
                  </a:txBody>
                  <a:tcPr/>
                </a:tc>
                <a:tc>
                  <a:txBody>
                    <a:bodyPr/>
                    <a:lstStyle/>
                    <a:p>
                      <a:pPr algn="l"/>
                      <a:r>
                        <a:rPr lang="en-US" sz="1400" dirty="0" smtClean="0"/>
                        <a:t>Limited</a:t>
                      </a:r>
                      <a:r>
                        <a:rPr lang="en-US" sz="1400" baseline="0" dirty="0" smtClean="0"/>
                        <a:t> e</a:t>
                      </a:r>
                      <a:r>
                        <a:rPr lang="en-US" sz="1400" dirty="0" smtClean="0"/>
                        <a:t>ncounter data from managed care organizations</a:t>
                      </a:r>
                      <a:endParaRPr lang="en-US" sz="1400" dirty="0"/>
                    </a:p>
                  </a:txBody>
                  <a:tcPr/>
                </a:tc>
                <a:tc>
                  <a:txBody>
                    <a:bodyPr/>
                    <a:lstStyle/>
                    <a:p>
                      <a:pPr algn="l"/>
                      <a:r>
                        <a:rPr lang="en-US" sz="1400" dirty="0" smtClean="0"/>
                        <a:t>Fully</a:t>
                      </a:r>
                      <a:r>
                        <a:rPr lang="en-US" sz="1400" baseline="0" dirty="0" smtClean="0"/>
                        <a:t> integrated set of claims data; program employs data analytics to risk stratify and to make policy decisions</a:t>
                      </a:r>
                      <a:endParaRPr lang="en-US" sz="1400" dirty="0"/>
                    </a:p>
                  </a:txBody>
                  <a:tcPr/>
                </a:tc>
                <a:tc>
                  <a:txBody>
                    <a:bodyPr/>
                    <a:lstStyle/>
                    <a:p>
                      <a:pPr algn="l"/>
                      <a:r>
                        <a:rPr lang="en-US" sz="1400" dirty="0" smtClean="0"/>
                        <a:t>Data match across</a:t>
                      </a:r>
                      <a:r>
                        <a:rPr lang="en-US" sz="1400" baseline="0" dirty="0" smtClean="0"/>
                        <a:t> human services and corrections data sets will enable more intelligent policy making </a:t>
                      </a:r>
                      <a:endParaRPr lang="en-US" sz="1400" dirty="0"/>
                    </a:p>
                  </a:txBody>
                  <a:tcPr/>
                </a:tc>
              </a:tr>
            </a:tbl>
          </a:graphicData>
        </a:graphic>
      </p:graphicFrame>
    </p:spTree>
    <p:extLst>
      <p:ext uri="{BB962C8B-B14F-4D97-AF65-F5344CB8AC3E}">
        <p14:creationId xmlns:p14="http://schemas.microsoft.com/office/powerpoint/2010/main" val="2893737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26</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778985"/>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4" y="4913174"/>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913174"/>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913175"/>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5044098"/>
            <a:ext cx="1714500" cy="1085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743889123"/>
              </p:ext>
            </p:extLst>
          </p:nvPr>
        </p:nvGraphicFramePr>
        <p:xfrm>
          <a:off x="195944" y="1212757"/>
          <a:ext cx="8654142" cy="3322320"/>
        </p:xfrm>
        <a:graphic>
          <a:graphicData uri="http://schemas.openxmlformats.org/drawingml/2006/table">
            <a:tbl>
              <a:tblPr firstRow="1" bandRow="1">
                <a:tableStyleId>{5C22544A-7EE6-4342-B048-85BDC9FD1C3A}</a:tableStyleId>
              </a:tblPr>
              <a:tblGrid>
                <a:gridCol w="1470533"/>
                <a:gridCol w="2386789"/>
                <a:gridCol w="2633285"/>
                <a:gridCol w="2163535"/>
              </a:tblGrid>
              <a:tr h="0">
                <a:tc>
                  <a:txBody>
                    <a:bodyPr/>
                    <a:lstStyle/>
                    <a:p>
                      <a:pPr algn="ctr"/>
                      <a:endParaRPr lang="en-US" sz="1800" dirty="0"/>
                    </a:p>
                  </a:txBody>
                  <a:tcPr/>
                </a:tc>
                <a:tc>
                  <a:txBody>
                    <a:bodyPr/>
                    <a:lstStyle/>
                    <a:p>
                      <a:pPr algn="ctr"/>
                      <a:r>
                        <a:rPr lang="en-US" sz="1800" dirty="0" smtClean="0"/>
                        <a:t>Past </a:t>
                      </a:r>
                      <a:endParaRPr lang="en-US" sz="1800" dirty="0"/>
                    </a:p>
                  </a:txBody>
                  <a:tcPr/>
                </a:tc>
                <a:tc>
                  <a:txBody>
                    <a:bodyPr/>
                    <a:lstStyle/>
                    <a:p>
                      <a:pPr algn="ctr"/>
                      <a:r>
                        <a:rPr lang="en-US" sz="1800" dirty="0" smtClean="0"/>
                        <a:t>Present</a:t>
                      </a:r>
                      <a:endParaRPr lang="en-US" sz="1800" dirty="0"/>
                    </a:p>
                  </a:txBody>
                  <a:tcPr/>
                </a:tc>
                <a:tc>
                  <a:txBody>
                    <a:bodyPr/>
                    <a:lstStyle/>
                    <a:p>
                      <a:pPr algn="ctr"/>
                      <a:r>
                        <a:rPr lang="en-US" sz="1800" dirty="0" smtClean="0"/>
                        <a:t>Future</a:t>
                      </a:r>
                      <a:endParaRPr lang="en-US" sz="1800" dirty="0"/>
                    </a:p>
                  </a:txBody>
                  <a:tcPr/>
                </a:tc>
              </a:tr>
              <a:tr h="370840">
                <a:tc>
                  <a:txBody>
                    <a:bodyPr/>
                    <a:lstStyle/>
                    <a:p>
                      <a:r>
                        <a:rPr lang="en-US" sz="1400" b="1" dirty="0" smtClean="0"/>
                        <a:t>Member experience</a:t>
                      </a:r>
                      <a:endParaRPr lang="en-US" sz="1400" b="1" dirty="0"/>
                    </a:p>
                  </a:txBody>
                  <a:tcPr/>
                </a:tc>
                <a:tc>
                  <a:txBody>
                    <a:bodyPr/>
                    <a:lstStyle/>
                    <a:p>
                      <a:r>
                        <a:rPr lang="en-US" sz="1400" dirty="0" smtClean="0"/>
                        <a:t>Members had different experiences</a:t>
                      </a:r>
                      <a:r>
                        <a:rPr lang="en-US" sz="1400" baseline="0" dirty="0" smtClean="0"/>
                        <a:t> depending on which MCO oversaw their services; MCOs relied upon</a:t>
                      </a:r>
                      <a:r>
                        <a:rPr lang="en-US" sz="1400" dirty="0" smtClean="0"/>
                        <a:t> traditional</a:t>
                      </a:r>
                      <a:r>
                        <a:rPr lang="en-US" sz="1400" baseline="0" dirty="0" smtClean="0"/>
                        <a:t> </a:t>
                      </a:r>
                      <a:r>
                        <a:rPr lang="en-US" sz="1400" dirty="0" smtClean="0"/>
                        <a:t>chronic</a:t>
                      </a:r>
                      <a:r>
                        <a:rPr lang="en-US" sz="1400" baseline="0" dirty="0" smtClean="0"/>
                        <a:t> disease management strategies</a:t>
                      </a:r>
                      <a:endParaRPr lang="en-US" sz="1400" dirty="0"/>
                    </a:p>
                  </a:txBody>
                  <a:tcPr/>
                </a:tc>
                <a:tc>
                  <a:txBody>
                    <a:bodyPr/>
                    <a:lstStyle/>
                    <a:p>
                      <a:r>
                        <a:rPr lang="en-US" sz="1400" dirty="0" smtClean="0"/>
                        <a:t>ASOs</a:t>
                      </a:r>
                      <a:r>
                        <a:rPr lang="en-US" sz="1400" baseline="0" dirty="0" smtClean="0"/>
                        <a:t> provide streamlined, statewide access points and Intensive Care Management; PCMH practices enable coordination of primary and specialty care; health homes enable integration of medical, behavioral health and social services</a:t>
                      </a:r>
                      <a:endParaRPr lang="en-US" sz="1400" dirty="0"/>
                    </a:p>
                  </a:txBody>
                  <a:tcPr/>
                </a:tc>
                <a:tc>
                  <a:txBody>
                    <a:bodyPr/>
                    <a:lstStyle/>
                    <a:p>
                      <a:r>
                        <a:rPr lang="en-US" sz="1400" dirty="0" smtClean="0"/>
                        <a:t>Health neighborhoods</a:t>
                      </a:r>
                      <a:r>
                        <a:rPr lang="en-US" sz="1400" baseline="0" dirty="0" smtClean="0"/>
                        <a:t> will address both health needs and social determinants of health (e.g. housing stability)</a:t>
                      </a:r>
                      <a:endParaRPr lang="en-US" sz="1400" dirty="0"/>
                    </a:p>
                  </a:txBody>
                  <a:tcPr/>
                </a:tc>
              </a:tr>
              <a:tr h="370840">
                <a:tc>
                  <a:txBody>
                    <a:bodyPr/>
                    <a:lstStyle/>
                    <a:p>
                      <a:r>
                        <a:rPr lang="en-US" sz="1400" b="1" dirty="0" smtClean="0"/>
                        <a:t>Provider</a:t>
                      </a:r>
                      <a:r>
                        <a:rPr lang="en-US" sz="1400" b="1" baseline="0" dirty="0" smtClean="0"/>
                        <a:t> experience</a:t>
                      </a:r>
                      <a:endParaRPr lang="en-US" sz="1400" b="1" dirty="0"/>
                    </a:p>
                  </a:txBody>
                  <a:tcPr/>
                </a:tc>
                <a:tc>
                  <a:txBody>
                    <a:bodyPr/>
                    <a:lstStyle/>
                    <a:p>
                      <a:r>
                        <a:rPr lang="en-US" sz="1400" dirty="0" smtClean="0"/>
                        <a:t>Provider</a:t>
                      </a:r>
                      <a:r>
                        <a:rPr lang="en-US" sz="1400" baseline="0" dirty="0" smtClean="0"/>
                        <a:t> experience varied across MCOs; payment was often slow or incomplete</a:t>
                      </a:r>
                      <a:endParaRPr lang="en-US" sz="1400" dirty="0"/>
                    </a:p>
                  </a:txBody>
                  <a:tcPr/>
                </a:tc>
                <a:tc>
                  <a:txBody>
                    <a:bodyPr/>
                    <a:lstStyle/>
                    <a:p>
                      <a:r>
                        <a:rPr lang="en-US" sz="1400" dirty="0" smtClean="0"/>
                        <a:t>ASOs provide uniform,</a:t>
                      </a:r>
                      <a:r>
                        <a:rPr lang="en-US" sz="1400" baseline="0" dirty="0" smtClean="0"/>
                        <a:t> statewide utilization management and ICM; providers can bill on a bi-weekly basis </a:t>
                      </a:r>
                      <a:endParaRPr lang="en-US" sz="1400" dirty="0"/>
                    </a:p>
                  </a:txBody>
                  <a:tcPr/>
                </a:tc>
                <a:tc>
                  <a:txBody>
                    <a:bodyPr/>
                    <a:lstStyle/>
                    <a:p>
                      <a:r>
                        <a:rPr lang="en-US" sz="1400" dirty="0" smtClean="0"/>
                        <a:t>Consideration of migration</a:t>
                      </a:r>
                      <a:r>
                        <a:rPr lang="en-US" sz="1400" baseline="0" dirty="0" smtClean="0"/>
                        <a:t> to health neighborhood self-management of provider relationships</a:t>
                      </a:r>
                      <a:endParaRPr lang="en-US" sz="1400" dirty="0"/>
                    </a:p>
                  </a:txBody>
                  <a:tcPr/>
                </a:tc>
              </a:tr>
            </a:tbl>
          </a:graphicData>
        </a:graphic>
      </p:graphicFrame>
    </p:spTree>
    <p:extLst>
      <p:ext uri="{BB962C8B-B14F-4D97-AF65-F5344CB8AC3E}">
        <p14:creationId xmlns:p14="http://schemas.microsoft.com/office/powerpoint/2010/main" val="1164342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Context Setting: The Past</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27</a:t>
            </a:fld>
            <a:endParaRPr lang="en-US" dirty="0"/>
          </a:p>
        </p:txBody>
      </p:sp>
    </p:spTree>
    <p:extLst>
      <p:ext uri="{BB962C8B-B14F-4D97-AF65-F5344CB8AC3E}">
        <p14:creationId xmlns:p14="http://schemas.microsoft.com/office/powerpoint/2010/main" val="2546499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HUSKY Health prior to 2012</a:t>
            </a:r>
            <a:endParaRPr lang="en-US" sz="3200" dirty="0"/>
          </a:p>
        </p:txBody>
      </p:sp>
      <p:sp>
        <p:nvSpPr>
          <p:cNvPr id="3" name="Content Placeholder 2"/>
          <p:cNvSpPr>
            <a:spLocks noGrp="1"/>
          </p:cNvSpPr>
          <p:nvPr>
            <p:ph idx="1"/>
          </p:nvPr>
        </p:nvSpPr>
        <p:spPr>
          <a:xfrm>
            <a:off x="293913" y="834727"/>
            <a:ext cx="8620298" cy="5186363"/>
          </a:xfrm>
        </p:spPr>
        <p:txBody>
          <a:bodyPr/>
          <a:lstStyle/>
          <a:p>
            <a:pPr marL="0" lvl="0" indent="0" algn="ctr">
              <a:buNone/>
            </a:pPr>
            <a:endParaRPr lang="en-US" sz="2800" dirty="0" smtClean="0"/>
          </a:p>
          <a:p>
            <a:r>
              <a:rPr lang="en-US" sz="2000" dirty="0" smtClean="0"/>
              <a:t>Families and children were served under capitated managed care arrangements</a:t>
            </a:r>
          </a:p>
          <a:p>
            <a:r>
              <a:rPr lang="en-US" sz="2000" dirty="0" smtClean="0"/>
              <a:t>Other than those served by waivers, older adults and people with disabilities did not have care coordination</a:t>
            </a:r>
          </a:p>
          <a:p>
            <a:r>
              <a:rPr lang="en-US" sz="2000" dirty="0"/>
              <a:t>In many areas there was relatively poor access to </a:t>
            </a:r>
            <a:r>
              <a:rPr lang="en-US" sz="2000" dirty="0" smtClean="0"/>
              <a:t>providers</a:t>
            </a:r>
          </a:p>
          <a:p>
            <a:r>
              <a:rPr lang="en-US" sz="2000" dirty="0"/>
              <a:t>Beneficiaries and providers experienced many challenges in working with the MCOs</a:t>
            </a:r>
          </a:p>
          <a:p>
            <a:r>
              <a:rPr lang="en-US" sz="2000" dirty="0" smtClean="0"/>
              <a:t>Double digit year-over-year cost increases were typical</a:t>
            </a:r>
          </a:p>
          <a:p>
            <a:r>
              <a:rPr lang="en-US" sz="2000" dirty="0" smtClean="0"/>
              <a:t>DSS had inadequate data on which to base policy decisions or risk stratify</a:t>
            </a:r>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28</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804317"/>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60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Context Setting: The Present</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29</a:t>
            </a:fld>
            <a:endParaRPr lang="en-US" dirty="0"/>
          </a:p>
        </p:txBody>
      </p:sp>
    </p:spTree>
    <p:extLst>
      <p:ext uri="{BB962C8B-B14F-4D97-AF65-F5344CB8AC3E}">
        <p14:creationId xmlns:p14="http://schemas.microsoft.com/office/powerpoint/2010/main" val="1018354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23601" y="1210827"/>
            <a:ext cx="8493826" cy="5146431"/>
          </a:xfrm>
        </p:spPr>
        <p:txBody>
          <a:bodyPr/>
          <a:lstStyle/>
          <a:p>
            <a:pPr marL="0" lvl="0" indent="0">
              <a:buNone/>
            </a:pPr>
            <a:endParaRPr lang="en-US" sz="3600" b="1" dirty="0" smtClean="0"/>
          </a:p>
          <a:p>
            <a:pPr marL="0" lvl="0" indent="0">
              <a:buNone/>
            </a:pPr>
            <a:r>
              <a:rPr lang="en-US" sz="3600" b="1" dirty="0" smtClean="0"/>
              <a:t>MQISSP . . . </a:t>
            </a:r>
            <a:endParaRPr lang="en-US" sz="3600" b="1" dirty="0"/>
          </a:p>
          <a:p>
            <a:endParaRPr lang="en-US" sz="2800" dirty="0" smtClean="0"/>
          </a:p>
          <a:p>
            <a:r>
              <a:rPr lang="en-US" sz="2800" dirty="0" smtClean="0"/>
              <a:t>is a Connecticut Medicaid upside-only </a:t>
            </a:r>
            <a:r>
              <a:rPr lang="en-US" sz="2800" dirty="0"/>
              <a:t>shared savings initiative </a:t>
            </a:r>
            <a:r>
              <a:rPr lang="en-US" sz="2800" dirty="0" smtClean="0"/>
              <a:t>whose aim is to </a:t>
            </a:r>
            <a:r>
              <a:rPr lang="en-US" sz="2800" dirty="0"/>
              <a:t>build </a:t>
            </a:r>
            <a:r>
              <a:rPr lang="en-US" sz="2800" dirty="0" smtClean="0"/>
              <a:t>on the successes of the current Medicaid reform agenda and further improve </a:t>
            </a:r>
            <a:r>
              <a:rPr lang="en-US" sz="2800" dirty="0"/>
              <a:t>health and satisfaction outcomes for Medicaid beneficiaries </a:t>
            </a:r>
            <a:r>
              <a:rPr lang="en-US" sz="2800" dirty="0" smtClean="0"/>
              <a:t>who are served </a:t>
            </a:r>
            <a:r>
              <a:rPr lang="en-US" sz="2800" dirty="0"/>
              <a:t>by Federally Qualified Health Centers (FQHCs) and “advanced networks” </a:t>
            </a:r>
            <a:endParaRPr lang="en-US" sz="2800" dirty="0" smtClean="0"/>
          </a:p>
          <a:p>
            <a:endParaRPr lang="en-US" sz="28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a:t>
            </a:fld>
            <a:endParaRPr lang="en-US" dirty="0"/>
          </a:p>
        </p:txBody>
      </p:sp>
    </p:spTree>
    <p:extLst>
      <p:ext uri="{BB962C8B-B14F-4D97-AF65-F5344CB8AC3E}">
        <p14:creationId xmlns:p14="http://schemas.microsoft.com/office/powerpoint/2010/main" val="2673283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HUSKY Health 2012 to present</a:t>
            </a: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30</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359" y="4804317"/>
            <a:ext cx="1473811" cy="1216773"/>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4072089981"/>
              </p:ext>
            </p:extLst>
          </p:nvPr>
        </p:nvGraphicFramePr>
        <p:xfrm>
          <a:off x="293913" y="1198822"/>
          <a:ext cx="8415257" cy="3437194"/>
        </p:xfrm>
        <a:graphic>
          <a:graphicData uri="http://schemas.openxmlformats.org/drawingml/2006/table">
            <a:tbl>
              <a:tblPr firstRow="1" bandRow="1">
                <a:tableStyleId>{5C22544A-7EE6-4342-B048-85BDC9FD1C3A}</a:tableStyleId>
              </a:tblPr>
              <a:tblGrid>
                <a:gridCol w="1355273"/>
                <a:gridCol w="2220685"/>
                <a:gridCol w="2498272"/>
                <a:gridCol w="2341027"/>
              </a:tblGrid>
              <a:tr h="580845">
                <a:tc>
                  <a:txBody>
                    <a:bodyPr/>
                    <a:lstStyle/>
                    <a:p>
                      <a:pPr algn="ctr"/>
                      <a:endParaRPr lang="en-US" dirty="0"/>
                    </a:p>
                  </a:txBody>
                  <a:tcPr/>
                </a:tc>
                <a:tc>
                  <a:txBody>
                    <a:bodyPr/>
                    <a:lstStyle/>
                    <a:p>
                      <a:pPr algn="ctr"/>
                      <a:r>
                        <a:rPr lang="en-US" sz="1600" dirty="0" smtClean="0"/>
                        <a:t>Families &amp; Children</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Older Adults</a:t>
                      </a:r>
                      <a:r>
                        <a:rPr lang="en-US" sz="1600" baseline="0" dirty="0" smtClean="0"/>
                        <a:t> and People with Disabilities</a:t>
                      </a:r>
                      <a:endParaRPr lang="en-US" sz="1600" dirty="0"/>
                    </a:p>
                  </a:txBody>
                  <a:tcPr/>
                </a:tc>
                <a:tc>
                  <a:txBody>
                    <a:bodyPr/>
                    <a:lstStyle/>
                    <a:p>
                      <a:pPr algn="ctr"/>
                      <a:r>
                        <a:rPr lang="en-US" sz="1600" dirty="0" smtClean="0"/>
                        <a:t>Eligible</a:t>
                      </a:r>
                      <a:r>
                        <a:rPr lang="en-US" sz="1600" baseline="0" dirty="0" smtClean="0"/>
                        <a:t> Individuals</a:t>
                      </a:r>
                      <a:endParaRPr lang="en-US" sz="1600" dirty="0"/>
                    </a:p>
                  </a:txBody>
                  <a:tcPr/>
                </a:tc>
              </a:tr>
              <a:tr h="394341">
                <a:tc>
                  <a:txBody>
                    <a:bodyPr/>
                    <a:lstStyle/>
                    <a:p>
                      <a:r>
                        <a:rPr lang="en-US" sz="1400" b="1" baseline="0" dirty="0" smtClean="0"/>
                        <a:t>Current census</a:t>
                      </a:r>
                      <a:r>
                        <a:rPr lang="en-US" sz="1400" b="1" dirty="0" smtClean="0"/>
                        <a:t> </a:t>
                      </a:r>
                      <a:endParaRPr lang="en-US" sz="1400" b="1" dirty="0"/>
                    </a:p>
                  </a:txBody>
                  <a:tcPr/>
                </a:tc>
                <a:tc>
                  <a:txBody>
                    <a:bodyPr/>
                    <a:lstStyle/>
                    <a:p>
                      <a:pPr algn="ctr"/>
                      <a:r>
                        <a:rPr lang="en-US" sz="1400" dirty="0" smtClean="0"/>
                        <a:t>459,839</a:t>
                      </a:r>
                      <a:endParaRPr lang="en-US" sz="1400" dirty="0"/>
                    </a:p>
                  </a:txBody>
                  <a:tcPr/>
                </a:tc>
                <a:tc>
                  <a:txBody>
                    <a:bodyPr/>
                    <a:lstStyle/>
                    <a:p>
                      <a:pPr algn="ctr"/>
                      <a:r>
                        <a:rPr lang="en-US" sz="1400" dirty="0" smtClean="0"/>
                        <a:t>93,731</a:t>
                      </a:r>
                      <a:endParaRPr lang="en-US" sz="1400" dirty="0"/>
                    </a:p>
                  </a:txBody>
                  <a:tcPr/>
                </a:tc>
                <a:tc>
                  <a:txBody>
                    <a:bodyPr/>
                    <a:lstStyle/>
                    <a:p>
                      <a:pPr algn="ctr"/>
                      <a:r>
                        <a:rPr lang="en-US" sz="1400" dirty="0" smtClean="0"/>
                        <a:t>196,436</a:t>
                      </a:r>
                      <a:endParaRPr lang="en-US" sz="1400" dirty="0"/>
                    </a:p>
                  </a:txBody>
                  <a:tcPr/>
                </a:tc>
              </a:tr>
              <a:tr h="540587">
                <a:tc>
                  <a:txBody>
                    <a:bodyPr/>
                    <a:lstStyle/>
                    <a:p>
                      <a:r>
                        <a:rPr lang="en-US" sz="1400" b="1" dirty="0" smtClean="0"/>
                        <a:t>Administrative</a:t>
                      </a:r>
                      <a:r>
                        <a:rPr lang="en-US" sz="1400" b="1" baseline="0" dirty="0" smtClean="0"/>
                        <a:t> structure</a:t>
                      </a:r>
                      <a:endParaRPr lang="en-US" sz="1400" b="1" dirty="0"/>
                    </a:p>
                  </a:txBody>
                  <a:tcPr/>
                </a:tc>
                <a:tc>
                  <a:txBody>
                    <a:bodyPr/>
                    <a:lstStyle/>
                    <a:p>
                      <a:r>
                        <a:rPr lang="en-US" sz="1400" dirty="0" smtClean="0"/>
                        <a:t>Self-insured managed FFS;</a:t>
                      </a:r>
                      <a:r>
                        <a:rPr lang="en-US" sz="1400" baseline="0" dirty="0" smtClean="0"/>
                        <a:t> contracts with ASOs</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Self-insured</a:t>
                      </a:r>
                      <a:r>
                        <a:rPr lang="en-US" sz="1400" baseline="0" dirty="0" smtClean="0"/>
                        <a:t> </a:t>
                      </a:r>
                      <a:r>
                        <a:rPr lang="en-US" sz="1400" dirty="0" smtClean="0"/>
                        <a:t>managed FFS</a:t>
                      </a:r>
                      <a:r>
                        <a:rPr lang="en-US" sz="1400" baseline="0" dirty="0" smtClean="0"/>
                        <a:t> contracts with ASOs</a:t>
                      </a:r>
                      <a:endParaRPr lang="en-US" sz="1400" dirty="0" smtClean="0"/>
                    </a:p>
                  </a:txBody>
                  <a:tcPr/>
                </a:tc>
                <a:tc>
                  <a:txBody>
                    <a:bodyPr/>
                    <a:lstStyle/>
                    <a:p>
                      <a:r>
                        <a:rPr lang="en-US" sz="1400" dirty="0" smtClean="0"/>
                        <a:t>Self-insured managed FFS;</a:t>
                      </a:r>
                      <a:r>
                        <a:rPr lang="en-US" sz="1400" baseline="0" dirty="0" smtClean="0"/>
                        <a:t> contracts with ASOs</a:t>
                      </a:r>
                      <a:endParaRPr lang="en-US" sz="1400" dirty="0"/>
                    </a:p>
                  </a:txBody>
                  <a:tcPr/>
                </a:tc>
              </a:tr>
              <a:tr h="1010855">
                <a:tc>
                  <a:txBody>
                    <a:bodyPr/>
                    <a:lstStyle/>
                    <a:p>
                      <a:r>
                        <a:rPr lang="en-US" sz="1400" b="1" dirty="0" smtClean="0"/>
                        <a:t>Interventions</a:t>
                      </a:r>
                      <a:endParaRPr lang="en-US" sz="1400" b="1" dirty="0"/>
                    </a:p>
                  </a:txBody>
                  <a:tcPr/>
                </a:tc>
                <a:tc>
                  <a:txBody>
                    <a:bodyPr/>
                    <a:lstStyle/>
                    <a:p>
                      <a:r>
                        <a:rPr lang="en-US" sz="1400" dirty="0" smtClean="0"/>
                        <a:t>Risk</a:t>
                      </a:r>
                      <a:r>
                        <a:rPr lang="en-US" sz="1400" baseline="0" dirty="0" smtClean="0"/>
                        <a:t> stratification using </a:t>
                      </a:r>
                      <a:r>
                        <a:rPr lang="en-US" sz="1400" baseline="0" dirty="0" err="1" smtClean="0"/>
                        <a:t>CareAnalyzer</a:t>
                      </a:r>
                      <a:r>
                        <a:rPr lang="en-US" sz="1400" baseline="0" dirty="0" smtClean="0"/>
                        <a:t>; </a:t>
                      </a:r>
                      <a:r>
                        <a:rPr lang="en-US" sz="1400" dirty="0" smtClean="0"/>
                        <a:t>ASO</a:t>
                      </a:r>
                      <a:r>
                        <a:rPr lang="en-US" sz="1400" baseline="0" dirty="0" smtClean="0"/>
                        <a:t>-based member supports and </a:t>
                      </a:r>
                      <a:r>
                        <a:rPr lang="en-US" sz="1400" dirty="0" smtClean="0"/>
                        <a:t>ICM; </a:t>
                      </a:r>
                      <a:r>
                        <a:rPr lang="en-US" sz="1400" baseline="0" dirty="0" smtClean="0"/>
                        <a:t>dental outreach; PCMH; BHH, MQISSP</a:t>
                      </a:r>
                      <a:endParaRPr lang="en-US" sz="1400" dirty="0"/>
                    </a:p>
                  </a:txBody>
                  <a:tcPr/>
                </a:tc>
                <a:tc>
                  <a:txBody>
                    <a:bodyPr/>
                    <a:lstStyle/>
                    <a:p>
                      <a:r>
                        <a:rPr lang="en-US" sz="1400" dirty="0" smtClean="0"/>
                        <a:t>Governor’s LTSS rebalancing</a:t>
                      </a:r>
                      <a:r>
                        <a:rPr lang="en-US" sz="1400" baseline="0" dirty="0" smtClean="0"/>
                        <a:t> plan, ASO-based member supports and ICM; PCMH, BHH</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Launch</a:t>
                      </a:r>
                      <a:r>
                        <a:rPr lang="en-US" sz="1400" baseline="0" dirty="0" smtClean="0"/>
                        <a:t> of expansion group (HUSKY D), r</a:t>
                      </a:r>
                      <a:r>
                        <a:rPr lang="en-US" sz="1400" dirty="0" smtClean="0"/>
                        <a:t>isk</a:t>
                      </a:r>
                      <a:r>
                        <a:rPr lang="en-US" sz="1400" baseline="0" dirty="0" smtClean="0"/>
                        <a:t> stratification using </a:t>
                      </a:r>
                      <a:r>
                        <a:rPr lang="en-US" sz="1400" baseline="0" dirty="0" err="1" smtClean="0"/>
                        <a:t>CareAnalyzer</a:t>
                      </a:r>
                      <a:r>
                        <a:rPr lang="en-US" sz="1400" baseline="0" dirty="0" smtClean="0"/>
                        <a:t>; ASO-based member supports and ICM; PCMH, BHH, MQISSP</a:t>
                      </a:r>
                      <a:endParaRPr lang="en-US" sz="1400" dirty="0"/>
                    </a:p>
                  </a:txBody>
                  <a:tcPr/>
                </a:tc>
              </a:tr>
              <a:tr h="763181">
                <a:tc>
                  <a:txBody>
                    <a:bodyPr/>
                    <a:lstStyle/>
                    <a:p>
                      <a:r>
                        <a:rPr lang="en-US" sz="1400" b="1" baseline="0" dirty="0" smtClean="0"/>
                        <a:t>Results</a:t>
                      </a:r>
                      <a:endParaRPr lang="en-US" sz="1400" b="1" dirty="0"/>
                    </a:p>
                  </a:txBody>
                  <a:tcPr/>
                </a:tc>
                <a:tc>
                  <a:txBody>
                    <a:bodyPr/>
                    <a:lstStyle/>
                    <a:p>
                      <a:r>
                        <a:rPr lang="en-US" sz="1400" dirty="0" smtClean="0"/>
                        <a:t>Improved</a:t>
                      </a:r>
                      <a:r>
                        <a:rPr lang="en-US" sz="1400" baseline="0" dirty="0" smtClean="0"/>
                        <a:t> HEDIS and care experience results, stable PMPM</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Improved</a:t>
                      </a:r>
                      <a:r>
                        <a:rPr lang="en-US" sz="1400" baseline="0" dirty="0" smtClean="0"/>
                        <a:t> HEDIS and care experience results, stable PMPM</a:t>
                      </a: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Improved</a:t>
                      </a:r>
                      <a:r>
                        <a:rPr lang="en-US" sz="1400" baseline="0" dirty="0" smtClean="0"/>
                        <a:t> HEDIS and care experience results, downward trending PMPM</a:t>
                      </a:r>
                      <a:endParaRPr lang="en-US" sz="1400" dirty="0"/>
                    </a:p>
                  </a:txBody>
                  <a:tcPr/>
                </a:tc>
              </a:tr>
            </a:tbl>
          </a:graphicData>
        </a:graphic>
      </p:graphicFrame>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179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3913" y="965357"/>
            <a:ext cx="8620298" cy="5186363"/>
          </a:xfrm>
        </p:spPr>
        <p:txBody>
          <a:bodyPr/>
          <a:lstStyle/>
          <a:p>
            <a:pPr marL="0" indent="0">
              <a:buNone/>
            </a:pPr>
            <a:r>
              <a:rPr lang="en-US" sz="2000" b="1" dirty="0" smtClean="0"/>
              <a:t>Providers now have the benefit of:</a:t>
            </a:r>
          </a:p>
          <a:p>
            <a:r>
              <a:rPr lang="en-US" sz="1800" dirty="0" smtClean="0"/>
              <a:t>A streamlined electronic provider enrollment process</a:t>
            </a:r>
          </a:p>
          <a:p>
            <a:r>
              <a:rPr lang="en-US" sz="1800" dirty="0" smtClean="0"/>
              <a:t>Standard, statewide utilization requirements and rate schedules for HUSKY Health-covered services</a:t>
            </a:r>
          </a:p>
          <a:p>
            <a:r>
              <a:rPr lang="en-US" sz="1800" dirty="0" smtClean="0"/>
              <a:t>Support with patients with complex needs through ICM</a:t>
            </a:r>
          </a:p>
          <a:p>
            <a:r>
              <a:rPr lang="en-US" sz="1800" dirty="0" smtClean="0"/>
              <a:t>PCMH practice supports, enhanced fees and performance/improvement payments</a:t>
            </a:r>
          </a:p>
          <a:p>
            <a:r>
              <a:rPr lang="en-US" sz="1800" dirty="0" smtClean="0"/>
              <a:t>A claims process through which providers can bill every two weeks and receive full payment on all clean claims</a:t>
            </a:r>
          </a:p>
          <a:p>
            <a:pPr marL="0" indent="0">
              <a:buNone/>
            </a:pPr>
            <a:endParaRPr lang="en-US" sz="1800" b="1" dirty="0" smtClean="0"/>
          </a:p>
          <a:p>
            <a:pPr marL="0" indent="0">
              <a:buNone/>
            </a:pPr>
            <a:r>
              <a:rPr lang="en-US" sz="2000" b="1" dirty="0" smtClean="0"/>
              <a:t>What is the result? </a:t>
            </a:r>
          </a:p>
          <a:p>
            <a:pPr marL="0" indent="0">
              <a:buNone/>
            </a:pPr>
            <a:r>
              <a:rPr lang="en-US" sz="1800" dirty="0" smtClean="0"/>
              <a:t>A significant increase in participation of both primary care providers and specialists   </a:t>
            </a:r>
            <a:endParaRPr lang="en-US" sz="1800" b="1" dirty="0"/>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31</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359" y="4804317"/>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353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r>
              <a:rPr lang="en-US" altLang="en-US" sz="3200" dirty="0">
                <a:solidFill>
                  <a:srgbClr val="FFFF00"/>
                </a:solidFill>
                <a:latin typeface="+mn-lt"/>
              </a:rPr>
              <a:t>	</a:t>
            </a:r>
            <a:r>
              <a:rPr lang="en-US" altLang="en-US" sz="3200" dirty="0" smtClean="0">
                <a:solidFill>
                  <a:srgbClr val="FFFF00"/>
                </a:solidFill>
                <a:latin typeface="+mn-lt"/>
              </a:rPr>
              <a:t>	PMPM Trends </a:t>
            </a:r>
            <a:endParaRPr lang="en-US" altLang="en-US" sz="32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32</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1058862" y="5552583"/>
            <a:ext cx="7026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eaLnBrk="1" hangingPunct="1">
              <a:spcBef>
                <a:spcPct val="0"/>
              </a:spcBef>
              <a:buFontTx/>
              <a:buNone/>
            </a:pPr>
            <a:r>
              <a:rPr lang="en-US" altLang="en-US" dirty="0" smtClean="0">
                <a:latin typeface="+mn-lt"/>
              </a:rPr>
              <a:t>PMPM for HUSKY D is trending down over time; PMPM for HUSKY A &amp; C has been stable over time.</a:t>
            </a:r>
            <a:endParaRPr lang="en-US" altLang="en-US" dirty="0">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2419680897"/>
              </p:ext>
            </p:extLst>
          </p:nvPr>
        </p:nvGraphicFramePr>
        <p:xfrm>
          <a:off x="762000" y="1219200"/>
          <a:ext cx="7696200" cy="41124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913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r>
              <a:rPr lang="en-US" altLang="en-US" sz="2800" dirty="0" smtClean="0">
                <a:solidFill>
                  <a:srgbClr val="FFFF00"/>
                </a:solidFill>
                <a:latin typeface="+mn-lt"/>
              </a:rPr>
              <a:t>Comparison with National Trends</a:t>
            </a:r>
            <a:endParaRPr lang="en-US" altLang="en-US" sz="28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33</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733303" y="5571520"/>
            <a:ext cx="7439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include DMHAS' behavioral health costs claimable under Medicaid</a:t>
            </a:r>
            <a:r>
              <a:rPr lang="en-US" altLang="en-US" sz="1400" i="1" dirty="0" smtClean="0">
                <a:latin typeface="+mn-lt"/>
              </a:rPr>
              <a:t>. This depiction includes all </a:t>
            </a:r>
            <a:r>
              <a:rPr lang="en-US" sz="1400" i="1" dirty="0" smtClean="0">
                <a:latin typeface="+mn-lt"/>
              </a:rPr>
              <a:t>hospital </a:t>
            </a:r>
            <a:r>
              <a:rPr lang="en-US" sz="1400" i="1" dirty="0">
                <a:latin typeface="+mn-lt"/>
              </a:rPr>
              <a:t>supplemental and retro </a:t>
            </a:r>
            <a:r>
              <a:rPr lang="en-US" sz="1400" i="1" dirty="0" smtClean="0">
                <a:latin typeface="+mn-lt"/>
              </a:rPr>
              <a:t>payments.</a:t>
            </a:r>
            <a:endParaRPr lang="en-US" altLang="en-US" sz="1400" i="1" dirty="0">
              <a:latin typeface="+mn-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56140538"/>
              </p:ext>
            </p:extLst>
          </p:nvPr>
        </p:nvGraphicFramePr>
        <p:xfrm>
          <a:off x="896816" y="1212058"/>
          <a:ext cx="7438292" cy="4028157"/>
        </p:xfrm>
        <a:graphic>
          <a:graphicData uri="http://schemas.openxmlformats.org/presentationml/2006/ole">
            <mc:AlternateContent xmlns:mc="http://schemas.openxmlformats.org/markup-compatibility/2006">
              <mc:Choice xmlns:v="urn:schemas-microsoft-com:vml" Requires="v">
                <p:oleObj spid="_x0000_s12395" name="Chart" r:id="rId5" imgW="6734192" imgH="3619500" progId="Excel.Chart.8">
                  <p:embed/>
                </p:oleObj>
              </mc:Choice>
              <mc:Fallback>
                <p:oleObj name="Chart" r:id="rId5" imgW="6734192" imgH="3619500"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816" y="1212058"/>
                        <a:ext cx="7438292" cy="4028157"/>
                      </a:xfrm>
                      <a:prstGeom prst="rect">
                        <a:avLst/>
                      </a:prstGeom>
                      <a:noFill/>
                      <a:ln>
                        <a:noFill/>
                      </a:ln>
                      <a:effectLst/>
                      <a:extLst/>
                    </p:spPr>
                  </p:pic>
                </p:oleObj>
              </mc:Fallback>
            </mc:AlternateContent>
          </a:graphicData>
        </a:graphic>
      </p:graphicFrame>
      <p:sp>
        <p:nvSpPr>
          <p:cNvPr id="4" name="AutoShape 2"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620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307975" y="-13096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ctmail.ct.gov/owa/service.svc/s/GetFileAttachment?id=AAMkADBhZDEzNmFlLTVlMWYtNDBhNC04OTNiLThlOGQxMzNiNGI2NQBGAAAAAACZBQlHpcXnTosWo31%2FGiLGBwAo%2FyPznKGPTJNE8KonaCJaAAcLvevkAACn%2FImh1QJ1R6fDfqFh9%2FncAADO%2FCPsAAABEgAQAAcBy%2F0QUvNNu84M23mt4Z4%3D&amp;X-OWA-CANARY=w_TheXtd-0OmbX0gU8QBxj1l0t41f9MI3r113SPs14j2uWnnfMIOdp2wt2vJq8viH-pAWD05aP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6866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p:cNvSpPr>
          <p:nvPr/>
        </p:nvSpPr>
        <p:spPr bwMode="auto">
          <a:xfrm>
            <a:off x="3124200" y="6475413"/>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ctr">
              <a:spcBef>
                <a:spcPct val="0"/>
              </a:spcBef>
              <a:buFontTx/>
              <a:buNone/>
            </a:pPr>
            <a:r>
              <a:rPr lang="en-US" altLang="en-US" sz="1000" dirty="0">
                <a:solidFill>
                  <a:srgbClr val="898989"/>
                </a:solidFill>
                <a:latin typeface="Century Gothic" pitchFamily="34" charset="0"/>
              </a:rPr>
              <a:t>Department of Social Services</a:t>
            </a:r>
          </a:p>
        </p:txBody>
      </p:sp>
      <p:sp>
        <p:nvSpPr>
          <p:cNvPr id="25603" name="Text Box 7"/>
          <p:cNvSpPr txBox="1">
            <a:spLocks noChangeArrowheads="1"/>
          </p:cNvSpPr>
          <p:nvPr/>
        </p:nvSpPr>
        <p:spPr bwMode="auto">
          <a:xfrm>
            <a:off x="4062413" y="-269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spcBef>
                <a:spcPct val="0"/>
              </a:spcBef>
              <a:buFontTx/>
              <a:buNone/>
            </a:pPr>
            <a:endParaRPr lang="en-US" altLang="en-US" sz="1800" dirty="0">
              <a:solidFill>
                <a:schemeClr val="tx1"/>
              </a:solidFill>
              <a:latin typeface="Arial" charset="0"/>
            </a:endParaRPr>
          </a:p>
        </p:txBody>
      </p:sp>
      <p:sp>
        <p:nvSpPr>
          <p:cNvPr id="25604" name="Title 1"/>
          <p:cNvSpPr>
            <a:spLocks/>
          </p:cNvSpPr>
          <p:nvPr/>
        </p:nvSpPr>
        <p:spPr bwMode="auto">
          <a:xfrm>
            <a:off x="3308465" y="25400"/>
            <a:ext cx="5552902" cy="5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algn="r">
              <a:spcBef>
                <a:spcPct val="0"/>
              </a:spcBef>
              <a:buFontTx/>
              <a:buNone/>
            </a:pPr>
            <a:endParaRPr lang="en-US" altLang="en-US" sz="2800" dirty="0">
              <a:solidFill>
                <a:srgbClr val="FFFF00"/>
              </a:solidFill>
              <a:latin typeface="+mn-lt"/>
            </a:endParaRPr>
          </a:p>
        </p:txBody>
      </p:sp>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5BBFB6C-7EC9-4064-B0AF-D6C3943D4AAA}" type="slidenum">
              <a:rPr lang="en-US" sz="1200">
                <a:solidFill>
                  <a:schemeClr val="tx1">
                    <a:tint val="75000"/>
                  </a:schemeClr>
                </a:solidFill>
                <a:latin typeface="+mj-lt"/>
                <a:cs typeface="+mn-cs"/>
              </a:rPr>
              <a:pPr algn="r" fontAlgn="auto">
                <a:spcBef>
                  <a:spcPts val="0"/>
                </a:spcBef>
                <a:spcAft>
                  <a:spcPts val="0"/>
                </a:spcAft>
                <a:defRPr/>
              </a:pPr>
              <a:t>34</a:t>
            </a:fld>
            <a:endParaRPr lang="en-US" sz="1200" dirty="0">
              <a:solidFill>
                <a:schemeClr val="tx1">
                  <a:tint val="75000"/>
                </a:schemeClr>
              </a:solidFill>
              <a:latin typeface="+mj-lt"/>
              <a:cs typeface="+mn-cs"/>
            </a:endParaRPr>
          </a:p>
        </p:txBody>
      </p:sp>
      <p:sp>
        <p:nvSpPr>
          <p:cNvPr id="25607" name="TextBox 2"/>
          <p:cNvSpPr txBox="1">
            <a:spLocks noChangeArrowheads="1"/>
          </p:cNvSpPr>
          <p:nvPr/>
        </p:nvSpPr>
        <p:spPr bwMode="auto">
          <a:xfrm>
            <a:off x="720206" y="5442254"/>
            <a:ext cx="743981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pitchFamily="2" charset="2"/>
              <a:buChar char="§"/>
              <a:defRPr sz="2400">
                <a:solidFill>
                  <a:srgbClr val="2906A2"/>
                </a:solidFill>
                <a:latin typeface="Times New Roman" pitchFamily="18" charset="0"/>
              </a:defRPr>
            </a:lvl1pPr>
            <a:lvl2pPr marL="742950" indent="-285750" eaLnBrk="0" hangingPunct="0">
              <a:spcBef>
                <a:spcPct val="20000"/>
              </a:spcBef>
              <a:buFont typeface="Arial" charset="0"/>
              <a:buChar char="•"/>
              <a:defRPr sz="2400">
                <a:solidFill>
                  <a:schemeClr val="tx1"/>
                </a:solidFill>
                <a:latin typeface="Times New Roman" pitchFamily="18" charset="0"/>
              </a:defRPr>
            </a:lvl2pPr>
            <a:lvl3pPr marL="1143000" indent="-228600" eaLnBrk="0" hangingPunct="0">
              <a:spcBef>
                <a:spcPct val="20000"/>
              </a:spcBef>
              <a:buFont typeface="Arial" charset="0"/>
              <a:buChar char="•"/>
              <a:defRPr sz="2000">
                <a:solidFill>
                  <a:schemeClr val="tx1"/>
                </a:solidFill>
                <a:latin typeface="Times New Roman" pitchFamily="18" charset="0"/>
              </a:defRPr>
            </a:lvl3pPr>
            <a:lvl4pPr marL="1600200" indent="-228600" eaLnBrk="0" hangingPunct="0">
              <a:spcBef>
                <a:spcPct val="20000"/>
              </a:spcBef>
              <a:buFont typeface="Arial" charset="0"/>
              <a:buChar char="–"/>
              <a:defRPr sz="2000">
                <a:solidFill>
                  <a:schemeClr val="tx1"/>
                </a:solidFill>
                <a:latin typeface="Times New Roman" pitchFamily="18" charset="0"/>
              </a:defRPr>
            </a:lvl4pPr>
            <a:lvl5pPr marL="2057400" indent="-228600" eaLnBrk="0" hangingPunct="0">
              <a:spcBef>
                <a:spcPct val="20000"/>
              </a:spcBef>
              <a:buFont typeface="Arial" charset="0"/>
              <a:buChar char="»"/>
              <a:defRPr sz="2000">
                <a:solidFill>
                  <a:schemeClr val="tx1"/>
                </a:solidFill>
                <a:latin typeface="Times New Roman" pitchFamily="18" charset="0"/>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defRPr>
            </a:lvl9pPr>
          </a:lstStyle>
          <a:p>
            <a:pPr eaLnBrk="1" hangingPunct="1">
              <a:buNone/>
            </a:pPr>
            <a:r>
              <a:rPr lang="en-US" altLang="en-US" sz="1400" i="1" dirty="0">
                <a:latin typeface="+mn-lt"/>
              </a:rPr>
              <a:t>* Expenditures are net of drug rebates and include DMHAS' behavioral health costs claimable under Medicaid</a:t>
            </a:r>
            <a:r>
              <a:rPr lang="en-US" altLang="en-US" sz="1400" i="1" dirty="0" smtClean="0">
                <a:latin typeface="+mn-lt"/>
              </a:rPr>
              <a:t>. </a:t>
            </a:r>
            <a:r>
              <a:rPr lang="en-US" altLang="en-US" sz="1400" b="1" i="1" dirty="0"/>
              <a:t>This depiction </a:t>
            </a:r>
            <a:r>
              <a:rPr lang="en-US" altLang="en-US" sz="1400" b="1" i="1" dirty="0" smtClean="0"/>
              <a:t>excludes </a:t>
            </a:r>
            <a:r>
              <a:rPr lang="en-US" altLang="en-US" sz="1400" b="1" i="1" dirty="0"/>
              <a:t>all </a:t>
            </a:r>
            <a:r>
              <a:rPr lang="en-US" sz="1400" b="1" i="1" dirty="0" smtClean="0"/>
              <a:t>hospital </a:t>
            </a:r>
            <a:r>
              <a:rPr lang="en-US" sz="1400" b="1" i="1" dirty="0"/>
              <a:t>supplemental and retro payments.</a:t>
            </a:r>
            <a:endParaRPr lang="en-US" altLang="en-US" sz="1400" b="1" i="1" dirty="0"/>
          </a:p>
          <a:p>
            <a:pPr eaLnBrk="1" hangingPunct="1">
              <a:buNone/>
            </a:pPr>
            <a:endParaRPr lang="en-US" altLang="en-US" sz="1400" dirty="0">
              <a:latin typeface="+mn-lt"/>
            </a:endParaRPr>
          </a:p>
        </p:txBody>
      </p:sp>
      <p:sp>
        <p:nvSpPr>
          <p:cNvPr id="4" name="AutoShape 2"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620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307975" y="-1309688"/>
            <a:ext cx="5457825" cy="3057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ctmail.ct.gov/owa/service.svc/s/GetFileAttachment?id=AAMkADBhZDEzNmFlLTVlMWYtNDBhNC04OTNiLThlOGQxMzNiNGI2NQBGAAAAAACZBQlHpcXnTosWo31%2FGiLGBwAo%2FyPznKGPTJNE8KonaCJaAAcLvevkAACn%2FImh1QJ1R6fDfqFh9%2FncAADO%2FCPpAAABEgAQALj11q7rQ8JBkOUSNilb0%2B4%3D&amp;X-OWA-CANARY=Yn1qZ9y4V0uWqgn2jomVskC5Ss4af9MIX9Eh1AmmuoDRz8WDL5UUzuof2qoOJFRztYwlxiZwNv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1" descr="https://ctmail.ct.gov/owa/service.svc/s/GetFileAttachment?id=AAMkADBhZDEzNmFlLTVlMWYtNDBhNC04OTNiLThlOGQxMzNiNGI2NQBGAAAAAACZBQlHpcXnTosWo31%2FGiLGBwAo%2FyPznKGPTJNE8KonaCJaAAcLvevkAACn%2FImh1QJ1R6fDfqFh9%2FncAADO%2FCPsAAABEgAQAAcBy%2F0QUvNNu84M23mt4Z4%3D&amp;X-OWA-CANARY=w_TheXtd-0OmbX0gU8QBxj1l0t41f9MI3r113SPs14j2uWnnfMIOdp2wt2vJq8viH-pAWD05aP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cid:image002.png@01D1AF4F.7E4EB6A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84738" y="1354016"/>
            <a:ext cx="7175286" cy="3433910"/>
          </a:xfrm>
          <a:prstGeom prst="rect">
            <a:avLst/>
          </a:prstGeom>
          <a:noFill/>
          <a:ln>
            <a:noFill/>
          </a:ln>
        </p:spPr>
      </p:pic>
    </p:spTree>
    <p:extLst>
      <p:ext uri="{BB962C8B-B14F-4D97-AF65-F5344CB8AC3E}">
        <p14:creationId xmlns:p14="http://schemas.microsoft.com/office/powerpoint/2010/main" val="3186871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The Future State</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35</a:t>
            </a:fld>
            <a:endParaRPr lang="en-US" dirty="0"/>
          </a:p>
        </p:txBody>
      </p:sp>
    </p:spTree>
    <p:extLst>
      <p:ext uri="{BB962C8B-B14F-4D97-AF65-F5344CB8AC3E}">
        <p14:creationId xmlns:p14="http://schemas.microsoft.com/office/powerpoint/2010/main" val="2743182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HUSKY Health 2017 and ongoing</a:t>
            </a: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b="1"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36</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823" y="4804316"/>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mages.clipartlogo.com/files/images/39/398269/community_f.jpg"/>
          <p:cNvPicPr/>
          <p:nvPr/>
        </p:nvPicPr>
        <p:blipFill>
          <a:blip r:embed="rId8">
            <a:extLst>
              <a:ext uri="{28A0092B-C50C-407E-A947-70E740481C1C}">
                <a14:useLocalDpi xmlns:a14="http://schemas.microsoft.com/office/drawing/2010/main" val="0"/>
              </a:ext>
            </a:extLst>
          </a:blip>
          <a:srcRect/>
          <a:stretch>
            <a:fillRect/>
          </a:stretch>
        </p:blipFill>
        <p:spPr bwMode="auto">
          <a:xfrm>
            <a:off x="6781800" y="1526536"/>
            <a:ext cx="2123313" cy="2090737"/>
          </a:xfrm>
          <a:prstGeom prst="rect">
            <a:avLst/>
          </a:prstGeom>
          <a:noFill/>
          <a:ln>
            <a:noFill/>
          </a:ln>
        </p:spPr>
      </p:pic>
      <p:pic>
        <p:nvPicPr>
          <p:cNvPr id="20" name="Picture 19" descr="http://leadershipinsight.files.wordpress.com/2010/10/pcmh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899" y="1651580"/>
            <a:ext cx="1616527" cy="1724514"/>
          </a:xfrm>
          <a:prstGeom prst="rect">
            <a:avLst/>
          </a:prstGeom>
          <a:noFill/>
          <a:ln>
            <a:noFill/>
          </a:ln>
        </p:spPr>
      </p:pic>
      <p:pic>
        <p:nvPicPr>
          <p:cNvPr id="21" name="Picture 20" descr="http://www.wpclipart.com/signs_symbol/arrows/arrows_color/arrow_outline/gradient_inside/arrow_gradient_blue_right.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28188" y="2123126"/>
            <a:ext cx="896339" cy="897559"/>
          </a:xfrm>
          <a:prstGeom prst="rect">
            <a:avLst/>
          </a:prstGeom>
          <a:noFill/>
          <a:ln>
            <a:noFill/>
          </a:ln>
        </p:spPr>
      </p:pic>
      <p:sp>
        <p:nvSpPr>
          <p:cNvPr id="9" name="TextBox 8"/>
          <p:cNvSpPr txBox="1"/>
          <p:nvPr/>
        </p:nvSpPr>
        <p:spPr>
          <a:xfrm>
            <a:off x="215614" y="3946680"/>
            <a:ext cx="8786872" cy="830997"/>
          </a:xfrm>
          <a:prstGeom prst="rect">
            <a:avLst/>
          </a:prstGeom>
          <a:noFill/>
        </p:spPr>
        <p:txBody>
          <a:bodyPr wrap="square" rtlCol="0">
            <a:spAutoFit/>
          </a:bodyPr>
          <a:lstStyle/>
          <a:p>
            <a:pPr algn="ctr"/>
            <a:r>
              <a:rPr lang="en-US" sz="2400" b="1" dirty="0" smtClean="0">
                <a:solidFill>
                  <a:srgbClr val="2906A2"/>
                </a:solidFill>
                <a:latin typeface="+mn-lt"/>
              </a:rPr>
              <a:t>Health neighborhoods composed of PCMH practices, specialties, CHWs and non-medical services and supports</a:t>
            </a:r>
            <a:endParaRPr lang="en-US" sz="2400" b="1" dirty="0">
              <a:solidFill>
                <a:srgbClr val="2906A2"/>
              </a:solidFill>
              <a:latin typeface="+mn-lt"/>
            </a:endParaRPr>
          </a:p>
        </p:txBody>
      </p:sp>
      <p:pic>
        <p:nvPicPr>
          <p:cNvPr id="22" name="Picture 21" descr="http://img.timeinc.net/time/photoessays/2008/10_medical/medical_specialists.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50677" y="945930"/>
            <a:ext cx="1243343" cy="889048"/>
          </a:xfrm>
          <a:prstGeom prst="rect">
            <a:avLst/>
          </a:prstGeom>
          <a:noFill/>
          <a:ln>
            <a:noFill/>
          </a:ln>
        </p:spPr>
      </p:pic>
      <p:pic>
        <p:nvPicPr>
          <p:cNvPr id="24" name="Picture 23" descr="https://sp.yimg.com/xj/th?id=OIP.M8cdc29d4f26ca20651e39f7b53aa5905o0&amp;pid=15.1&amp;P=0&amp;w=199&amp;h=158"/>
          <p:cNvPicPr/>
          <p:nvPr/>
        </p:nvPicPr>
        <p:blipFill>
          <a:blip r:embed="rId12">
            <a:extLst>
              <a:ext uri="{28A0092B-C50C-407E-A947-70E740481C1C}">
                <a14:useLocalDpi xmlns:a14="http://schemas.microsoft.com/office/drawing/2010/main" val="0"/>
              </a:ext>
            </a:extLst>
          </a:blip>
          <a:srcRect/>
          <a:stretch>
            <a:fillRect/>
          </a:stretch>
        </p:blipFill>
        <p:spPr bwMode="auto">
          <a:xfrm>
            <a:off x="4578621" y="2007750"/>
            <a:ext cx="1097736" cy="1012935"/>
          </a:xfrm>
          <a:prstGeom prst="rect">
            <a:avLst/>
          </a:prstGeom>
          <a:noFill/>
          <a:ln>
            <a:noFill/>
          </a:ln>
        </p:spPr>
      </p:pic>
      <p:pic>
        <p:nvPicPr>
          <p:cNvPr id="19" name="Picture 18" descr="http://www.clker.com/cliparts/A/P/L/b/V/G/blue-plus-sign-hi.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08413" y="2264600"/>
            <a:ext cx="500380" cy="498475"/>
          </a:xfrm>
          <a:prstGeom prst="rect">
            <a:avLst/>
          </a:prstGeom>
          <a:noFill/>
          <a:ln>
            <a:noFill/>
          </a:ln>
        </p:spPr>
      </p:pic>
      <p:pic>
        <p:nvPicPr>
          <p:cNvPr id="23" name="Picture 22" descr="http://www.clker.com/cliparts/A/P/L/b/V/G/blue-plus-sign-hi.pn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84711" y="2264601"/>
            <a:ext cx="500380" cy="498475"/>
          </a:xfrm>
          <a:prstGeom prst="rect">
            <a:avLst/>
          </a:prstGeom>
          <a:noFill/>
          <a:ln>
            <a:noFill/>
          </a:ln>
        </p:spPr>
      </p:pic>
      <p:pic>
        <p:nvPicPr>
          <p:cNvPr id="1433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50677" y="1896679"/>
            <a:ext cx="1243343" cy="1015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https://hscweb3.hsc.usf.edu/health/now/wp-content/uploads/CommunityHealthWorker.jpg">
            <a:hlinkClick r:id="rId15"/>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01338" y="3020685"/>
            <a:ext cx="1192682" cy="925995"/>
          </a:xfrm>
          <a:prstGeom prst="rect">
            <a:avLst/>
          </a:prstGeom>
          <a:noFill/>
          <a:ln>
            <a:noFill/>
          </a:ln>
        </p:spPr>
      </p:pic>
    </p:spTree>
    <p:extLst>
      <p:ext uri="{BB962C8B-B14F-4D97-AF65-F5344CB8AC3E}">
        <p14:creationId xmlns:p14="http://schemas.microsoft.com/office/powerpoint/2010/main" val="34693257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b="1"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37</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0565" y="4804318"/>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1886" y="1136969"/>
            <a:ext cx="8218714" cy="461665"/>
          </a:xfrm>
          <a:prstGeom prst="rect">
            <a:avLst/>
          </a:prstGeom>
          <a:noFill/>
        </p:spPr>
        <p:txBody>
          <a:bodyPr wrap="square" rtlCol="0">
            <a:spAutoFit/>
          </a:bodyPr>
          <a:lstStyle/>
          <a:p>
            <a:pPr algn="ctr"/>
            <a:r>
              <a:rPr lang="en-US" sz="2400" b="1" dirty="0" smtClean="0">
                <a:solidFill>
                  <a:srgbClr val="2906A2"/>
                </a:solidFill>
                <a:latin typeface="+mn-lt"/>
              </a:rPr>
              <a:t>Development of additional value-based payment strategies</a:t>
            </a:r>
            <a:endParaRPr lang="en-US" sz="2400" b="1" dirty="0">
              <a:solidFill>
                <a:srgbClr val="2906A2"/>
              </a:solidFill>
              <a:latin typeface="+mn-lt"/>
            </a:endParaRPr>
          </a:p>
        </p:txBody>
      </p:sp>
      <p:pic>
        <p:nvPicPr>
          <p:cNvPr id="18" name="Picture 17" descr="http://leadershipinsight.files.wordpress.com/2010/10/pcmh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305" y="2229777"/>
            <a:ext cx="1102181" cy="997362"/>
          </a:xfrm>
          <a:prstGeom prst="rect">
            <a:avLst/>
          </a:prstGeom>
          <a:noFill/>
          <a:ln>
            <a:noFill/>
          </a:ln>
        </p:spPr>
      </p:pic>
      <p:sp>
        <p:nvSpPr>
          <p:cNvPr id="19" name="TextBox 18"/>
          <p:cNvSpPr txBox="1"/>
          <p:nvPr/>
        </p:nvSpPr>
        <p:spPr>
          <a:xfrm>
            <a:off x="118379" y="3406298"/>
            <a:ext cx="1890034" cy="1200329"/>
          </a:xfrm>
          <a:prstGeom prst="rect">
            <a:avLst/>
          </a:prstGeom>
          <a:noFill/>
        </p:spPr>
        <p:txBody>
          <a:bodyPr wrap="square" rtlCol="0">
            <a:spAutoFit/>
          </a:bodyPr>
          <a:lstStyle/>
          <a:p>
            <a:pPr algn="ctr"/>
            <a:r>
              <a:rPr lang="en-US" b="1" dirty="0" smtClean="0">
                <a:solidFill>
                  <a:srgbClr val="2906A2"/>
                </a:solidFill>
                <a:latin typeface="+mn-lt"/>
              </a:rPr>
              <a:t>PCMH enhanced fees and performance payments</a:t>
            </a:r>
            <a:endParaRPr lang="en-US" b="1" dirty="0">
              <a:solidFill>
                <a:srgbClr val="2906A2"/>
              </a:solidFill>
              <a:latin typeface="+mn-lt"/>
            </a:endParaRPr>
          </a:p>
        </p:txBody>
      </p:sp>
      <p:pic>
        <p:nvPicPr>
          <p:cNvPr id="23" name="Picture 22"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9812" y="2412226"/>
            <a:ext cx="500380" cy="498475"/>
          </a:xfrm>
          <a:prstGeom prst="rect">
            <a:avLst/>
          </a:prstGeom>
          <a:noFill/>
          <a:ln>
            <a:noFill/>
          </a:ln>
        </p:spPr>
      </p:pic>
      <p:pic>
        <p:nvPicPr>
          <p:cNvPr id="25" name="Picture 24" descr="http://2.bp.blogspot.com/-r7LvBzyz8cM/TZZbRWNTV0I/AAAAAAAAAbQ/5q8ULuOTUJQ/s1600/obstetrics-care.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51972" y="2229777"/>
            <a:ext cx="909685" cy="997362"/>
          </a:xfrm>
          <a:prstGeom prst="rect">
            <a:avLst/>
          </a:prstGeom>
          <a:noFill/>
          <a:ln>
            <a:noFill/>
          </a:ln>
        </p:spPr>
      </p:pic>
      <p:sp>
        <p:nvSpPr>
          <p:cNvPr id="26" name="TextBox 25"/>
          <p:cNvSpPr txBox="1"/>
          <p:nvPr/>
        </p:nvSpPr>
        <p:spPr>
          <a:xfrm>
            <a:off x="2248157" y="3406299"/>
            <a:ext cx="1561943" cy="369332"/>
          </a:xfrm>
          <a:prstGeom prst="rect">
            <a:avLst/>
          </a:prstGeom>
          <a:noFill/>
        </p:spPr>
        <p:txBody>
          <a:bodyPr wrap="square" rtlCol="0">
            <a:spAutoFit/>
          </a:bodyPr>
          <a:lstStyle/>
          <a:p>
            <a:pPr algn="ctr"/>
            <a:r>
              <a:rPr lang="en-US" b="1" dirty="0" smtClean="0">
                <a:solidFill>
                  <a:srgbClr val="2906A2"/>
                </a:solidFill>
                <a:latin typeface="+mn-lt"/>
              </a:rPr>
              <a:t>OB P4P</a:t>
            </a:r>
            <a:endParaRPr lang="en-US" b="1" dirty="0">
              <a:solidFill>
                <a:srgbClr val="2906A2"/>
              </a:solidFill>
              <a:latin typeface="+mn-lt"/>
            </a:endParaRPr>
          </a:p>
        </p:txBody>
      </p:sp>
      <p:pic>
        <p:nvPicPr>
          <p:cNvPr id="27" name="Picture 26"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99656" y="2386363"/>
            <a:ext cx="500380" cy="498475"/>
          </a:xfrm>
          <a:prstGeom prst="rect">
            <a:avLst/>
          </a:prstGeom>
          <a:noFill/>
          <a:ln>
            <a:noFill/>
          </a:ln>
        </p:spPr>
      </p:pic>
      <p:sp>
        <p:nvSpPr>
          <p:cNvPr id="28" name="TextBox 27"/>
          <p:cNvSpPr txBox="1"/>
          <p:nvPr/>
        </p:nvSpPr>
        <p:spPr>
          <a:xfrm>
            <a:off x="4518770" y="2407823"/>
            <a:ext cx="1561943" cy="523220"/>
          </a:xfrm>
          <a:prstGeom prst="rect">
            <a:avLst/>
          </a:prstGeom>
          <a:noFill/>
        </p:spPr>
        <p:txBody>
          <a:bodyPr wrap="square" rtlCol="0">
            <a:spAutoFit/>
          </a:bodyPr>
          <a:lstStyle/>
          <a:p>
            <a:pPr algn="ctr"/>
            <a:r>
              <a:rPr lang="en-US" sz="2800" b="1" dirty="0" smtClean="0">
                <a:solidFill>
                  <a:srgbClr val="2906A2"/>
                </a:solidFill>
                <a:latin typeface="+mn-lt"/>
              </a:rPr>
              <a:t>MQISSP </a:t>
            </a:r>
            <a:endParaRPr lang="en-US" sz="2800" b="1" dirty="0">
              <a:solidFill>
                <a:srgbClr val="2906A2"/>
              </a:solidFill>
              <a:latin typeface="+mn-lt"/>
            </a:endParaRPr>
          </a:p>
        </p:txBody>
      </p:sp>
      <p:sp>
        <p:nvSpPr>
          <p:cNvPr id="29" name="TextBox 28"/>
          <p:cNvSpPr txBox="1"/>
          <p:nvPr/>
        </p:nvSpPr>
        <p:spPr>
          <a:xfrm>
            <a:off x="4518769" y="3313966"/>
            <a:ext cx="1561943" cy="923330"/>
          </a:xfrm>
          <a:prstGeom prst="rect">
            <a:avLst/>
          </a:prstGeom>
          <a:noFill/>
        </p:spPr>
        <p:txBody>
          <a:bodyPr wrap="square" rtlCol="0">
            <a:spAutoFit/>
          </a:bodyPr>
          <a:lstStyle/>
          <a:p>
            <a:pPr algn="ctr"/>
            <a:r>
              <a:rPr lang="en-US" b="1" dirty="0" smtClean="0">
                <a:solidFill>
                  <a:srgbClr val="2906A2"/>
                </a:solidFill>
                <a:latin typeface="+mn-lt"/>
              </a:rPr>
              <a:t>Shared savings arrangements</a:t>
            </a:r>
            <a:endParaRPr lang="en-US" b="1" dirty="0">
              <a:solidFill>
                <a:srgbClr val="2906A2"/>
              </a:solidFill>
              <a:latin typeface="+mn-lt"/>
            </a:endParaRPr>
          </a:p>
        </p:txBody>
      </p:sp>
      <p:pic>
        <p:nvPicPr>
          <p:cNvPr id="30" name="Picture 29" descr="http://www.clker.com/cliparts/A/P/L/b/V/G/blue-plus-sign-hi.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76645" y="2407823"/>
            <a:ext cx="500380" cy="498475"/>
          </a:xfrm>
          <a:prstGeom prst="rect">
            <a:avLst/>
          </a:prstGeom>
          <a:noFill/>
          <a:ln>
            <a:noFill/>
          </a:ln>
        </p:spPr>
      </p:pic>
      <p:pic>
        <p:nvPicPr>
          <p:cNvPr id="31" name="Picture 30" descr="https://www.hc1.com/wp-content/uploads/2016/02/Resident-Profil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77025" y="1816837"/>
            <a:ext cx="2238375" cy="1637526"/>
          </a:xfrm>
          <a:prstGeom prst="rect">
            <a:avLst/>
          </a:prstGeom>
          <a:noFill/>
          <a:ln>
            <a:noFill/>
          </a:ln>
        </p:spPr>
      </p:pic>
      <p:sp>
        <p:nvSpPr>
          <p:cNvPr id="32" name="TextBox 31"/>
          <p:cNvSpPr txBox="1"/>
          <p:nvPr/>
        </p:nvSpPr>
        <p:spPr>
          <a:xfrm>
            <a:off x="7136500" y="3466366"/>
            <a:ext cx="1561943" cy="646331"/>
          </a:xfrm>
          <a:prstGeom prst="rect">
            <a:avLst/>
          </a:prstGeom>
          <a:noFill/>
        </p:spPr>
        <p:txBody>
          <a:bodyPr wrap="square" rtlCol="0">
            <a:spAutoFit/>
          </a:bodyPr>
          <a:lstStyle/>
          <a:p>
            <a:pPr algn="ctr"/>
            <a:r>
              <a:rPr lang="en-US" b="1" dirty="0" smtClean="0">
                <a:solidFill>
                  <a:srgbClr val="2906A2"/>
                </a:solidFill>
                <a:latin typeface="+mn-lt"/>
              </a:rPr>
              <a:t>Episodes of care</a:t>
            </a:r>
            <a:endParaRPr lang="en-US" b="1" dirty="0">
              <a:solidFill>
                <a:srgbClr val="2906A2"/>
              </a:solidFill>
              <a:latin typeface="+mn-lt"/>
            </a:endParaRPr>
          </a:p>
        </p:txBody>
      </p:sp>
    </p:spTree>
    <p:extLst>
      <p:ext uri="{BB962C8B-B14F-4D97-AF65-F5344CB8AC3E}">
        <p14:creationId xmlns:p14="http://schemas.microsoft.com/office/powerpoint/2010/main" val="1394631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2800"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r>
              <a:rPr lang="en-US" sz="1400" dirty="0" smtClean="0"/>
              <a:t>           </a:t>
            </a:r>
          </a:p>
          <a:p>
            <a:pPr marL="0" lvl="0" indent="0">
              <a:buNone/>
            </a:pPr>
            <a:r>
              <a:rPr lang="en-US" sz="1400" b="1" dirty="0" smtClean="0"/>
              <a:t>			</a:t>
            </a: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38</a:t>
            </a:fld>
            <a:endParaRPr lang="en-US" dirty="0"/>
          </a:p>
        </p:txBody>
      </p:sp>
      <p:pic>
        <p:nvPicPr>
          <p:cNvPr id="12" name="Picture 11" descr="http://4.bp.blogspot.com/-4_7F65DykGk/UOA8BUsGNvI/AAAAAAAAAR4/38TvA0G-Vmo/s1600/410_1target_group_kids_apparel_photography_los_angeles_mike_henry.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413" y="4645267"/>
            <a:ext cx="2041433" cy="1616075"/>
          </a:xfrm>
          <a:prstGeom prst="rect">
            <a:avLst/>
          </a:prstGeom>
          <a:noFill/>
          <a:ln>
            <a:noFill/>
          </a:ln>
        </p:spPr>
      </p:pic>
      <p:pic>
        <p:nvPicPr>
          <p:cNvPr id="13" name="Picture 12" descr="http://d39ya49a1fwv14.cloudfront.net/wp-content/uploads/2013/10/African-American-family.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7905" y="4804317"/>
            <a:ext cx="1775823" cy="1216774"/>
          </a:xfrm>
          <a:prstGeom prst="rect">
            <a:avLst/>
          </a:prstGeom>
          <a:noFill/>
          <a:ln>
            <a:noFill/>
          </a:ln>
        </p:spPr>
      </p:pic>
      <p:pic>
        <p:nvPicPr>
          <p:cNvPr id="14" name="Picture 13" descr="https://sp.yimg.com/xj/th?id=OIP.Mede52cf62f804ba5dc7ce3fd04fb1316o0&amp;pid=15.1&amp;P=0&amp;w=228&amp;h=152"/>
          <p:cNvPicPr/>
          <p:nvPr/>
        </p:nvPicPr>
        <p:blipFill>
          <a:blip r:embed="rId5">
            <a:extLst>
              <a:ext uri="{28A0092B-C50C-407E-A947-70E740481C1C}">
                <a14:useLocalDpi xmlns:a14="http://schemas.microsoft.com/office/drawing/2010/main" val="0"/>
              </a:ext>
            </a:extLst>
          </a:blip>
          <a:srcRect/>
          <a:stretch>
            <a:fillRect/>
          </a:stretch>
        </p:blipFill>
        <p:spPr bwMode="auto">
          <a:xfrm>
            <a:off x="5873728" y="4804317"/>
            <a:ext cx="1331095" cy="1216774"/>
          </a:xfrm>
          <a:prstGeom prst="rect">
            <a:avLst/>
          </a:prstGeom>
          <a:noFill/>
          <a:ln>
            <a:noFill/>
          </a:ln>
        </p:spPr>
      </p:pic>
      <p:pic>
        <p:nvPicPr>
          <p:cNvPr id="15" name="Picture 14" descr="http://www.strodepark.org.uk/wp-content/uploads/2011/05/reability.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359" y="4804317"/>
            <a:ext cx="1473811" cy="1216773"/>
          </a:xfrm>
          <a:prstGeom prst="rect">
            <a:avLst/>
          </a:prstGeom>
          <a:noFill/>
          <a:ln>
            <a:noFill/>
          </a:ln>
        </p:spPr>
      </p:pic>
      <p:pic>
        <p:nvPicPr>
          <p:cNvPr id="11268" name="Picture 4" descr="Husky Health Connecticut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913" y="4935241"/>
            <a:ext cx="171450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sp.yimg.com/xj/th?id=OIP.Mf24d0eb99bb94f03500d9a63eb0933d3o0&amp;pid=15.1&amp;P=0&amp;w=228&amp;h=165"/>
          <p:cNvPicPr/>
          <p:nvPr/>
        </p:nvPicPr>
        <p:blipFill>
          <a:blip r:embed="rId8">
            <a:extLst>
              <a:ext uri="{28A0092B-C50C-407E-A947-70E740481C1C}">
                <a14:useLocalDpi xmlns:a14="http://schemas.microsoft.com/office/drawing/2010/main" val="0"/>
              </a:ext>
            </a:extLst>
          </a:blip>
          <a:srcRect/>
          <a:stretch>
            <a:fillRect/>
          </a:stretch>
        </p:blipFill>
        <p:spPr bwMode="auto">
          <a:xfrm>
            <a:off x="5623974" y="2672952"/>
            <a:ext cx="3222770" cy="2066837"/>
          </a:xfrm>
          <a:prstGeom prst="rect">
            <a:avLst/>
          </a:prstGeom>
          <a:noFill/>
          <a:ln>
            <a:noFill/>
          </a:ln>
        </p:spPr>
      </p:pic>
      <p:grpSp>
        <p:nvGrpSpPr>
          <p:cNvPr id="73" name="Group 72"/>
          <p:cNvGrpSpPr/>
          <p:nvPr/>
        </p:nvGrpSpPr>
        <p:grpSpPr>
          <a:xfrm>
            <a:off x="448924" y="912322"/>
            <a:ext cx="4746403" cy="3714537"/>
            <a:chOff x="5825742" y="3090672"/>
            <a:chExt cx="3893317" cy="3877056"/>
          </a:xfrm>
        </p:grpSpPr>
        <p:grpSp>
          <p:nvGrpSpPr>
            <p:cNvPr id="74" name="Group 73"/>
            <p:cNvGrpSpPr>
              <a:grpSpLocks noChangeAspect="1"/>
            </p:cNvGrpSpPr>
            <p:nvPr/>
          </p:nvGrpSpPr>
          <p:grpSpPr>
            <a:xfrm>
              <a:off x="5825742" y="3090672"/>
              <a:ext cx="3893317" cy="3877056"/>
              <a:chOff x="2204322" y="685797"/>
              <a:chExt cx="5940068" cy="5915261"/>
            </a:xfrm>
          </p:grpSpPr>
          <p:grpSp>
            <p:nvGrpSpPr>
              <p:cNvPr id="76" name="Group 75"/>
              <p:cNvGrpSpPr>
                <a:grpSpLocks noChangeAspect="1"/>
              </p:cNvGrpSpPr>
              <p:nvPr/>
            </p:nvGrpSpPr>
            <p:grpSpPr>
              <a:xfrm>
                <a:off x="2204322" y="685797"/>
                <a:ext cx="5940068" cy="5915261"/>
                <a:chOff x="1600200" y="685798"/>
                <a:chExt cx="5986463" cy="5961462"/>
              </a:xfrm>
            </p:grpSpPr>
            <p:grpSp>
              <p:nvGrpSpPr>
                <p:cNvPr id="110" name="Group 109"/>
                <p:cNvGrpSpPr/>
                <p:nvPr/>
              </p:nvGrpSpPr>
              <p:grpSpPr>
                <a:xfrm>
                  <a:off x="1600200" y="685798"/>
                  <a:ext cx="5986463" cy="5961462"/>
                  <a:chOff x="1600200" y="685798"/>
                  <a:chExt cx="5986463" cy="5961462"/>
                </a:xfrm>
                <a:solidFill>
                  <a:srgbClr val="72C7E7"/>
                </a:solidFill>
              </p:grpSpPr>
              <p:sp>
                <p:nvSpPr>
                  <p:cNvPr id="119" name="Freeform 118"/>
                  <p:cNvSpPr>
                    <a:spLocks noChangeAspect="1"/>
                  </p:cNvSpPr>
                  <p:nvPr/>
                </p:nvSpPr>
                <p:spPr>
                  <a:xfrm>
                    <a:off x="4743451" y="685798"/>
                    <a:ext cx="1882378" cy="158948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0" name="Freeform 119"/>
                  <p:cNvSpPr/>
                  <p:nvPr/>
                </p:nvSpPr>
                <p:spPr>
                  <a:xfrm>
                    <a:off x="6022105" y="1678781"/>
                    <a:ext cx="1560986" cy="184308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1" name="Freeform 120"/>
                  <p:cNvSpPr/>
                  <p:nvPr/>
                </p:nvSpPr>
                <p:spPr>
                  <a:xfrm>
                    <a:off x="6015038" y="3807619"/>
                    <a:ext cx="1571625" cy="185380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2" name="Freeform 121"/>
                  <p:cNvSpPr/>
                  <p:nvPr/>
                </p:nvSpPr>
                <p:spPr>
                  <a:xfrm>
                    <a:off x="4750593" y="5061347"/>
                    <a:ext cx="1864563" cy="1585913"/>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chemeClr val="accent6">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3" name="Freeform 122"/>
                  <p:cNvSpPr/>
                  <p:nvPr/>
                </p:nvSpPr>
                <p:spPr>
                  <a:xfrm flipH="1">
                    <a:off x="2572896" y="685800"/>
                    <a:ext cx="1882379" cy="158948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92D40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4" name="Freeform 123"/>
                  <p:cNvSpPr/>
                  <p:nvPr/>
                </p:nvSpPr>
                <p:spPr>
                  <a:xfrm flipH="1">
                    <a:off x="1603772" y="1678781"/>
                    <a:ext cx="1560986" cy="1843088"/>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tx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5" name="Freeform 124"/>
                  <p:cNvSpPr/>
                  <p:nvPr/>
                </p:nvSpPr>
                <p:spPr>
                  <a:xfrm flipH="1">
                    <a:off x="1600200" y="3807618"/>
                    <a:ext cx="1571626" cy="1853803"/>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7F7F7F"/>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sp>
                <p:nvSpPr>
                  <p:cNvPr id="126" name="Freeform 125"/>
                  <p:cNvSpPr/>
                  <p:nvPr/>
                </p:nvSpPr>
                <p:spPr>
                  <a:xfrm flipH="1">
                    <a:off x="2571707" y="5061347"/>
                    <a:ext cx="1864563" cy="1585913"/>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2776"/>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chemeClr val="bg1"/>
                      </a:solidFill>
                      <a:effectLst/>
                      <a:uLnTx/>
                      <a:uFillTx/>
                      <a:latin typeface="Arial"/>
                    </a:endParaRPr>
                  </a:p>
                </p:txBody>
              </p:sp>
            </p:grpSp>
            <p:sp>
              <p:nvSpPr>
                <p:cNvPr id="111" name="Oval 110"/>
                <p:cNvSpPr>
                  <a:spLocks noChangeAspect="1"/>
                </p:cNvSpPr>
                <p:nvPr/>
              </p:nvSpPr>
              <p:spPr bwMode="auto">
                <a:xfrm>
                  <a:off x="1953100" y="990600"/>
                  <a:ext cx="5280656" cy="5280660"/>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231775" marR="0" indent="-231775" algn="l" defTabSz="914400" rtl="0" eaLnBrk="1" fontAlgn="base" latinLnBrk="0" hangingPunct="1">
                    <a:lnSpc>
                      <a:spcPct val="106000"/>
                    </a:lnSpc>
                    <a:spcBef>
                      <a:spcPct val="0"/>
                    </a:spcBef>
                    <a:spcAft>
                      <a:spcPct val="0"/>
                    </a:spcAft>
                    <a:buClrTx/>
                    <a:buSzTx/>
                    <a:buFont typeface="Wingdings 2" pitchFamily="18" charset="2"/>
                    <a:buNone/>
                    <a:tabLst/>
                  </a:pPr>
                  <a:endParaRPr kumimoji="0" lang="en-US" sz="900" b="0" i="0" u="none" strike="noStrike" cap="none" normalizeH="0" baseline="0" dirty="0" smtClean="0">
                    <a:ln>
                      <a:noFill/>
                    </a:ln>
                    <a:solidFill>
                      <a:schemeClr val="tx1"/>
                    </a:solidFill>
                    <a:effectLst/>
                    <a:latin typeface="Arial" charset="0"/>
                  </a:endParaRPr>
                </a:p>
              </p:txBody>
            </p:sp>
            <p:sp>
              <p:nvSpPr>
                <p:cNvPr id="112" name="Rectangle 111"/>
                <p:cNvSpPr/>
                <p:nvPr/>
              </p:nvSpPr>
              <p:spPr>
                <a:xfrm rot="1410395">
                  <a:off x="5212658" y="1082053"/>
                  <a:ext cx="981553" cy="219516"/>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sp>
              <p:nvSpPr>
                <p:cNvPr id="113" name="Rectangle 112"/>
                <p:cNvSpPr/>
                <p:nvPr/>
              </p:nvSpPr>
              <p:spPr>
                <a:xfrm rot="14880000">
                  <a:off x="1313069" y="4199661"/>
                  <a:ext cx="1930560" cy="642383"/>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MMIS System</a:t>
                  </a:r>
                  <a:endParaRPr kumimoji="0" lang="en-US" sz="1000" b="1" i="0" u="none" strike="noStrike" kern="0" cap="none" spc="0" normalizeH="0" baseline="0" noProof="0" dirty="0" smtClean="0">
                    <a:ln>
                      <a:noFill/>
                    </a:ln>
                    <a:solidFill>
                      <a:schemeClr val="bg1"/>
                    </a:solidFill>
                    <a:effectLst/>
                    <a:uLnTx/>
                    <a:uFillTx/>
                  </a:endParaRPr>
                </a:p>
              </p:txBody>
            </p:sp>
            <p:sp>
              <p:nvSpPr>
                <p:cNvPr id="114" name="Rectangle 113"/>
                <p:cNvSpPr/>
                <p:nvPr/>
              </p:nvSpPr>
              <p:spPr>
                <a:xfrm rot="17544442">
                  <a:off x="1311999" y="2410846"/>
                  <a:ext cx="1930560"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Service Provider</a:t>
                  </a:r>
                  <a:endParaRPr kumimoji="0" lang="en-US" sz="1000" b="1" i="0" u="none" strike="noStrike" kern="0" cap="none" spc="0" normalizeH="0" baseline="0" noProof="0" dirty="0" smtClean="0">
                    <a:ln>
                      <a:noFill/>
                    </a:ln>
                    <a:solidFill>
                      <a:schemeClr val="bg1"/>
                    </a:solidFill>
                    <a:effectLst/>
                    <a:uLnTx/>
                    <a:uFillTx/>
                  </a:endParaRPr>
                </a:p>
              </p:txBody>
            </p:sp>
            <p:sp>
              <p:nvSpPr>
                <p:cNvPr id="115" name="Rectangle 114"/>
                <p:cNvSpPr/>
                <p:nvPr/>
              </p:nvSpPr>
              <p:spPr>
                <a:xfrm rot="20129768">
                  <a:off x="2675332" y="1027206"/>
                  <a:ext cx="1930559" cy="701427"/>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PHR System</a:t>
                  </a:r>
                  <a:endParaRPr kumimoji="0" lang="en-US" sz="1000" b="1" i="0" u="none" strike="noStrike" kern="0" cap="none" spc="0" normalizeH="0" baseline="0" noProof="0" dirty="0" smtClean="0">
                    <a:ln>
                      <a:noFill/>
                    </a:ln>
                    <a:solidFill>
                      <a:schemeClr val="bg1"/>
                    </a:solidFill>
                    <a:effectLst/>
                    <a:uLnTx/>
                    <a:uFillTx/>
                  </a:endParaRPr>
                </a:p>
              </p:txBody>
            </p:sp>
            <p:sp>
              <p:nvSpPr>
                <p:cNvPr id="116" name="Rectangle 115"/>
                <p:cNvSpPr/>
                <p:nvPr/>
              </p:nvSpPr>
              <p:spPr>
                <a:xfrm rot="4104594">
                  <a:off x="6596144" y="2554379"/>
                  <a:ext cx="981554" cy="219516"/>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sp>
              <p:nvSpPr>
                <p:cNvPr id="117" name="Rectangle 116"/>
                <p:cNvSpPr/>
                <p:nvPr/>
              </p:nvSpPr>
              <p:spPr>
                <a:xfrm rot="6773073">
                  <a:off x="5927720" y="4326060"/>
                  <a:ext cx="1930560"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Service Provider</a:t>
                  </a:r>
                  <a:endParaRPr kumimoji="0" lang="en-US" sz="1000" b="1" i="0" u="none" strike="noStrike" kern="0" cap="none" spc="0" normalizeH="0" baseline="0" noProof="0" dirty="0" smtClean="0">
                    <a:ln>
                      <a:noFill/>
                    </a:ln>
                    <a:solidFill>
                      <a:schemeClr val="bg1"/>
                    </a:solidFill>
                    <a:effectLst/>
                    <a:uLnTx/>
                    <a:uFillTx/>
                  </a:endParaRPr>
                </a:p>
              </p:txBody>
            </p:sp>
            <p:sp>
              <p:nvSpPr>
                <p:cNvPr id="118" name="Rectangle 117"/>
                <p:cNvSpPr/>
                <p:nvPr/>
              </p:nvSpPr>
              <p:spPr>
                <a:xfrm rot="12147553">
                  <a:off x="2648629" y="5651579"/>
                  <a:ext cx="1930559" cy="593730"/>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b="1" kern="0" dirty="0" smtClean="0">
                      <a:solidFill>
                        <a:schemeClr val="bg1"/>
                      </a:solidFill>
                    </a:rPr>
                    <a:t>Case Management</a:t>
                  </a:r>
                  <a:endParaRPr kumimoji="0" lang="en-US" sz="1000" b="1" i="0" u="none" strike="noStrike" kern="0" cap="none" spc="0" normalizeH="0" baseline="0" noProof="0" dirty="0" smtClean="0">
                    <a:ln>
                      <a:noFill/>
                    </a:ln>
                    <a:solidFill>
                      <a:schemeClr val="bg1"/>
                    </a:solidFill>
                    <a:effectLst/>
                    <a:uLnTx/>
                    <a:uFillTx/>
                  </a:endParaRPr>
                </a:p>
              </p:txBody>
            </p:sp>
          </p:grpSp>
          <p:grpSp>
            <p:nvGrpSpPr>
              <p:cNvPr id="77" name="Group 76"/>
              <p:cNvGrpSpPr/>
              <p:nvPr/>
            </p:nvGrpSpPr>
            <p:grpSpPr>
              <a:xfrm>
                <a:off x="2779771" y="1258844"/>
                <a:ext cx="4789170" cy="4769168"/>
                <a:chOff x="1918335" y="1371600"/>
                <a:chExt cx="5321300" cy="5299075"/>
              </a:xfrm>
            </p:grpSpPr>
            <p:sp>
              <p:nvSpPr>
                <p:cNvPr id="78" name="Freeform 77"/>
                <p:cNvSpPr/>
                <p:nvPr/>
              </p:nvSpPr>
              <p:spPr>
                <a:xfrm flipH="1">
                  <a:off x="1921510" y="225425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chemeClr val="accent1">
                    <a:lumMod val="60000"/>
                    <a:lumOff val="4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79" name="Freeform 78"/>
                <p:cNvSpPr/>
                <p:nvPr/>
              </p:nvSpPr>
              <p:spPr>
                <a:xfrm>
                  <a:off x="4712335" y="1371600"/>
                  <a:ext cx="1673225"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chemeClr val="accent3">
                    <a:lumMod val="50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0" name="Freeform 79"/>
                <p:cNvSpPr/>
                <p:nvPr/>
              </p:nvSpPr>
              <p:spPr>
                <a:xfrm>
                  <a:off x="5848917" y="2254250"/>
                  <a:ext cx="1387543" cy="1638300"/>
                </a:xfrm>
                <a:custGeom>
                  <a:avLst/>
                  <a:gdLst>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541"/>
                    <a:gd name="connsiteY0" fmla="*/ 0 h 1638300"/>
                    <a:gd name="connsiteX1" fmla="*/ 0 w 1387541"/>
                    <a:gd name="connsiteY1" fmla="*/ 711200 h 1638300"/>
                    <a:gd name="connsiteX2" fmla="*/ 374650 w 1387541"/>
                    <a:gd name="connsiteY2" fmla="*/ 1638300 h 1638300"/>
                    <a:gd name="connsiteX3" fmla="*/ 1387475 w 1387541"/>
                    <a:gd name="connsiteY3" fmla="*/ 1635125 h 1638300"/>
                    <a:gd name="connsiteX4" fmla="*/ 720725 w 1387541"/>
                    <a:gd name="connsiteY4" fmla="*/ 0 h 1638300"/>
                    <a:gd name="connsiteX0" fmla="*/ 720725 w 1387573"/>
                    <a:gd name="connsiteY0" fmla="*/ 0 h 1638300"/>
                    <a:gd name="connsiteX1" fmla="*/ 0 w 1387573"/>
                    <a:gd name="connsiteY1" fmla="*/ 711200 h 1638300"/>
                    <a:gd name="connsiteX2" fmla="*/ 374650 w 1387573"/>
                    <a:gd name="connsiteY2" fmla="*/ 1638300 h 1638300"/>
                    <a:gd name="connsiteX3" fmla="*/ 1387475 w 1387573"/>
                    <a:gd name="connsiteY3" fmla="*/ 1635125 h 1638300"/>
                    <a:gd name="connsiteX4" fmla="*/ 720725 w 1387573"/>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20725 w 1387475"/>
                    <a:gd name="connsiteY0" fmla="*/ 0 h 1638300"/>
                    <a:gd name="connsiteX1" fmla="*/ 0 w 1387475"/>
                    <a:gd name="connsiteY1" fmla="*/ 711200 h 1638300"/>
                    <a:gd name="connsiteX2" fmla="*/ 374650 w 1387475"/>
                    <a:gd name="connsiteY2" fmla="*/ 1638300 h 1638300"/>
                    <a:gd name="connsiteX3" fmla="*/ 1387475 w 1387475"/>
                    <a:gd name="connsiteY3" fmla="*/ 1635125 h 1638300"/>
                    <a:gd name="connsiteX4" fmla="*/ 720725 w 1387475"/>
                    <a:gd name="connsiteY4" fmla="*/ 0 h 1638300"/>
                    <a:gd name="connsiteX0" fmla="*/ 757397 w 1424147"/>
                    <a:gd name="connsiteY0" fmla="*/ 0 h 1638300"/>
                    <a:gd name="connsiteX1" fmla="*/ 36672 w 1424147"/>
                    <a:gd name="connsiteY1" fmla="*/ 711200 h 1638300"/>
                    <a:gd name="connsiteX2" fmla="*/ 411322 w 1424147"/>
                    <a:gd name="connsiteY2" fmla="*/ 1638300 h 1638300"/>
                    <a:gd name="connsiteX3" fmla="*/ 1424147 w 1424147"/>
                    <a:gd name="connsiteY3" fmla="*/ 1635125 h 1638300"/>
                    <a:gd name="connsiteX4" fmla="*/ 757397 w 1424147"/>
                    <a:gd name="connsiteY4" fmla="*/ 0 h 1638300"/>
                    <a:gd name="connsiteX0" fmla="*/ 720813 w 1387563"/>
                    <a:gd name="connsiteY0" fmla="*/ 0 h 1638300"/>
                    <a:gd name="connsiteX1" fmla="*/ 88 w 1387563"/>
                    <a:gd name="connsiteY1" fmla="*/ 711200 h 1638300"/>
                    <a:gd name="connsiteX2" fmla="*/ 374738 w 1387563"/>
                    <a:gd name="connsiteY2" fmla="*/ 1638300 h 1638300"/>
                    <a:gd name="connsiteX3" fmla="*/ 1387563 w 1387563"/>
                    <a:gd name="connsiteY3" fmla="*/ 1635125 h 1638300"/>
                    <a:gd name="connsiteX4" fmla="*/ 720813 w 138756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 name="connsiteX0" fmla="*/ 720793 w 1387543"/>
                    <a:gd name="connsiteY0" fmla="*/ 0 h 1638300"/>
                    <a:gd name="connsiteX1" fmla="*/ 68 w 1387543"/>
                    <a:gd name="connsiteY1" fmla="*/ 711200 h 1638300"/>
                    <a:gd name="connsiteX2" fmla="*/ 374718 w 1387543"/>
                    <a:gd name="connsiteY2" fmla="*/ 1638300 h 1638300"/>
                    <a:gd name="connsiteX3" fmla="*/ 1387543 w 1387543"/>
                    <a:gd name="connsiteY3" fmla="*/ 1635125 h 1638300"/>
                    <a:gd name="connsiteX4" fmla="*/ 720793 w 1387543"/>
                    <a:gd name="connsiteY4" fmla="*/ 0 h 163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43" h="1638300">
                      <a:moveTo>
                        <a:pt x="720793" y="0"/>
                      </a:moveTo>
                      <a:cubicBezTo>
                        <a:pt x="480551" y="237067"/>
                        <a:pt x="-6563" y="702913"/>
                        <a:pt x="68" y="711200"/>
                      </a:cubicBezTo>
                      <a:cubicBezTo>
                        <a:pt x="241983" y="1013529"/>
                        <a:pt x="345085" y="1300692"/>
                        <a:pt x="374718" y="1638300"/>
                      </a:cubicBezTo>
                      <a:lnTo>
                        <a:pt x="1387543" y="1635125"/>
                      </a:lnTo>
                      <a:cubicBezTo>
                        <a:pt x="1374843" y="1039283"/>
                        <a:pt x="1092268" y="418042"/>
                        <a:pt x="720793" y="0"/>
                      </a:cubicBezTo>
                      <a:close/>
                    </a:path>
                  </a:pathLst>
                </a:custGeom>
                <a:solidFill>
                  <a:srgbClr val="81BC00"/>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1" name="Freeform 80"/>
                <p:cNvSpPr/>
                <p:nvPr/>
              </p:nvSpPr>
              <p:spPr>
                <a:xfrm>
                  <a:off x="5842635" y="414655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chemeClr val="tx1">
                    <a:lumMod val="75000"/>
                    <a:lumOff val="25000"/>
                  </a:scheme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2" name="Freeform 81"/>
                <p:cNvSpPr/>
                <p:nvPr/>
              </p:nvSpPr>
              <p:spPr>
                <a:xfrm>
                  <a:off x="4718684" y="526097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00A1DE"/>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3" name="Freeform 82"/>
                <p:cNvSpPr/>
                <p:nvPr/>
              </p:nvSpPr>
              <p:spPr>
                <a:xfrm flipH="1">
                  <a:off x="2772411" y="1371600"/>
                  <a:ext cx="1673226" cy="1412875"/>
                </a:xfrm>
                <a:custGeom>
                  <a:avLst/>
                  <a:gdLst>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 name="connsiteX0" fmla="*/ 0 w 1673225"/>
                    <a:gd name="connsiteY0" fmla="*/ 0 h 1412875"/>
                    <a:gd name="connsiteX1" fmla="*/ 1673225 w 1673225"/>
                    <a:gd name="connsiteY1" fmla="*/ 701675 h 1412875"/>
                    <a:gd name="connsiteX2" fmla="*/ 958850 w 1673225"/>
                    <a:gd name="connsiteY2" fmla="*/ 1412875 h 1412875"/>
                    <a:gd name="connsiteX3" fmla="*/ 6350 w 1673225"/>
                    <a:gd name="connsiteY3" fmla="*/ 1016000 h 1412875"/>
                    <a:gd name="connsiteX4" fmla="*/ 0 w 1673225"/>
                    <a:gd name="connsiteY4" fmla="*/ 0 h 141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225" h="1412875">
                      <a:moveTo>
                        <a:pt x="0" y="0"/>
                      </a:moveTo>
                      <a:cubicBezTo>
                        <a:pt x="541867" y="21167"/>
                        <a:pt x="1185333" y="232833"/>
                        <a:pt x="1673225" y="701675"/>
                      </a:cubicBezTo>
                      <a:lnTo>
                        <a:pt x="958850" y="1412875"/>
                      </a:lnTo>
                      <a:cubicBezTo>
                        <a:pt x="701675" y="1212320"/>
                        <a:pt x="539750" y="1074473"/>
                        <a:pt x="6350" y="1016000"/>
                      </a:cubicBezTo>
                      <a:cubicBezTo>
                        <a:pt x="5292" y="677333"/>
                        <a:pt x="4233" y="338667"/>
                        <a:pt x="0" y="0"/>
                      </a:cubicBezTo>
                      <a:close/>
                    </a:path>
                  </a:pathLst>
                </a:custGeom>
                <a:solidFill>
                  <a:srgbClr val="3C8A2E"/>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4" name="Freeform 83"/>
                <p:cNvSpPr/>
                <p:nvPr/>
              </p:nvSpPr>
              <p:spPr>
                <a:xfrm flipH="1">
                  <a:off x="1918335" y="4146550"/>
                  <a:ext cx="1397000" cy="1647825"/>
                </a:xfrm>
                <a:custGeom>
                  <a:avLst/>
                  <a:gdLst>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 name="connsiteX0" fmla="*/ 384175 w 1397000"/>
                    <a:gd name="connsiteY0" fmla="*/ 0 h 1647825"/>
                    <a:gd name="connsiteX1" fmla="*/ 1397000 w 1397000"/>
                    <a:gd name="connsiteY1" fmla="*/ 3175 h 1647825"/>
                    <a:gd name="connsiteX2" fmla="*/ 717550 w 1397000"/>
                    <a:gd name="connsiteY2" fmla="*/ 1647825 h 1647825"/>
                    <a:gd name="connsiteX3" fmla="*/ 0 w 1397000"/>
                    <a:gd name="connsiteY3" fmla="*/ 933450 h 1647825"/>
                    <a:gd name="connsiteX4" fmla="*/ 384175 w 1397000"/>
                    <a:gd name="connsiteY4" fmla="*/ 0 h 1647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000" h="1647825">
                      <a:moveTo>
                        <a:pt x="384175" y="0"/>
                      </a:moveTo>
                      <a:lnTo>
                        <a:pt x="1397000" y="3175"/>
                      </a:lnTo>
                      <a:cubicBezTo>
                        <a:pt x="1361017" y="748242"/>
                        <a:pt x="1074208" y="1223433"/>
                        <a:pt x="717550" y="1647825"/>
                      </a:cubicBezTo>
                      <a:lnTo>
                        <a:pt x="0" y="933450"/>
                      </a:lnTo>
                      <a:cubicBezTo>
                        <a:pt x="178858" y="688975"/>
                        <a:pt x="345017" y="434975"/>
                        <a:pt x="384175" y="0"/>
                      </a:cubicBezTo>
                      <a:close/>
                    </a:path>
                  </a:pathLst>
                </a:custGeom>
                <a:solidFill>
                  <a:srgbClr val="313131">
                    <a:lumMod val="75000"/>
                    <a:lumOff val="25000"/>
                  </a:srgbClr>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5" name="Freeform 84"/>
                <p:cNvSpPr/>
                <p:nvPr/>
              </p:nvSpPr>
              <p:spPr>
                <a:xfrm flipH="1">
                  <a:off x="2781897" y="5260975"/>
                  <a:ext cx="1657389" cy="1409700"/>
                </a:xfrm>
                <a:custGeom>
                  <a:avLst/>
                  <a:gdLst>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657350"/>
                    <a:gd name="connsiteY0" fmla="*/ 0 h 1409700"/>
                    <a:gd name="connsiteX1" fmla="*/ 1657350 w 1657350"/>
                    <a:gd name="connsiteY1" fmla="*/ 720725 h 1409700"/>
                    <a:gd name="connsiteX2" fmla="*/ 0 w 1657350"/>
                    <a:gd name="connsiteY2" fmla="*/ 1409700 h 1409700"/>
                    <a:gd name="connsiteX3" fmla="*/ 0 w 1657350"/>
                    <a:gd name="connsiteY3" fmla="*/ 400050 h 1409700"/>
                    <a:gd name="connsiteX4" fmla="*/ 939800 w 1657350"/>
                    <a:gd name="connsiteY4" fmla="*/ 0 h 1409700"/>
                    <a:gd name="connsiteX0" fmla="*/ 939800 w 1704869"/>
                    <a:gd name="connsiteY0" fmla="*/ 0 h 1409700"/>
                    <a:gd name="connsiteX1" fmla="*/ 1657350 w 1704869"/>
                    <a:gd name="connsiteY1" fmla="*/ 720725 h 1409700"/>
                    <a:gd name="connsiteX2" fmla="*/ 0 w 1704869"/>
                    <a:gd name="connsiteY2" fmla="*/ 1409700 h 1409700"/>
                    <a:gd name="connsiteX3" fmla="*/ 0 w 1704869"/>
                    <a:gd name="connsiteY3" fmla="*/ 400050 h 1409700"/>
                    <a:gd name="connsiteX4" fmla="*/ 939800 w 1704869"/>
                    <a:gd name="connsiteY4" fmla="*/ 0 h 1409700"/>
                    <a:gd name="connsiteX0" fmla="*/ 939800 w 1657394"/>
                    <a:gd name="connsiteY0" fmla="*/ 0 h 1409700"/>
                    <a:gd name="connsiteX1" fmla="*/ 1657350 w 1657394"/>
                    <a:gd name="connsiteY1" fmla="*/ 720725 h 1409700"/>
                    <a:gd name="connsiteX2" fmla="*/ 0 w 1657394"/>
                    <a:gd name="connsiteY2" fmla="*/ 1409700 h 1409700"/>
                    <a:gd name="connsiteX3" fmla="*/ 0 w 1657394"/>
                    <a:gd name="connsiteY3" fmla="*/ 400050 h 1409700"/>
                    <a:gd name="connsiteX4" fmla="*/ 939800 w 1657394"/>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 name="connsiteX0" fmla="*/ 939800 w 1657389"/>
                    <a:gd name="connsiteY0" fmla="*/ 0 h 1409700"/>
                    <a:gd name="connsiteX1" fmla="*/ 1657350 w 1657389"/>
                    <a:gd name="connsiteY1" fmla="*/ 720725 h 1409700"/>
                    <a:gd name="connsiteX2" fmla="*/ 0 w 1657389"/>
                    <a:gd name="connsiteY2" fmla="*/ 1409700 h 1409700"/>
                    <a:gd name="connsiteX3" fmla="*/ 0 w 1657389"/>
                    <a:gd name="connsiteY3" fmla="*/ 400050 h 1409700"/>
                    <a:gd name="connsiteX4" fmla="*/ 939800 w 1657389"/>
                    <a:gd name="connsiteY4" fmla="*/ 0 h 140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89" h="1409700">
                      <a:moveTo>
                        <a:pt x="939800" y="0"/>
                      </a:moveTo>
                      <a:cubicBezTo>
                        <a:pt x="1178983" y="240242"/>
                        <a:pt x="1662405" y="716205"/>
                        <a:pt x="1657350" y="720725"/>
                      </a:cubicBezTo>
                      <a:cubicBezTo>
                        <a:pt x="1073406" y="1242818"/>
                        <a:pt x="555625" y="1361017"/>
                        <a:pt x="0" y="1409700"/>
                      </a:cubicBezTo>
                      <a:lnTo>
                        <a:pt x="0" y="400050"/>
                      </a:lnTo>
                      <a:cubicBezTo>
                        <a:pt x="332317" y="342900"/>
                        <a:pt x="626533" y="279400"/>
                        <a:pt x="939800" y="0"/>
                      </a:cubicBezTo>
                      <a:close/>
                    </a:path>
                  </a:pathLst>
                </a:custGeom>
                <a:solidFill>
                  <a:srgbClr val="BDD203"/>
                </a:solidFill>
                <a:ln w="12700" cap="flat" cmpd="sng" algn="ctr">
                  <a:noFill/>
                  <a:prstDash val="solid"/>
                </a:ln>
                <a:effectLst/>
              </p:spPr>
              <p:txBody>
                <a:bodyPr lIns="91440" tIns="91440" rIns="91440" bIns="9144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6" name="Isosceles Triangle 85"/>
                <p:cNvSpPr/>
                <p:nvPr/>
              </p:nvSpPr>
              <p:spPr>
                <a:xfrm rot="12077977">
                  <a:off x="5010784" y="2374078"/>
                  <a:ext cx="333748" cy="517958"/>
                </a:xfrm>
                <a:prstGeom prst="triangle">
                  <a:avLst/>
                </a:prstGeom>
                <a:solidFill>
                  <a:schemeClr val="accent3">
                    <a:lumMod val="50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7" name="Isosceles Triangle 86"/>
                <p:cNvSpPr/>
                <p:nvPr/>
              </p:nvSpPr>
              <p:spPr>
                <a:xfrm rot="14801312">
                  <a:off x="5810884" y="3174176"/>
                  <a:ext cx="333748" cy="517958"/>
                </a:xfrm>
                <a:prstGeom prst="triangle">
                  <a:avLst/>
                </a:prstGeom>
                <a:solidFill>
                  <a:srgbClr val="81BC00"/>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8" name="Isosceles Triangle 87"/>
                <p:cNvSpPr/>
                <p:nvPr/>
              </p:nvSpPr>
              <p:spPr>
                <a:xfrm rot="17659912">
                  <a:off x="5821016" y="4323528"/>
                  <a:ext cx="333748" cy="517958"/>
                </a:xfrm>
                <a:prstGeom prst="triangle">
                  <a:avLst/>
                </a:prstGeom>
                <a:solidFill>
                  <a:schemeClr val="tx1">
                    <a:lumMod val="75000"/>
                    <a:lumOff val="25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89" name="Isosceles Triangle 88"/>
                <p:cNvSpPr/>
                <p:nvPr/>
              </p:nvSpPr>
              <p:spPr>
                <a:xfrm rot="20258485">
                  <a:off x="4990412" y="5156168"/>
                  <a:ext cx="333748" cy="517958"/>
                </a:xfrm>
                <a:prstGeom prst="triangle">
                  <a:avLst/>
                </a:prstGeom>
                <a:solidFill>
                  <a:srgbClr val="00A1D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0" name="Isosceles Triangle 89"/>
                <p:cNvSpPr/>
                <p:nvPr/>
              </p:nvSpPr>
              <p:spPr>
                <a:xfrm rot="1358864">
                  <a:off x="3821710" y="5155668"/>
                  <a:ext cx="333748" cy="517958"/>
                </a:xfrm>
                <a:prstGeom prst="triangle">
                  <a:avLst/>
                </a:prstGeom>
                <a:solidFill>
                  <a:srgbClr val="BDD203"/>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1" name="Isosceles Triangle 90"/>
                <p:cNvSpPr/>
                <p:nvPr/>
              </p:nvSpPr>
              <p:spPr>
                <a:xfrm rot="3981004">
                  <a:off x="3008979" y="4321927"/>
                  <a:ext cx="333748" cy="517958"/>
                </a:xfrm>
                <a:prstGeom prst="triangle">
                  <a:avLst/>
                </a:prstGeom>
                <a:solidFill>
                  <a:srgbClr val="313131">
                    <a:lumMod val="75000"/>
                    <a:lumOff val="25000"/>
                  </a:srgb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2" name="Isosceles Triangle 91"/>
                <p:cNvSpPr/>
                <p:nvPr/>
              </p:nvSpPr>
              <p:spPr>
                <a:xfrm rot="6619441">
                  <a:off x="3011728" y="3192839"/>
                  <a:ext cx="333748" cy="517958"/>
                </a:xfrm>
                <a:prstGeom prst="triangle">
                  <a:avLst/>
                </a:prstGeom>
                <a:solidFill>
                  <a:schemeClr val="accent1">
                    <a:lumMod val="60000"/>
                    <a:lumOff val="40000"/>
                  </a:schemeClr>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3" name="Isosceles Triangle 92"/>
                <p:cNvSpPr/>
                <p:nvPr/>
              </p:nvSpPr>
              <p:spPr>
                <a:xfrm rot="9321448">
                  <a:off x="3813691" y="2371885"/>
                  <a:ext cx="333748" cy="517958"/>
                </a:xfrm>
                <a:prstGeom prst="triangle">
                  <a:avLst/>
                </a:prstGeom>
                <a:solidFill>
                  <a:srgbClr val="3C8A2E"/>
                </a:solidFill>
                <a:ln w="12700" cap="flat" cmpd="sng" algn="ctr">
                  <a:noFill/>
                  <a:prstDash val="solid"/>
                </a:ln>
                <a:effectLst/>
              </p:spPr>
              <p:txBody>
                <a:bodyPr lIns="36000" tIns="36000" rIns="36000" bIns="360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313131"/>
                    </a:solidFill>
                    <a:effectLst/>
                    <a:uLnTx/>
                    <a:uFillTx/>
                    <a:latin typeface="Arial"/>
                  </a:endParaRPr>
                </a:p>
              </p:txBody>
            </p:sp>
            <p:sp>
              <p:nvSpPr>
                <p:cNvPr id="94" name="Rectangle 93"/>
                <p:cNvSpPr/>
                <p:nvPr/>
              </p:nvSpPr>
              <p:spPr>
                <a:xfrm>
                  <a:off x="3566386" y="4247722"/>
                  <a:ext cx="2025941" cy="570163"/>
                </a:xfrm>
                <a:prstGeom prst="rect">
                  <a:avLst/>
                </a:prstGeom>
                <a:no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srgbClr val="002060"/>
                      </a:solidFill>
                      <a:effectLst/>
                      <a:uLnTx/>
                      <a:uFillTx/>
                      <a:cs typeface="Times New Roman" pitchFamily="18" charset="0"/>
                    </a:rPr>
                    <a:t> </a:t>
                  </a:r>
                  <a:r>
                    <a:rPr kumimoji="0" lang="en-US" sz="1000" b="1" i="0" u="none" strike="noStrike" kern="0" cap="none" spc="0" normalizeH="0" baseline="0" noProof="0" dirty="0" smtClean="0">
                      <a:ln>
                        <a:noFill/>
                      </a:ln>
                      <a:solidFill>
                        <a:srgbClr val="002060"/>
                      </a:solidFill>
                      <a:effectLst/>
                      <a:uLnTx/>
                      <a:uFillTx/>
                      <a:cs typeface="Times New Roman" pitchFamily="18" charset="0"/>
                    </a:rPr>
                    <a:t>Balancing Incentive Program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rgbClr val="002060"/>
                      </a:solidFill>
                      <a:effectLst/>
                      <a:uLnTx/>
                      <a:uFillTx/>
                      <a:cs typeface="Times New Roman" pitchFamily="18" charset="0"/>
                    </a:rPr>
                    <a:t>Person</a:t>
                  </a:r>
                  <a:r>
                    <a:rPr kumimoji="0" lang="en-US" sz="1000" b="1" i="0" u="none" strike="noStrike" kern="0" cap="none" spc="0" normalizeH="0" noProof="0" dirty="0" smtClean="0">
                      <a:ln>
                        <a:noFill/>
                      </a:ln>
                      <a:solidFill>
                        <a:srgbClr val="002060"/>
                      </a:solidFill>
                      <a:effectLst/>
                      <a:uLnTx/>
                      <a:uFillTx/>
                      <a:cs typeface="Times New Roman" pitchFamily="18" charset="0"/>
                    </a:rPr>
                    <a:t> Centered View</a:t>
                  </a:r>
                  <a:endParaRPr kumimoji="0" lang="en-US" sz="1000" b="0" i="0" u="none" strike="noStrike" kern="0" cap="none" spc="0" normalizeH="0" baseline="0" noProof="0" dirty="0" smtClean="0">
                    <a:ln>
                      <a:noFill/>
                    </a:ln>
                    <a:solidFill>
                      <a:srgbClr val="002060"/>
                    </a:solidFill>
                    <a:effectLst/>
                    <a:uLnTx/>
                    <a:uFillTx/>
                  </a:endParaRPr>
                </a:p>
              </p:txBody>
            </p:sp>
            <p:sp>
              <p:nvSpPr>
                <p:cNvPr id="95" name="Rectangle 94"/>
                <p:cNvSpPr/>
                <p:nvPr/>
              </p:nvSpPr>
              <p:spPr>
                <a:xfrm>
                  <a:off x="1918335" y="3316374"/>
                  <a:ext cx="1227001" cy="171048"/>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smtClean="0">
                      <a:ln>
                        <a:noFill/>
                      </a:ln>
                      <a:solidFill>
                        <a:prstClr val="white"/>
                      </a:solidFill>
                      <a:effectLst/>
                      <a:uLnTx/>
                      <a:uFillTx/>
                    </a:rPr>
                    <a:t>Transportation</a:t>
                  </a:r>
                </a:p>
              </p:txBody>
            </p:sp>
            <p:sp>
              <p:nvSpPr>
                <p:cNvPr id="96" name="Rectangle 95"/>
                <p:cNvSpPr/>
                <p:nvPr/>
              </p:nvSpPr>
              <p:spPr>
                <a:xfrm>
                  <a:off x="3211368" y="1783407"/>
                  <a:ext cx="1090616" cy="40320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Personal</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Health</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Record</a:t>
                  </a:r>
                  <a:r>
                    <a:rPr kumimoji="0" lang="en-US" sz="900" b="1" i="0" u="none" strike="noStrike" kern="0" cap="none" spc="0" normalizeH="0" baseline="0" noProof="0" dirty="0" smtClean="0">
                      <a:ln>
                        <a:noFill/>
                      </a:ln>
                      <a:solidFill>
                        <a:prstClr val="white"/>
                      </a:solidFill>
                      <a:effectLst/>
                      <a:uLnTx/>
                      <a:uFillTx/>
                    </a:rPr>
                    <a:t> </a:t>
                  </a:r>
                  <a:endParaRPr kumimoji="0" lang="en-US" sz="900" b="0" i="0" u="none" strike="noStrike" kern="0" cap="none" spc="0" normalizeH="0" baseline="0" noProof="0" dirty="0" smtClean="0">
                    <a:ln>
                      <a:noFill/>
                    </a:ln>
                    <a:solidFill>
                      <a:prstClr val="white"/>
                    </a:solidFill>
                    <a:effectLst/>
                    <a:uLnTx/>
                    <a:uFillTx/>
                  </a:endParaRPr>
                </a:p>
              </p:txBody>
            </p:sp>
            <p:sp>
              <p:nvSpPr>
                <p:cNvPr id="97" name="Rectangle 96"/>
                <p:cNvSpPr/>
                <p:nvPr/>
              </p:nvSpPr>
              <p:spPr>
                <a:xfrm>
                  <a:off x="6023644" y="3235965"/>
                  <a:ext cx="1090616" cy="27229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Assessment</a:t>
                  </a:r>
                  <a:endParaRPr kumimoji="0" lang="en-US" sz="1000" b="0" i="0" u="none" strike="noStrike" kern="0" cap="none" spc="0" normalizeH="0" baseline="0" noProof="0" dirty="0" smtClean="0">
                    <a:ln>
                      <a:noFill/>
                    </a:ln>
                    <a:solidFill>
                      <a:prstClr val="white"/>
                    </a:solidFill>
                    <a:effectLst/>
                    <a:uLnTx/>
                    <a:uFillTx/>
                  </a:endParaRPr>
                </a:p>
              </p:txBody>
            </p:sp>
            <p:sp>
              <p:nvSpPr>
                <p:cNvPr id="98" name="Rectangle 97"/>
                <p:cNvSpPr/>
                <p:nvPr/>
              </p:nvSpPr>
              <p:spPr>
                <a:xfrm>
                  <a:off x="4797638" y="5965848"/>
                  <a:ext cx="1090616" cy="40320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Financial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Eligibility</a:t>
                  </a:r>
                  <a:endParaRPr kumimoji="0" lang="en-US" sz="1000" b="0" i="0" u="none" strike="noStrike" kern="0" cap="none" spc="0" normalizeH="0" baseline="0" noProof="0" dirty="0" smtClean="0">
                    <a:ln>
                      <a:noFill/>
                    </a:ln>
                    <a:solidFill>
                      <a:prstClr val="white"/>
                    </a:solidFill>
                    <a:effectLst/>
                    <a:uLnTx/>
                    <a:uFillTx/>
                  </a:endParaRPr>
                </a:p>
              </p:txBody>
            </p:sp>
            <p:sp>
              <p:nvSpPr>
                <p:cNvPr id="99" name="Rectangle 98"/>
                <p:cNvSpPr/>
                <p:nvPr/>
              </p:nvSpPr>
              <p:spPr>
                <a:xfrm>
                  <a:off x="3272561" y="6062114"/>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Care</a:t>
                  </a:r>
                  <a:r>
                    <a:rPr kumimoji="0" lang="en-US" sz="900" b="1" i="0" u="none" strike="noStrike" kern="0" cap="none" spc="0" normalizeH="0" baseline="0" noProof="0" dirty="0" smtClean="0">
                      <a:ln>
                        <a:noFill/>
                      </a:ln>
                      <a:solidFill>
                        <a:prstClr val="white"/>
                      </a:solidFill>
                      <a:effectLst/>
                      <a:uLnTx/>
                      <a:uFillTx/>
                    </a:rPr>
                    <a:t> </a:t>
                  </a:r>
                  <a:r>
                    <a:rPr kumimoji="0" lang="en-US" sz="1000" b="1" i="0" u="none" strike="noStrike" kern="0" cap="none" spc="0" normalizeH="0" baseline="0" noProof="0" dirty="0" smtClean="0">
                      <a:ln>
                        <a:noFill/>
                      </a:ln>
                      <a:solidFill>
                        <a:prstClr val="white"/>
                      </a:solidFill>
                      <a:effectLst/>
                      <a:uLnTx/>
                      <a:uFillTx/>
                    </a:rPr>
                    <a:t>Plan(s</a:t>
                  </a:r>
                  <a:r>
                    <a:rPr kumimoji="0" lang="en-US" sz="900" b="1" i="0" u="none" strike="noStrike" kern="0" cap="none" spc="0" normalizeH="0" baseline="0" noProof="0" dirty="0" smtClean="0">
                      <a:ln>
                        <a:noFill/>
                      </a:ln>
                      <a:solidFill>
                        <a:prstClr val="white"/>
                      </a:solidFill>
                      <a:effectLst/>
                      <a:uLnTx/>
                      <a:uFillTx/>
                    </a:rPr>
                    <a:t>)</a:t>
                  </a:r>
                  <a:endParaRPr kumimoji="0" lang="en-US" sz="900" b="0" i="0" u="none" strike="noStrike" kern="0" cap="none" spc="0" normalizeH="0" baseline="0" noProof="0" dirty="0" smtClean="0">
                    <a:ln>
                      <a:noFill/>
                    </a:ln>
                    <a:solidFill>
                      <a:prstClr val="white"/>
                    </a:solidFill>
                    <a:effectLst/>
                    <a:uLnTx/>
                    <a:uFillTx/>
                  </a:endParaRPr>
                </a:p>
              </p:txBody>
            </p:sp>
            <p:sp>
              <p:nvSpPr>
                <p:cNvPr id="100" name="Rectangle 99"/>
                <p:cNvSpPr/>
                <p:nvPr/>
              </p:nvSpPr>
              <p:spPr>
                <a:xfrm>
                  <a:off x="2099013" y="5029221"/>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Claims</a:t>
                  </a:r>
                  <a:endParaRPr kumimoji="0" lang="en-US" sz="1000" b="0" i="0" u="none" strike="noStrike" kern="0" cap="none" spc="0" normalizeH="0" baseline="0" noProof="0" dirty="0" smtClean="0">
                    <a:ln>
                      <a:noFill/>
                    </a:ln>
                    <a:solidFill>
                      <a:prstClr val="white"/>
                    </a:solidFill>
                    <a:effectLst/>
                    <a:uLnTx/>
                    <a:uFillTx/>
                  </a:endParaRPr>
                </a:p>
              </p:txBody>
            </p:sp>
            <p:sp>
              <p:nvSpPr>
                <p:cNvPr id="101" name="Freeform 5"/>
                <p:cNvSpPr>
                  <a:spLocks noChangeAspect="1" noEditPoints="1"/>
                </p:cNvSpPr>
                <p:nvPr/>
              </p:nvSpPr>
              <p:spPr bwMode="auto">
                <a:xfrm>
                  <a:off x="3487857" y="5619926"/>
                  <a:ext cx="444497" cy="365760"/>
                </a:xfrm>
                <a:custGeom>
                  <a:avLst/>
                  <a:gdLst>
                    <a:gd name="T0" fmla="*/ 716 w 1311"/>
                    <a:gd name="T1" fmla="*/ 980 h 1077"/>
                    <a:gd name="T2" fmla="*/ 735 w 1311"/>
                    <a:gd name="T3" fmla="*/ 1063 h 1077"/>
                    <a:gd name="T4" fmla="*/ 769 w 1311"/>
                    <a:gd name="T5" fmla="*/ 1053 h 1077"/>
                    <a:gd name="T6" fmla="*/ 716 w 1311"/>
                    <a:gd name="T7" fmla="*/ 980 h 1077"/>
                    <a:gd name="T8" fmla="*/ 907 w 1311"/>
                    <a:gd name="T9" fmla="*/ 31 h 1077"/>
                    <a:gd name="T10" fmla="*/ 682 w 1311"/>
                    <a:gd name="T11" fmla="*/ 251 h 1077"/>
                    <a:gd name="T12" fmla="*/ 737 w 1311"/>
                    <a:gd name="T13" fmla="*/ 78 h 1077"/>
                    <a:gd name="T14" fmla="*/ 577 w 1311"/>
                    <a:gd name="T15" fmla="*/ 84 h 1077"/>
                    <a:gd name="T16" fmla="*/ 631 w 1311"/>
                    <a:gd name="T17" fmla="*/ 249 h 1077"/>
                    <a:gd name="T18" fmla="*/ 0 w 1311"/>
                    <a:gd name="T19" fmla="*/ 204 h 1077"/>
                    <a:gd name="T20" fmla="*/ 636 w 1311"/>
                    <a:gd name="T21" fmla="*/ 342 h 1077"/>
                    <a:gd name="T22" fmla="*/ 486 w 1311"/>
                    <a:gd name="T23" fmla="*/ 630 h 1077"/>
                    <a:gd name="T24" fmla="*/ 613 w 1311"/>
                    <a:gd name="T25" fmla="*/ 719 h 1077"/>
                    <a:gd name="T26" fmla="*/ 636 w 1311"/>
                    <a:gd name="T27" fmla="*/ 573 h 1077"/>
                    <a:gd name="T28" fmla="*/ 547 w 1311"/>
                    <a:gd name="T29" fmla="*/ 854 h 1077"/>
                    <a:gd name="T30" fmla="*/ 623 w 1311"/>
                    <a:gd name="T31" fmla="*/ 908 h 1077"/>
                    <a:gd name="T32" fmla="*/ 637 w 1311"/>
                    <a:gd name="T33" fmla="*/ 822 h 1077"/>
                    <a:gd name="T34" fmla="*/ 559 w 1311"/>
                    <a:gd name="T35" fmla="*/ 979 h 1077"/>
                    <a:gd name="T36" fmla="*/ 637 w 1311"/>
                    <a:gd name="T37" fmla="*/ 982 h 1077"/>
                    <a:gd name="T38" fmla="*/ 680 w 1311"/>
                    <a:gd name="T39" fmla="*/ 1074 h 1077"/>
                    <a:gd name="T40" fmla="*/ 774 w 1311"/>
                    <a:gd name="T41" fmla="*/ 891 h 1077"/>
                    <a:gd name="T42" fmla="*/ 693 w 1311"/>
                    <a:gd name="T43" fmla="*/ 835 h 1077"/>
                    <a:gd name="T44" fmla="*/ 680 w 1311"/>
                    <a:gd name="T45" fmla="*/ 911 h 1077"/>
                    <a:gd name="T46" fmla="*/ 806 w 1311"/>
                    <a:gd name="T47" fmla="*/ 614 h 1077"/>
                    <a:gd name="T48" fmla="*/ 697 w 1311"/>
                    <a:gd name="T49" fmla="*/ 592 h 1077"/>
                    <a:gd name="T50" fmla="*/ 680 w 1311"/>
                    <a:gd name="T51" fmla="*/ 706 h 1077"/>
                    <a:gd name="T52" fmla="*/ 936 w 1311"/>
                    <a:gd name="T53" fmla="*/ 416 h 1077"/>
                    <a:gd name="T54" fmla="*/ 786 w 1311"/>
                    <a:gd name="T55" fmla="*/ 380 h 1077"/>
                    <a:gd name="T56" fmla="*/ 864 w 1311"/>
                    <a:gd name="T57" fmla="*/ 401 h 1077"/>
                    <a:gd name="T58" fmla="*/ 680 w 1311"/>
                    <a:gd name="T59" fmla="*/ 341 h 1077"/>
                    <a:gd name="T60" fmla="*/ 1311 w 1311"/>
                    <a:gd name="T61" fmla="*/ 196 h 1077"/>
                    <a:gd name="T62" fmla="*/ 907 w 1311"/>
                    <a:gd name="T63" fmla="*/ 31 h 1077"/>
                    <a:gd name="T64" fmla="*/ 367 w 1311"/>
                    <a:gd name="T65" fmla="*/ 395 h 1077"/>
                    <a:gd name="T66" fmla="*/ 535 w 1311"/>
                    <a:gd name="T67" fmla="*/ 376 h 1077"/>
                    <a:gd name="T68" fmla="*/ 446 w 1311"/>
                    <a:gd name="T69" fmla="*/ 395 h 1077"/>
                    <a:gd name="T70" fmla="*/ 522 w 1311"/>
                    <a:gd name="T71" fmla="*/ 52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1" h="1077">
                      <a:moveTo>
                        <a:pt x="716" y="980"/>
                      </a:moveTo>
                      <a:lnTo>
                        <a:pt x="716" y="980"/>
                      </a:lnTo>
                      <a:lnTo>
                        <a:pt x="694" y="1000"/>
                      </a:lnTo>
                      <a:cubicBezTo>
                        <a:pt x="724" y="1005"/>
                        <a:pt x="729" y="1040"/>
                        <a:pt x="735" y="1063"/>
                      </a:cubicBezTo>
                      <a:cubicBezTo>
                        <a:pt x="736" y="1070"/>
                        <a:pt x="744" y="1076"/>
                        <a:pt x="752" y="1077"/>
                      </a:cubicBezTo>
                      <a:cubicBezTo>
                        <a:pt x="760" y="1077"/>
                        <a:pt x="768" y="1070"/>
                        <a:pt x="769" y="1053"/>
                      </a:cubicBezTo>
                      <a:cubicBezTo>
                        <a:pt x="768" y="1034"/>
                        <a:pt x="760" y="1010"/>
                        <a:pt x="747" y="994"/>
                      </a:cubicBezTo>
                      <a:cubicBezTo>
                        <a:pt x="739" y="985"/>
                        <a:pt x="724" y="976"/>
                        <a:pt x="716" y="980"/>
                      </a:cubicBezTo>
                      <a:lnTo>
                        <a:pt x="716" y="980"/>
                      </a:lnTo>
                      <a:close/>
                      <a:moveTo>
                        <a:pt x="907" y="31"/>
                      </a:moveTo>
                      <a:lnTo>
                        <a:pt x="907" y="31"/>
                      </a:lnTo>
                      <a:cubicBezTo>
                        <a:pt x="780" y="53"/>
                        <a:pt x="772" y="200"/>
                        <a:pt x="682" y="251"/>
                      </a:cubicBezTo>
                      <a:cubicBezTo>
                        <a:pt x="682" y="218"/>
                        <a:pt x="682" y="197"/>
                        <a:pt x="682" y="164"/>
                      </a:cubicBezTo>
                      <a:cubicBezTo>
                        <a:pt x="711" y="149"/>
                        <a:pt x="739" y="116"/>
                        <a:pt x="737" y="78"/>
                      </a:cubicBezTo>
                      <a:cubicBezTo>
                        <a:pt x="731" y="34"/>
                        <a:pt x="695" y="1"/>
                        <a:pt x="652" y="1"/>
                      </a:cubicBezTo>
                      <a:cubicBezTo>
                        <a:pt x="606" y="0"/>
                        <a:pt x="576" y="48"/>
                        <a:pt x="577" y="84"/>
                      </a:cubicBezTo>
                      <a:cubicBezTo>
                        <a:pt x="580" y="115"/>
                        <a:pt x="596" y="137"/>
                        <a:pt x="627" y="160"/>
                      </a:cubicBezTo>
                      <a:cubicBezTo>
                        <a:pt x="629" y="190"/>
                        <a:pt x="630" y="219"/>
                        <a:pt x="631" y="249"/>
                      </a:cubicBezTo>
                      <a:cubicBezTo>
                        <a:pt x="541" y="202"/>
                        <a:pt x="529" y="53"/>
                        <a:pt x="406" y="30"/>
                      </a:cubicBezTo>
                      <a:cubicBezTo>
                        <a:pt x="239" y="33"/>
                        <a:pt x="135" y="209"/>
                        <a:pt x="0" y="204"/>
                      </a:cubicBezTo>
                      <a:cubicBezTo>
                        <a:pt x="71" y="260"/>
                        <a:pt x="198" y="336"/>
                        <a:pt x="290" y="336"/>
                      </a:cubicBezTo>
                      <a:cubicBezTo>
                        <a:pt x="385" y="342"/>
                        <a:pt x="442" y="131"/>
                        <a:pt x="636" y="342"/>
                      </a:cubicBezTo>
                      <a:cubicBezTo>
                        <a:pt x="636" y="398"/>
                        <a:pt x="636" y="454"/>
                        <a:pt x="636" y="510"/>
                      </a:cubicBezTo>
                      <a:cubicBezTo>
                        <a:pt x="558" y="538"/>
                        <a:pt x="490" y="573"/>
                        <a:pt x="486" y="630"/>
                      </a:cubicBezTo>
                      <a:cubicBezTo>
                        <a:pt x="485" y="686"/>
                        <a:pt x="522" y="728"/>
                        <a:pt x="561" y="749"/>
                      </a:cubicBezTo>
                      <a:cubicBezTo>
                        <a:pt x="583" y="754"/>
                        <a:pt x="617" y="726"/>
                        <a:pt x="613" y="719"/>
                      </a:cubicBezTo>
                      <a:cubicBezTo>
                        <a:pt x="584" y="699"/>
                        <a:pt x="560" y="672"/>
                        <a:pt x="561" y="639"/>
                      </a:cubicBezTo>
                      <a:cubicBezTo>
                        <a:pt x="562" y="608"/>
                        <a:pt x="593" y="588"/>
                        <a:pt x="636" y="573"/>
                      </a:cubicBezTo>
                      <a:cubicBezTo>
                        <a:pt x="636" y="630"/>
                        <a:pt x="636" y="688"/>
                        <a:pt x="637" y="745"/>
                      </a:cubicBezTo>
                      <a:cubicBezTo>
                        <a:pt x="597" y="780"/>
                        <a:pt x="557" y="815"/>
                        <a:pt x="547" y="854"/>
                      </a:cubicBezTo>
                      <a:cubicBezTo>
                        <a:pt x="538" y="886"/>
                        <a:pt x="558" y="920"/>
                        <a:pt x="572" y="934"/>
                      </a:cubicBezTo>
                      <a:cubicBezTo>
                        <a:pt x="592" y="925"/>
                        <a:pt x="604" y="918"/>
                        <a:pt x="623" y="908"/>
                      </a:cubicBezTo>
                      <a:cubicBezTo>
                        <a:pt x="611" y="897"/>
                        <a:pt x="600" y="885"/>
                        <a:pt x="604" y="864"/>
                      </a:cubicBezTo>
                      <a:cubicBezTo>
                        <a:pt x="606" y="852"/>
                        <a:pt x="619" y="838"/>
                        <a:pt x="637" y="822"/>
                      </a:cubicBezTo>
                      <a:cubicBezTo>
                        <a:pt x="637" y="859"/>
                        <a:pt x="637" y="896"/>
                        <a:pt x="637" y="933"/>
                      </a:cubicBezTo>
                      <a:cubicBezTo>
                        <a:pt x="608" y="948"/>
                        <a:pt x="578" y="963"/>
                        <a:pt x="559" y="979"/>
                      </a:cubicBezTo>
                      <a:cubicBezTo>
                        <a:pt x="526" y="1012"/>
                        <a:pt x="536" y="1067"/>
                        <a:pt x="572" y="1057"/>
                      </a:cubicBezTo>
                      <a:cubicBezTo>
                        <a:pt x="570" y="1025"/>
                        <a:pt x="600" y="1002"/>
                        <a:pt x="637" y="982"/>
                      </a:cubicBezTo>
                      <a:cubicBezTo>
                        <a:pt x="638" y="1013"/>
                        <a:pt x="638" y="1043"/>
                        <a:pt x="638" y="1074"/>
                      </a:cubicBezTo>
                      <a:cubicBezTo>
                        <a:pt x="652" y="1074"/>
                        <a:pt x="666" y="1074"/>
                        <a:pt x="680" y="1074"/>
                      </a:cubicBezTo>
                      <a:cubicBezTo>
                        <a:pt x="680" y="1036"/>
                        <a:pt x="680" y="999"/>
                        <a:pt x="680" y="961"/>
                      </a:cubicBezTo>
                      <a:cubicBezTo>
                        <a:pt x="724" y="939"/>
                        <a:pt x="768" y="919"/>
                        <a:pt x="774" y="891"/>
                      </a:cubicBezTo>
                      <a:cubicBezTo>
                        <a:pt x="780" y="867"/>
                        <a:pt x="771" y="842"/>
                        <a:pt x="757" y="827"/>
                      </a:cubicBezTo>
                      <a:cubicBezTo>
                        <a:pt x="729" y="803"/>
                        <a:pt x="694" y="812"/>
                        <a:pt x="693" y="835"/>
                      </a:cubicBezTo>
                      <a:cubicBezTo>
                        <a:pt x="695" y="851"/>
                        <a:pt x="724" y="846"/>
                        <a:pt x="721" y="874"/>
                      </a:cubicBezTo>
                      <a:cubicBezTo>
                        <a:pt x="717" y="887"/>
                        <a:pt x="701" y="899"/>
                        <a:pt x="680" y="911"/>
                      </a:cubicBezTo>
                      <a:cubicBezTo>
                        <a:pt x="680" y="869"/>
                        <a:pt x="680" y="828"/>
                        <a:pt x="680" y="786"/>
                      </a:cubicBezTo>
                      <a:cubicBezTo>
                        <a:pt x="735" y="740"/>
                        <a:pt x="800" y="683"/>
                        <a:pt x="806" y="614"/>
                      </a:cubicBezTo>
                      <a:cubicBezTo>
                        <a:pt x="803" y="588"/>
                        <a:pt x="786" y="565"/>
                        <a:pt x="766" y="566"/>
                      </a:cubicBezTo>
                      <a:cubicBezTo>
                        <a:pt x="750" y="568"/>
                        <a:pt x="716" y="578"/>
                        <a:pt x="697" y="592"/>
                      </a:cubicBezTo>
                      <a:cubicBezTo>
                        <a:pt x="715" y="595"/>
                        <a:pt x="728" y="609"/>
                        <a:pt x="726" y="636"/>
                      </a:cubicBezTo>
                      <a:cubicBezTo>
                        <a:pt x="721" y="660"/>
                        <a:pt x="703" y="683"/>
                        <a:pt x="680" y="706"/>
                      </a:cubicBezTo>
                      <a:cubicBezTo>
                        <a:pt x="680" y="657"/>
                        <a:pt x="680" y="608"/>
                        <a:pt x="680" y="559"/>
                      </a:cubicBezTo>
                      <a:cubicBezTo>
                        <a:pt x="783" y="531"/>
                        <a:pt x="918" y="508"/>
                        <a:pt x="936" y="416"/>
                      </a:cubicBezTo>
                      <a:cubicBezTo>
                        <a:pt x="940" y="330"/>
                        <a:pt x="861" y="291"/>
                        <a:pt x="821" y="291"/>
                      </a:cubicBezTo>
                      <a:cubicBezTo>
                        <a:pt x="733" y="292"/>
                        <a:pt x="738" y="372"/>
                        <a:pt x="786" y="380"/>
                      </a:cubicBezTo>
                      <a:cubicBezTo>
                        <a:pt x="805" y="383"/>
                        <a:pt x="804" y="362"/>
                        <a:pt x="819" y="360"/>
                      </a:cubicBezTo>
                      <a:cubicBezTo>
                        <a:pt x="839" y="358"/>
                        <a:pt x="864" y="371"/>
                        <a:pt x="864" y="401"/>
                      </a:cubicBezTo>
                      <a:cubicBezTo>
                        <a:pt x="864" y="442"/>
                        <a:pt x="773" y="466"/>
                        <a:pt x="680" y="496"/>
                      </a:cubicBezTo>
                      <a:cubicBezTo>
                        <a:pt x="680" y="444"/>
                        <a:pt x="680" y="393"/>
                        <a:pt x="680" y="341"/>
                      </a:cubicBezTo>
                      <a:cubicBezTo>
                        <a:pt x="832" y="150"/>
                        <a:pt x="936" y="326"/>
                        <a:pt x="1018" y="341"/>
                      </a:cubicBezTo>
                      <a:cubicBezTo>
                        <a:pt x="1139" y="356"/>
                        <a:pt x="1234" y="255"/>
                        <a:pt x="1311" y="196"/>
                      </a:cubicBezTo>
                      <a:cubicBezTo>
                        <a:pt x="1132" y="180"/>
                        <a:pt x="1041" y="25"/>
                        <a:pt x="907" y="31"/>
                      </a:cubicBezTo>
                      <a:lnTo>
                        <a:pt x="907" y="31"/>
                      </a:lnTo>
                      <a:close/>
                      <a:moveTo>
                        <a:pt x="367" y="395"/>
                      </a:moveTo>
                      <a:lnTo>
                        <a:pt x="367" y="395"/>
                      </a:lnTo>
                      <a:cubicBezTo>
                        <a:pt x="374" y="323"/>
                        <a:pt x="448" y="269"/>
                        <a:pt x="547" y="305"/>
                      </a:cubicBezTo>
                      <a:cubicBezTo>
                        <a:pt x="584" y="321"/>
                        <a:pt x="582" y="386"/>
                        <a:pt x="535" y="376"/>
                      </a:cubicBezTo>
                      <a:cubicBezTo>
                        <a:pt x="524" y="374"/>
                        <a:pt x="512" y="353"/>
                        <a:pt x="489" y="353"/>
                      </a:cubicBezTo>
                      <a:cubicBezTo>
                        <a:pt x="464" y="351"/>
                        <a:pt x="445" y="370"/>
                        <a:pt x="446" y="395"/>
                      </a:cubicBezTo>
                      <a:cubicBezTo>
                        <a:pt x="455" y="455"/>
                        <a:pt x="540" y="484"/>
                        <a:pt x="604" y="485"/>
                      </a:cubicBezTo>
                      <a:cubicBezTo>
                        <a:pt x="576" y="502"/>
                        <a:pt x="551" y="515"/>
                        <a:pt x="522" y="528"/>
                      </a:cubicBezTo>
                      <a:cubicBezTo>
                        <a:pt x="454" y="534"/>
                        <a:pt x="362" y="477"/>
                        <a:pt x="367" y="395"/>
                      </a:cubicBez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2" name="Freeform 48"/>
                <p:cNvSpPr>
                  <a:spLocks noChangeAspect="1"/>
                </p:cNvSpPr>
                <p:nvPr/>
              </p:nvSpPr>
              <p:spPr bwMode="auto">
                <a:xfrm>
                  <a:off x="6284546" y="2643572"/>
                  <a:ext cx="381394" cy="365120"/>
                </a:xfrm>
                <a:custGeom>
                  <a:avLst/>
                  <a:gdLst>
                    <a:gd name="T0" fmla="*/ 2566 w 3726"/>
                    <a:gd name="T1" fmla="*/ 30 h 3567"/>
                    <a:gd name="T2" fmla="*/ 2737 w 3726"/>
                    <a:gd name="T3" fmla="*/ 147 h 3567"/>
                    <a:gd name="T4" fmla="*/ 2834 w 3726"/>
                    <a:gd name="T5" fmla="*/ 331 h 3567"/>
                    <a:gd name="T6" fmla="*/ 2834 w 3726"/>
                    <a:gd name="T7" fmla="*/ 547 h 3567"/>
                    <a:gd name="T8" fmla="*/ 2737 w 3726"/>
                    <a:gd name="T9" fmla="*/ 731 h 3567"/>
                    <a:gd name="T10" fmla="*/ 2566 w 3726"/>
                    <a:gd name="T11" fmla="*/ 849 h 3567"/>
                    <a:gd name="T12" fmla="*/ 2372 w 3726"/>
                    <a:gd name="T13" fmla="*/ 877 h 3567"/>
                    <a:gd name="T14" fmla="*/ 2230 w 3726"/>
                    <a:gd name="T15" fmla="*/ 1399 h 3567"/>
                    <a:gd name="T16" fmla="*/ 2345 w 3726"/>
                    <a:gd name="T17" fmla="*/ 1598 h 3567"/>
                    <a:gd name="T18" fmla="*/ 2370 w 3726"/>
                    <a:gd name="T19" fmla="*/ 1835 h 3567"/>
                    <a:gd name="T20" fmla="*/ 2299 w 3726"/>
                    <a:gd name="T21" fmla="*/ 2054 h 3567"/>
                    <a:gd name="T22" fmla="*/ 2797 w 3726"/>
                    <a:gd name="T23" fmla="*/ 2263 h 3567"/>
                    <a:gd name="T24" fmla="*/ 3050 w 3726"/>
                    <a:gd name="T25" fmla="*/ 2215 h 3567"/>
                    <a:gd name="T26" fmla="*/ 3313 w 3726"/>
                    <a:gd name="T27" fmla="*/ 2268 h 3567"/>
                    <a:gd name="T28" fmla="*/ 3528 w 3726"/>
                    <a:gd name="T29" fmla="*/ 2412 h 3567"/>
                    <a:gd name="T30" fmla="*/ 3673 w 3726"/>
                    <a:gd name="T31" fmla="*/ 2627 h 3567"/>
                    <a:gd name="T32" fmla="*/ 3726 w 3726"/>
                    <a:gd name="T33" fmla="*/ 2890 h 3567"/>
                    <a:gd name="T34" fmla="*/ 3673 w 3726"/>
                    <a:gd name="T35" fmla="*/ 3153 h 3567"/>
                    <a:gd name="T36" fmla="*/ 3528 w 3726"/>
                    <a:gd name="T37" fmla="*/ 3369 h 3567"/>
                    <a:gd name="T38" fmla="*/ 3313 w 3726"/>
                    <a:gd name="T39" fmla="*/ 3514 h 3567"/>
                    <a:gd name="T40" fmla="*/ 3050 w 3726"/>
                    <a:gd name="T41" fmla="*/ 3567 h 3567"/>
                    <a:gd name="T42" fmla="*/ 2787 w 3726"/>
                    <a:gd name="T43" fmla="*/ 3514 h 3567"/>
                    <a:gd name="T44" fmla="*/ 2571 w 3726"/>
                    <a:gd name="T45" fmla="*/ 3369 h 3567"/>
                    <a:gd name="T46" fmla="*/ 2426 w 3726"/>
                    <a:gd name="T47" fmla="*/ 3153 h 3567"/>
                    <a:gd name="T48" fmla="*/ 2373 w 3726"/>
                    <a:gd name="T49" fmla="*/ 2890 h 3567"/>
                    <a:gd name="T50" fmla="*/ 2419 w 3726"/>
                    <a:gd name="T51" fmla="*/ 2644 h 3567"/>
                    <a:gd name="T52" fmla="*/ 2089 w 3726"/>
                    <a:gd name="T53" fmla="*/ 2263 h 3567"/>
                    <a:gd name="T54" fmla="*/ 1870 w 3726"/>
                    <a:gd name="T55" fmla="*/ 2334 h 3567"/>
                    <a:gd name="T56" fmla="*/ 1635 w 3726"/>
                    <a:gd name="T57" fmla="*/ 2310 h 3567"/>
                    <a:gd name="T58" fmla="*/ 1439 w 3726"/>
                    <a:gd name="T59" fmla="*/ 2197 h 3567"/>
                    <a:gd name="T60" fmla="*/ 1303 w 3726"/>
                    <a:gd name="T61" fmla="*/ 2018 h 3567"/>
                    <a:gd name="T62" fmla="*/ 838 w 3726"/>
                    <a:gd name="T63" fmla="*/ 2258 h 3567"/>
                    <a:gd name="T64" fmla="*/ 719 w 3726"/>
                    <a:gd name="T65" fmla="*/ 2412 h 3567"/>
                    <a:gd name="T66" fmla="*/ 542 w 3726"/>
                    <a:gd name="T67" fmla="*/ 2500 h 3567"/>
                    <a:gd name="T68" fmla="*/ 331 w 3726"/>
                    <a:gd name="T69" fmla="*/ 2499 h 3567"/>
                    <a:gd name="T70" fmla="*/ 148 w 3726"/>
                    <a:gd name="T71" fmla="*/ 2402 h 3567"/>
                    <a:gd name="T72" fmla="*/ 29 w 3726"/>
                    <a:gd name="T73" fmla="*/ 2233 h 3567"/>
                    <a:gd name="T74" fmla="*/ 3 w 3726"/>
                    <a:gd name="T75" fmla="*/ 2018 h 3567"/>
                    <a:gd name="T76" fmla="*/ 79 w 3726"/>
                    <a:gd name="T77" fmla="*/ 1823 h 3567"/>
                    <a:gd name="T78" fmla="*/ 233 w 3726"/>
                    <a:gd name="T79" fmla="*/ 1686 h 3567"/>
                    <a:gd name="T80" fmla="*/ 440 w 3726"/>
                    <a:gd name="T81" fmla="*/ 1634 h 3567"/>
                    <a:gd name="T82" fmla="*/ 650 w 3726"/>
                    <a:gd name="T83" fmla="*/ 1687 h 3567"/>
                    <a:gd name="T84" fmla="*/ 805 w 3726"/>
                    <a:gd name="T85" fmla="*/ 1829 h 3567"/>
                    <a:gd name="T86" fmla="*/ 1251 w 3726"/>
                    <a:gd name="T87" fmla="*/ 1713 h 3567"/>
                    <a:gd name="T88" fmla="*/ 1324 w 3726"/>
                    <a:gd name="T89" fmla="*/ 1490 h 3567"/>
                    <a:gd name="T90" fmla="*/ 1478 w 3726"/>
                    <a:gd name="T91" fmla="*/ 1321 h 3567"/>
                    <a:gd name="T92" fmla="*/ 1689 w 3726"/>
                    <a:gd name="T93" fmla="*/ 1225 h 3567"/>
                    <a:gd name="T94" fmla="*/ 1926 w 3726"/>
                    <a:gd name="T95" fmla="*/ 1224 h 3567"/>
                    <a:gd name="T96" fmla="*/ 2022 w 3726"/>
                    <a:gd name="T97" fmla="*/ 648 h 3567"/>
                    <a:gd name="T98" fmla="*/ 1969 w 3726"/>
                    <a:gd name="T99" fmla="*/ 440 h 3567"/>
                    <a:gd name="T100" fmla="*/ 2021 w 3726"/>
                    <a:gd name="T101" fmla="*/ 233 h 3567"/>
                    <a:gd name="T102" fmla="*/ 2157 w 3726"/>
                    <a:gd name="T103" fmla="*/ 78 h 3567"/>
                    <a:gd name="T104" fmla="*/ 2353 w 3726"/>
                    <a:gd name="T105" fmla="*/ 4 h 3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26" h="3567">
                      <a:moveTo>
                        <a:pt x="2408" y="0"/>
                      </a:moveTo>
                      <a:lnTo>
                        <a:pt x="2463" y="4"/>
                      </a:lnTo>
                      <a:lnTo>
                        <a:pt x="2517" y="14"/>
                      </a:lnTo>
                      <a:lnTo>
                        <a:pt x="2566" y="30"/>
                      </a:lnTo>
                      <a:lnTo>
                        <a:pt x="2615" y="51"/>
                      </a:lnTo>
                      <a:lnTo>
                        <a:pt x="2659" y="78"/>
                      </a:lnTo>
                      <a:lnTo>
                        <a:pt x="2700" y="111"/>
                      </a:lnTo>
                      <a:lnTo>
                        <a:pt x="2737" y="147"/>
                      </a:lnTo>
                      <a:lnTo>
                        <a:pt x="2769" y="188"/>
                      </a:lnTo>
                      <a:lnTo>
                        <a:pt x="2796" y="233"/>
                      </a:lnTo>
                      <a:lnTo>
                        <a:pt x="2818" y="280"/>
                      </a:lnTo>
                      <a:lnTo>
                        <a:pt x="2834" y="331"/>
                      </a:lnTo>
                      <a:lnTo>
                        <a:pt x="2844" y="384"/>
                      </a:lnTo>
                      <a:lnTo>
                        <a:pt x="2848" y="440"/>
                      </a:lnTo>
                      <a:lnTo>
                        <a:pt x="2844" y="494"/>
                      </a:lnTo>
                      <a:lnTo>
                        <a:pt x="2834" y="547"/>
                      </a:lnTo>
                      <a:lnTo>
                        <a:pt x="2818" y="598"/>
                      </a:lnTo>
                      <a:lnTo>
                        <a:pt x="2796" y="645"/>
                      </a:lnTo>
                      <a:lnTo>
                        <a:pt x="2769" y="690"/>
                      </a:lnTo>
                      <a:lnTo>
                        <a:pt x="2737" y="731"/>
                      </a:lnTo>
                      <a:lnTo>
                        <a:pt x="2700" y="767"/>
                      </a:lnTo>
                      <a:lnTo>
                        <a:pt x="2659" y="800"/>
                      </a:lnTo>
                      <a:lnTo>
                        <a:pt x="2615" y="827"/>
                      </a:lnTo>
                      <a:lnTo>
                        <a:pt x="2566" y="849"/>
                      </a:lnTo>
                      <a:lnTo>
                        <a:pt x="2517" y="866"/>
                      </a:lnTo>
                      <a:lnTo>
                        <a:pt x="2463" y="875"/>
                      </a:lnTo>
                      <a:lnTo>
                        <a:pt x="2408" y="878"/>
                      </a:lnTo>
                      <a:lnTo>
                        <a:pt x="2372" y="877"/>
                      </a:lnTo>
                      <a:lnTo>
                        <a:pt x="2337" y="872"/>
                      </a:lnTo>
                      <a:lnTo>
                        <a:pt x="2145" y="1322"/>
                      </a:lnTo>
                      <a:lnTo>
                        <a:pt x="2189" y="1359"/>
                      </a:lnTo>
                      <a:lnTo>
                        <a:pt x="2230" y="1399"/>
                      </a:lnTo>
                      <a:lnTo>
                        <a:pt x="2266" y="1444"/>
                      </a:lnTo>
                      <a:lnTo>
                        <a:pt x="2296" y="1493"/>
                      </a:lnTo>
                      <a:lnTo>
                        <a:pt x="2323" y="1543"/>
                      </a:lnTo>
                      <a:lnTo>
                        <a:pt x="2345" y="1598"/>
                      </a:lnTo>
                      <a:lnTo>
                        <a:pt x="2360" y="1654"/>
                      </a:lnTo>
                      <a:lnTo>
                        <a:pt x="2370" y="1714"/>
                      </a:lnTo>
                      <a:lnTo>
                        <a:pt x="2373" y="1775"/>
                      </a:lnTo>
                      <a:lnTo>
                        <a:pt x="2370" y="1835"/>
                      </a:lnTo>
                      <a:lnTo>
                        <a:pt x="2361" y="1894"/>
                      </a:lnTo>
                      <a:lnTo>
                        <a:pt x="2345" y="1950"/>
                      </a:lnTo>
                      <a:lnTo>
                        <a:pt x="2324" y="2003"/>
                      </a:lnTo>
                      <a:lnTo>
                        <a:pt x="2299" y="2054"/>
                      </a:lnTo>
                      <a:lnTo>
                        <a:pt x="2634" y="2357"/>
                      </a:lnTo>
                      <a:lnTo>
                        <a:pt x="2685" y="2321"/>
                      </a:lnTo>
                      <a:lnTo>
                        <a:pt x="2739" y="2289"/>
                      </a:lnTo>
                      <a:lnTo>
                        <a:pt x="2797" y="2263"/>
                      </a:lnTo>
                      <a:lnTo>
                        <a:pt x="2857" y="2242"/>
                      </a:lnTo>
                      <a:lnTo>
                        <a:pt x="2919" y="2227"/>
                      </a:lnTo>
                      <a:lnTo>
                        <a:pt x="2983" y="2217"/>
                      </a:lnTo>
                      <a:lnTo>
                        <a:pt x="3050" y="2215"/>
                      </a:lnTo>
                      <a:lnTo>
                        <a:pt x="3119" y="2218"/>
                      </a:lnTo>
                      <a:lnTo>
                        <a:pt x="3186" y="2228"/>
                      </a:lnTo>
                      <a:lnTo>
                        <a:pt x="3251" y="2244"/>
                      </a:lnTo>
                      <a:lnTo>
                        <a:pt x="3313" y="2268"/>
                      </a:lnTo>
                      <a:lnTo>
                        <a:pt x="3372" y="2296"/>
                      </a:lnTo>
                      <a:lnTo>
                        <a:pt x="3427" y="2330"/>
                      </a:lnTo>
                      <a:lnTo>
                        <a:pt x="3481" y="2368"/>
                      </a:lnTo>
                      <a:lnTo>
                        <a:pt x="3528" y="2412"/>
                      </a:lnTo>
                      <a:lnTo>
                        <a:pt x="3572" y="2460"/>
                      </a:lnTo>
                      <a:lnTo>
                        <a:pt x="3610" y="2513"/>
                      </a:lnTo>
                      <a:lnTo>
                        <a:pt x="3644" y="2568"/>
                      </a:lnTo>
                      <a:lnTo>
                        <a:pt x="3673" y="2627"/>
                      </a:lnTo>
                      <a:lnTo>
                        <a:pt x="3696" y="2689"/>
                      </a:lnTo>
                      <a:lnTo>
                        <a:pt x="3712" y="2755"/>
                      </a:lnTo>
                      <a:lnTo>
                        <a:pt x="3722" y="2821"/>
                      </a:lnTo>
                      <a:lnTo>
                        <a:pt x="3726" y="2890"/>
                      </a:lnTo>
                      <a:lnTo>
                        <a:pt x="3722" y="2960"/>
                      </a:lnTo>
                      <a:lnTo>
                        <a:pt x="3712" y="3027"/>
                      </a:lnTo>
                      <a:lnTo>
                        <a:pt x="3696" y="3091"/>
                      </a:lnTo>
                      <a:lnTo>
                        <a:pt x="3673" y="3153"/>
                      </a:lnTo>
                      <a:lnTo>
                        <a:pt x="3644" y="3213"/>
                      </a:lnTo>
                      <a:lnTo>
                        <a:pt x="3610" y="3269"/>
                      </a:lnTo>
                      <a:lnTo>
                        <a:pt x="3572" y="3321"/>
                      </a:lnTo>
                      <a:lnTo>
                        <a:pt x="3528" y="3369"/>
                      </a:lnTo>
                      <a:lnTo>
                        <a:pt x="3481" y="3412"/>
                      </a:lnTo>
                      <a:lnTo>
                        <a:pt x="3427" y="3452"/>
                      </a:lnTo>
                      <a:lnTo>
                        <a:pt x="3372" y="3486"/>
                      </a:lnTo>
                      <a:lnTo>
                        <a:pt x="3313" y="3514"/>
                      </a:lnTo>
                      <a:lnTo>
                        <a:pt x="3251" y="3536"/>
                      </a:lnTo>
                      <a:lnTo>
                        <a:pt x="3186" y="3553"/>
                      </a:lnTo>
                      <a:lnTo>
                        <a:pt x="3119" y="3564"/>
                      </a:lnTo>
                      <a:lnTo>
                        <a:pt x="3050" y="3567"/>
                      </a:lnTo>
                      <a:lnTo>
                        <a:pt x="2980" y="3564"/>
                      </a:lnTo>
                      <a:lnTo>
                        <a:pt x="2913" y="3553"/>
                      </a:lnTo>
                      <a:lnTo>
                        <a:pt x="2849" y="3536"/>
                      </a:lnTo>
                      <a:lnTo>
                        <a:pt x="2787" y="3514"/>
                      </a:lnTo>
                      <a:lnTo>
                        <a:pt x="2727" y="3486"/>
                      </a:lnTo>
                      <a:lnTo>
                        <a:pt x="2671" y="3452"/>
                      </a:lnTo>
                      <a:lnTo>
                        <a:pt x="2619" y="3412"/>
                      </a:lnTo>
                      <a:lnTo>
                        <a:pt x="2571" y="3369"/>
                      </a:lnTo>
                      <a:lnTo>
                        <a:pt x="2528" y="3321"/>
                      </a:lnTo>
                      <a:lnTo>
                        <a:pt x="2488" y="3269"/>
                      </a:lnTo>
                      <a:lnTo>
                        <a:pt x="2454" y="3213"/>
                      </a:lnTo>
                      <a:lnTo>
                        <a:pt x="2426" y="3153"/>
                      </a:lnTo>
                      <a:lnTo>
                        <a:pt x="2404" y="3091"/>
                      </a:lnTo>
                      <a:lnTo>
                        <a:pt x="2387" y="3027"/>
                      </a:lnTo>
                      <a:lnTo>
                        <a:pt x="2376" y="2960"/>
                      </a:lnTo>
                      <a:lnTo>
                        <a:pt x="2373" y="2890"/>
                      </a:lnTo>
                      <a:lnTo>
                        <a:pt x="2375" y="2826"/>
                      </a:lnTo>
                      <a:lnTo>
                        <a:pt x="2384" y="2764"/>
                      </a:lnTo>
                      <a:lnTo>
                        <a:pt x="2399" y="2703"/>
                      </a:lnTo>
                      <a:lnTo>
                        <a:pt x="2419" y="2644"/>
                      </a:lnTo>
                      <a:lnTo>
                        <a:pt x="2444" y="2589"/>
                      </a:lnTo>
                      <a:lnTo>
                        <a:pt x="2474" y="2535"/>
                      </a:lnTo>
                      <a:lnTo>
                        <a:pt x="2137" y="2233"/>
                      </a:lnTo>
                      <a:lnTo>
                        <a:pt x="2089" y="2263"/>
                      </a:lnTo>
                      <a:lnTo>
                        <a:pt x="2039" y="2289"/>
                      </a:lnTo>
                      <a:lnTo>
                        <a:pt x="1984" y="2310"/>
                      </a:lnTo>
                      <a:lnTo>
                        <a:pt x="1929" y="2324"/>
                      </a:lnTo>
                      <a:lnTo>
                        <a:pt x="1870" y="2334"/>
                      </a:lnTo>
                      <a:lnTo>
                        <a:pt x="1810" y="2337"/>
                      </a:lnTo>
                      <a:lnTo>
                        <a:pt x="1750" y="2334"/>
                      </a:lnTo>
                      <a:lnTo>
                        <a:pt x="1692" y="2324"/>
                      </a:lnTo>
                      <a:lnTo>
                        <a:pt x="1635" y="2310"/>
                      </a:lnTo>
                      <a:lnTo>
                        <a:pt x="1582" y="2289"/>
                      </a:lnTo>
                      <a:lnTo>
                        <a:pt x="1531" y="2263"/>
                      </a:lnTo>
                      <a:lnTo>
                        <a:pt x="1484" y="2233"/>
                      </a:lnTo>
                      <a:lnTo>
                        <a:pt x="1439" y="2197"/>
                      </a:lnTo>
                      <a:lnTo>
                        <a:pt x="1399" y="2158"/>
                      </a:lnTo>
                      <a:lnTo>
                        <a:pt x="1362" y="2114"/>
                      </a:lnTo>
                      <a:lnTo>
                        <a:pt x="1330" y="2068"/>
                      </a:lnTo>
                      <a:lnTo>
                        <a:pt x="1303" y="2018"/>
                      </a:lnTo>
                      <a:lnTo>
                        <a:pt x="877" y="2111"/>
                      </a:lnTo>
                      <a:lnTo>
                        <a:pt x="870" y="2161"/>
                      </a:lnTo>
                      <a:lnTo>
                        <a:pt x="857" y="2210"/>
                      </a:lnTo>
                      <a:lnTo>
                        <a:pt x="838" y="2258"/>
                      </a:lnTo>
                      <a:lnTo>
                        <a:pt x="816" y="2300"/>
                      </a:lnTo>
                      <a:lnTo>
                        <a:pt x="788" y="2341"/>
                      </a:lnTo>
                      <a:lnTo>
                        <a:pt x="755" y="2378"/>
                      </a:lnTo>
                      <a:lnTo>
                        <a:pt x="719" y="2412"/>
                      </a:lnTo>
                      <a:lnTo>
                        <a:pt x="679" y="2442"/>
                      </a:lnTo>
                      <a:lnTo>
                        <a:pt x="636" y="2467"/>
                      </a:lnTo>
                      <a:lnTo>
                        <a:pt x="591" y="2486"/>
                      </a:lnTo>
                      <a:lnTo>
                        <a:pt x="542" y="2500"/>
                      </a:lnTo>
                      <a:lnTo>
                        <a:pt x="492" y="2509"/>
                      </a:lnTo>
                      <a:lnTo>
                        <a:pt x="440" y="2513"/>
                      </a:lnTo>
                      <a:lnTo>
                        <a:pt x="384" y="2509"/>
                      </a:lnTo>
                      <a:lnTo>
                        <a:pt x="331" y="2499"/>
                      </a:lnTo>
                      <a:lnTo>
                        <a:pt x="280" y="2483"/>
                      </a:lnTo>
                      <a:lnTo>
                        <a:pt x="233" y="2461"/>
                      </a:lnTo>
                      <a:lnTo>
                        <a:pt x="189" y="2434"/>
                      </a:lnTo>
                      <a:lnTo>
                        <a:pt x="148" y="2402"/>
                      </a:lnTo>
                      <a:lnTo>
                        <a:pt x="111" y="2365"/>
                      </a:lnTo>
                      <a:lnTo>
                        <a:pt x="79" y="2324"/>
                      </a:lnTo>
                      <a:lnTo>
                        <a:pt x="52" y="2280"/>
                      </a:lnTo>
                      <a:lnTo>
                        <a:pt x="29" y="2233"/>
                      </a:lnTo>
                      <a:lnTo>
                        <a:pt x="14" y="2182"/>
                      </a:lnTo>
                      <a:lnTo>
                        <a:pt x="3" y="2129"/>
                      </a:lnTo>
                      <a:lnTo>
                        <a:pt x="0" y="2073"/>
                      </a:lnTo>
                      <a:lnTo>
                        <a:pt x="3" y="2018"/>
                      </a:lnTo>
                      <a:lnTo>
                        <a:pt x="14" y="1965"/>
                      </a:lnTo>
                      <a:lnTo>
                        <a:pt x="29" y="1915"/>
                      </a:lnTo>
                      <a:lnTo>
                        <a:pt x="52" y="1867"/>
                      </a:lnTo>
                      <a:lnTo>
                        <a:pt x="79" y="1823"/>
                      </a:lnTo>
                      <a:lnTo>
                        <a:pt x="111" y="1782"/>
                      </a:lnTo>
                      <a:lnTo>
                        <a:pt x="148" y="1745"/>
                      </a:lnTo>
                      <a:lnTo>
                        <a:pt x="189" y="1713"/>
                      </a:lnTo>
                      <a:lnTo>
                        <a:pt x="233" y="1686"/>
                      </a:lnTo>
                      <a:lnTo>
                        <a:pt x="280" y="1663"/>
                      </a:lnTo>
                      <a:lnTo>
                        <a:pt x="331" y="1647"/>
                      </a:lnTo>
                      <a:lnTo>
                        <a:pt x="384" y="1637"/>
                      </a:lnTo>
                      <a:lnTo>
                        <a:pt x="440" y="1634"/>
                      </a:lnTo>
                      <a:lnTo>
                        <a:pt x="495" y="1637"/>
                      </a:lnTo>
                      <a:lnTo>
                        <a:pt x="549" y="1649"/>
                      </a:lnTo>
                      <a:lnTo>
                        <a:pt x="601" y="1664"/>
                      </a:lnTo>
                      <a:lnTo>
                        <a:pt x="650" y="1687"/>
                      </a:lnTo>
                      <a:lnTo>
                        <a:pt x="694" y="1715"/>
                      </a:lnTo>
                      <a:lnTo>
                        <a:pt x="736" y="1749"/>
                      </a:lnTo>
                      <a:lnTo>
                        <a:pt x="772" y="1786"/>
                      </a:lnTo>
                      <a:lnTo>
                        <a:pt x="805" y="1829"/>
                      </a:lnTo>
                      <a:lnTo>
                        <a:pt x="832" y="1875"/>
                      </a:lnTo>
                      <a:lnTo>
                        <a:pt x="1249" y="1784"/>
                      </a:lnTo>
                      <a:lnTo>
                        <a:pt x="1248" y="1775"/>
                      </a:lnTo>
                      <a:lnTo>
                        <a:pt x="1251" y="1713"/>
                      </a:lnTo>
                      <a:lnTo>
                        <a:pt x="1261" y="1654"/>
                      </a:lnTo>
                      <a:lnTo>
                        <a:pt x="1277" y="1597"/>
                      </a:lnTo>
                      <a:lnTo>
                        <a:pt x="1298" y="1542"/>
                      </a:lnTo>
                      <a:lnTo>
                        <a:pt x="1324" y="1490"/>
                      </a:lnTo>
                      <a:lnTo>
                        <a:pt x="1356" y="1443"/>
                      </a:lnTo>
                      <a:lnTo>
                        <a:pt x="1393" y="1398"/>
                      </a:lnTo>
                      <a:lnTo>
                        <a:pt x="1434" y="1357"/>
                      </a:lnTo>
                      <a:lnTo>
                        <a:pt x="1478" y="1321"/>
                      </a:lnTo>
                      <a:lnTo>
                        <a:pt x="1527" y="1289"/>
                      </a:lnTo>
                      <a:lnTo>
                        <a:pt x="1578" y="1262"/>
                      </a:lnTo>
                      <a:lnTo>
                        <a:pt x="1633" y="1241"/>
                      </a:lnTo>
                      <a:lnTo>
                        <a:pt x="1689" y="1225"/>
                      </a:lnTo>
                      <a:lnTo>
                        <a:pt x="1749" y="1216"/>
                      </a:lnTo>
                      <a:lnTo>
                        <a:pt x="1810" y="1212"/>
                      </a:lnTo>
                      <a:lnTo>
                        <a:pt x="1869" y="1216"/>
                      </a:lnTo>
                      <a:lnTo>
                        <a:pt x="1926" y="1224"/>
                      </a:lnTo>
                      <a:lnTo>
                        <a:pt x="2120" y="771"/>
                      </a:lnTo>
                      <a:lnTo>
                        <a:pt x="2083" y="733"/>
                      </a:lnTo>
                      <a:lnTo>
                        <a:pt x="2049" y="693"/>
                      </a:lnTo>
                      <a:lnTo>
                        <a:pt x="2022" y="648"/>
                      </a:lnTo>
                      <a:lnTo>
                        <a:pt x="1999" y="600"/>
                      </a:lnTo>
                      <a:lnTo>
                        <a:pt x="1982" y="548"/>
                      </a:lnTo>
                      <a:lnTo>
                        <a:pt x="1972" y="495"/>
                      </a:lnTo>
                      <a:lnTo>
                        <a:pt x="1969" y="440"/>
                      </a:lnTo>
                      <a:lnTo>
                        <a:pt x="1972" y="384"/>
                      </a:lnTo>
                      <a:lnTo>
                        <a:pt x="1982" y="331"/>
                      </a:lnTo>
                      <a:lnTo>
                        <a:pt x="1998" y="280"/>
                      </a:lnTo>
                      <a:lnTo>
                        <a:pt x="2021" y="233"/>
                      </a:lnTo>
                      <a:lnTo>
                        <a:pt x="2048" y="188"/>
                      </a:lnTo>
                      <a:lnTo>
                        <a:pt x="2079" y="147"/>
                      </a:lnTo>
                      <a:lnTo>
                        <a:pt x="2117" y="111"/>
                      </a:lnTo>
                      <a:lnTo>
                        <a:pt x="2157" y="78"/>
                      </a:lnTo>
                      <a:lnTo>
                        <a:pt x="2201" y="51"/>
                      </a:lnTo>
                      <a:lnTo>
                        <a:pt x="2249" y="30"/>
                      </a:lnTo>
                      <a:lnTo>
                        <a:pt x="2300" y="14"/>
                      </a:lnTo>
                      <a:lnTo>
                        <a:pt x="2353" y="4"/>
                      </a:lnTo>
                      <a:lnTo>
                        <a:pt x="240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3" name="Freeform 31"/>
                <p:cNvSpPr>
                  <a:spLocks noChangeAspect="1" noEditPoints="1"/>
                </p:cNvSpPr>
                <p:nvPr/>
              </p:nvSpPr>
              <p:spPr bwMode="auto">
                <a:xfrm>
                  <a:off x="2328452" y="4539856"/>
                  <a:ext cx="515760" cy="301752"/>
                </a:xfrm>
                <a:custGeom>
                  <a:avLst/>
                  <a:gdLst>
                    <a:gd name="T0" fmla="*/ 5743 w 5783"/>
                    <a:gd name="T1" fmla="*/ 3160 h 3385"/>
                    <a:gd name="T2" fmla="*/ 5671 w 5783"/>
                    <a:gd name="T3" fmla="*/ 3369 h 3385"/>
                    <a:gd name="T4" fmla="*/ 3949 w 5783"/>
                    <a:gd name="T5" fmla="*/ 3327 h 3385"/>
                    <a:gd name="T6" fmla="*/ 3974 w 5783"/>
                    <a:gd name="T7" fmla="*/ 3106 h 3385"/>
                    <a:gd name="T8" fmla="*/ 5631 w 5783"/>
                    <a:gd name="T9" fmla="*/ 2637 h 3385"/>
                    <a:gd name="T10" fmla="*/ 5702 w 5783"/>
                    <a:gd name="T11" fmla="*/ 2848 h 3385"/>
                    <a:gd name="T12" fmla="*/ 3995 w 5783"/>
                    <a:gd name="T13" fmla="*/ 2930 h 3385"/>
                    <a:gd name="T14" fmla="*/ 3879 w 5783"/>
                    <a:gd name="T15" fmla="*/ 2742 h 3385"/>
                    <a:gd name="T16" fmla="*/ 4097 w 5783"/>
                    <a:gd name="T17" fmla="*/ 2172 h 3385"/>
                    <a:gd name="T18" fmla="*/ 5780 w 5783"/>
                    <a:gd name="T19" fmla="*/ 2293 h 3385"/>
                    <a:gd name="T20" fmla="*/ 5666 w 5783"/>
                    <a:gd name="T21" fmla="*/ 2483 h 3385"/>
                    <a:gd name="T22" fmla="*/ 3958 w 5783"/>
                    <a:gd name="T23" fmla="*/ 2398 h 3385"/>
                    <a:gd name="T24" fmla="*/ 4028 w 5783"/>
                    <a:gd name="T25" fmla="*/ 2188 h 3385"/>
                    <a:gd name="T26" fmla="*/ 4330 w 5783"/>
                    <a:gd name="T27" fmla="*/ 1434 h 3385"/>
                    <a:gd name="T28" fmla="*/ 4416 w 5783"/>
                    <a:gd name="T29" fmla="*/ 1766 h 3385"/>
                    <a:gd name="T30" fmla="*/ 4140 w 5783"/>
                    <a:gd name="T31" fmla="*/ 1961 h 3385"/>
                    <a:gd name="T32" fmla="*/ 3867 w 5783"/>
                    <a:gd name="T33" fmla="*/ 1766 h 3385"/>
                    <a:gd name="T34" fmla="*/ 3953 w 5783"/>
                    <a:gd name="T35" fmla="*/ 1434 h 3385"/>
                    <a:gd name="T36" fmla="*/ 1099 w 5783"/>
                    <a:gd name="T37" fmla="*/ 1384 h 3385"/>
                    <a:gd name="T38" fmla="*/ 1290 w 5783"/>
                    <a:gd name="T39" fmla="*/ 1663 h 3385"/>
                    <a:gd name="T40" fmla="*/ 1099 w 5783"/>
                    <a:gd name="T41" fmla="*/ 1942 h 3385"/>
                    <a:gd name="T42" fmla="*/ 772 w 5783"/>
                    <a:gd name="T43" fmla="*/ 1854 h 3385"/>
                    <a:gd name="T44" fmla="*/ 744 w 5783"/>
                    <a:gd name="T45" fmla="*/ 1512 h 3385"/>
                    <a:gd name="T46" fmla="*/ 2464 w 5783"/>
                    <a:gd name="T47" fmla="*/ 1001 h 3385"/>
                    <a:gd name="T48" fmla="*/ 2185 w 5783"/>
                    <a:gd name="T49" fmla="*/ 1319 h 3385"/>
                    <a:gd name="T50" fmla="*/ 2210 w 5783"/>
                    <a:gd name="T51" fmla="*/ 1617 h 3385"/>
                    <a:gd name="T52" fmla="*/ 2531 w 5783"/>
                    <a:gd name="T53" fmla="*/ 1775 h 3385"/>
                    <a:gd name="T54" fmla="*/ 2661 w 5783"/>
                    <a:gd name="T55" fmla="*/ 1898 h 3385"/>
                    <a:gd name="T56" fmla="*/ 2438 w 5783"/>
                    <a:gd name="T57" fmla="*/ 1949 h 3385"/>
                    <a:gd name="T58" fmla="*/ 2243 w 5783"/>
                    <a:gd name="T59" fmla="*/ 2142 h 3385"/>
                    <a:gd name="T60" fmla="*/ 2726 w 5783"/>
                    <a:gd name="T61" fmla="*/ 2145 h 3385"/>
                    <a:gd name="T62" fmla="*/ 2986 w 5783"/>
                    <a:gd name="T63" fmla="*/ 1900 h 3385"/>
                    <a:gd name="T64" fmla="*/ 2863 w 5783"/>
                    <a:gd name="T65" fmla="*/ 1619 h 3385"/>
                    <a:gd name="T66" fmla="*/ 2508 w 5783"/>
                    <a:gd name="T67" fmla="*/ 1471 h 3385"/>
                    <a:gd name="T68" fmla="*/ 2512 w 5783"/>
                    <a:gd name="T69" fmla="*/ 1369 h 3385"/>
                    <a:gd name="T70" fmla="*/ 2817 w 5783"/>
                    <a:gd name="T71" fmla="*/ 1385 h 3385"/>
                    <a:gd name="T72" fmla="*/ 2775 w 5783"/>
                    <a:gd name="T73" fmla="*/ 1148 h 3385"/>
                    <a:gd name="T74" fmla="*/ 2764 w 5783"/>
                    <a:gd name="T75" fmla="*/ 578 h 3385"/>
                    <a:gd name="T76" fmla="*/ 3314 w 5783"/>
                    <a:gd name="T77" fmla="*/ 959 h 3385"/>
                    <a:gd name="T78" fmla="*/ 3533 w 5783"/>
                    <a:gd name="T79" fmla="*/ 1663 h 3385"/>
                    <a:gd name="T80" fmla="*/ 3314 w 5783"/>
                    <a:gd name="T81" fmla="*/ 2367 h 3385"/>
                    <a:gd name="T82" fmla="*/ 2764 w 5783"/>
                    <a:gd name="T83" fmla="*/ 2748 h 3385"/>
                    <a:gd name="T84" fmla="*/ 2110 w 5783"/>
                    <a:gd name="T85" fmla="*/ 2635 h 3385"/>
                    <a:gd name="T86" fmla="*/ 1680 w 5783"/>
                    <a:gd name="T87" fmla="*/ 2093 h 3385"/>
                    <a:gd name="T88" fmla="*/ 1648 w 5783"/>
                    <a:gd name="T89" fmla="*/ 1334 h 3385"/>
                    <a:gd name="T90" fmla="*/ 2029 w 5783"/>
                    <a:gd name="T91" fmla="*/ 744 h 3385"/>
                    <a:gd name="T92" fmla="*/ 176 w 5783"/>
                    <a:gd name="T93" fmla="*/ 0 h 3385"/>
                    <a:gd name="T94" fmla="*/ 5134 w 5783"/>
                    <a:gd name="T95" fmla="*/ 139 h 3385"/>
                    <a:gd name="T96" fmla="*/ 4613 w 5783"/>
                    <a:gd name="T97" fmla="*/ 748 h 3385"/>
                    <a:gd name="T98" fmla="*/ 4326 w 5783"/>
                    <a:gd name="T99" fmla="*/ 321 h 3385"/>
                    <a:gd name="T100" fmla="*/ 583 w 5783"/>
                    <a:gd name="T101" fmla="*/ 702 h 3385"/>
                    <a:gd name="T102" fmla="*/ 456 w 5783"/>
                    <a:gd name="T103" fmla="*/ 2590 h 3385"/>
                    <a:gd name="T104" fmla="*/ 785 w 5783"/>
                    <a:gd name="T105" fmla="*/ 2965 h 3385"/>
                    <a:gd name="T106" fmla="*/ 3726 w 5783"/>
                    <a:gd name="T107" fmla="*/ 3274 h 3385"/>
                    <a:gd name="T108" fmla="*/ 39 w 5783"/>
                    <a:gd name="T109" fmla="*/ 3294 h 3385"/>
                    <a:gd name="T110" fmla="*/ 39 w 5783"/>
                    <a:gd name="T111" fmla="*/ 67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83" h="3385">
                      <a:moveTo>
                        <a:pt x="4070" y="3072"/>
                      </a:moveTo>
                      <a:lnTo>
                        <a:pt x="5604" y="3072"/>
                      </a:lnTo>
                      <a:lnTo>
                        <a:pt x="5639" y="3076"/>
                      </a:lnTo>
                      <a:lnTo>
                        <a:pt x="5671" y="3088"/>
                      </a:lnTo>
                      <a:lnTo>
                        <a:pt x="5701" y="3106"/>
                      </a:lnTo>
                      <a:lnTo>
                        <a:pt x="5724" y="3130"/>
                      </a:lnTo>
                      <a:lnTo>
                        <a:pt x="5743" y="3160"/>
                      </a:lnTo>
                      <a:lnTo>
                        <a:pt x="5753" y="3194"/>
                      </a:lnTo>
                      <a:lnTo>
                        <a:pt x="5759" y="3229"/>
                      </a:lnTo>
                      <a:lnTo>
                        <a:pt x="5753" y="3266"/>
                      </a:lnTo>
                      <a:lnTo>
                        <a:pt x="5743" y="3297"/>
                      </a:lnTo>
                      <a:lnTo>
                        <a:pt x="5724" y="3327"/>
                      </a:lnTo>
                      <a:lnTo>
                        <a:pt x="5701" y="3352"/>
                      </a:lnTo>
                      <a:lnTo>
                        <a:pt x="5671" y="3369"/>
                      </a:lnTo>
                      <a:lnTo>
                        <a:pt x="5639" y="3381"/>
                      </a:lnTo>
                      <a:lnTo>
                        <a:pt x="5604" y="3385"/>
                      </a:lnTo>
                      <a:lnTo>
                        <a:pt x="4070" y="3385"/>
                      </a:lnTo>
                      <a:lnTo>
                        <a:pt x="4035" y="3381"/>
                      </a:lnTo>
                      <a:lnTo>
                        <a:pt x="4002" y="3369"/>
                      </a:lnTo>
                      <a:lnTo>
                        <a:pt x="3974" y="3352"/>
                      </a:lnTo>
                      <a:lnTo>
                        <a:pt x="3949" y="3327"/>
                      </a:lnTo>
                      <a:lnTo>
                        <a:pt x="3932" y="3297"/>
                      </a:lnTo>
                      <a:lnTo>
                        <a:pt x="3919" y="3266"/>
                      </a:lnTo>
                      <a:lnTo>
                        <a:pt x="3916" y="3229"/>
                      </a:lnTo>
                      <a:lnTo>
                        <a:pt x="3919" y="3194"/>
                      </a:lnTo>
                      <a:lnTo>
                        <a:pt x="3932" y="3160"/>
                      </a:lnTo>
                      <a:lnTo>
                        <a:pt x="3949" y="3130"/>
                      </a:lnTo>
                      <a:lnTo>
                        <a:pt x="3974" y="3106"/>
                      </a:lnTo>
                      <a:lnTo>
                        <a:pt x="4002" y="3088"/>
                      </a:lnTo>
                      <a:lnTo>
                        <a:pt x="4035" y="3076"/>
                      </a:lnTo>
                      <a:lnTo>
                        <a:pt x="4070" y="3072"/>
                      </a:lnTo>
                      <a:close/>
                      <a:moveTo>
                        <a:pt x="4030" y="2621"/>
                      </a:moveTo>
                      <a:lnTo>
                        <a:pt x="5562" y="2621"/>
                      </a:lnTo>
                      <a:lnTo>
                        <a:pt x="5599" y="2625"/>
                      </a:lnTo>
                      <a:lnTo>
                        <a:pt x="5631" y="2637"/>
                      </a:lnTo>
                      <a:lnTo>
                        <a:pt x="5660" y="2656"/>
                      </a:lnTo>
                      <a:lnTo>
                        <a:pt x="5683" y="2679"/>
                      </a:lnTo>
                      <a:lnTo>
                        <a:pt x="5702" y="2709"/>
                      </a:lnTo>
                      <a:lnTo>
                        <a:pt x="5713" y="2742"/>
                      </a:lnTo>
                      <a:lnTo>
                        <a:pt x="5718" y="2778"/>
                      </a:lnTo>
                      <a:lnTo>
                        <a:pt x="5713" y="2814"/>
                      </a:lnTo>
                      <a:lnTo>
                        <a:pt x="5702" y="2848"/>
                      </a:lnTo>
                      <a:lnTo>
                        <a:pt x="5683" y="2876"/>
                      </a:lnTo>
                      <a:lnTo>
                        <a:pt x="5660" y="2900"/>
                      </a:lnTo>
                      <a:lnTo>
                        <a:pt x="5631" y="2920"/>
                      </a:lnTo>
                      <a:lnTo>
                        <a:pt x="5599" y="2930"/>
                      </a:lnTo>
                      <a:lnTo>
                        <a:pt x="5562" y="2936"/>
                      </a:lnTo>
                      <a:lnTo>
                        <a:pt x="4030" y="2936"/>
                      </a:lnTo>
                      <a:lnTo>
                        <a:pt x="3995" y="2930"/>
                      </a:lnTo>
                      <a:lnTo>
                        <a:pt x="3961" y="2920"/>
                      </a:lnTo>
                      <a:lnTo>
                        <a:pt x="3933" y="2900"/>
                      </a:lnTo>
                      <a:lnTo>
                        <a:pt x="3909" y="2876"/>
                      </a:lnTo>
                      <a:lnTo>
                        <a:pt x="3891" y="2848"/>
                      </a:lnTo>
                      <a:lnTo>
                        <a:pt x="3879" y="2814"/>
                      </a:lnTo>
                      <a:lnTo>
                        <a:pt x="3875" y="2778"/>
                      </a:lnTo>
                      <a:lnTo>
                        <a:pt x="3879" y="2742"/>
                      </a:lnTo>
                      <a:lnTo>
                        <a:pt x="3891" y="2709"/>
                      </a:lnTo>
                      <a:lnTo>
                        <a:pt x="3909" y="2679"/>
                      </a:lnTo>
                      <a:lnTo>
                        <a:pt x="3933" y="2656"/>
                      </a:lnTo>
                      <a:lnTo>
                        <a:pt x="3961" y="2637"/>
                      </a:lnTo>
                      <a:lnTo>
                        <a:pt x="3995" y="2625"/>
                      </a:lnTo>
                      <a:lnTo>
                        <a:pt x="4030" y="2621"/>
                      </a:lnTo>
                      <a:close/>
                      <a:moveTo>
                        <a:pt x="4097" y="2172"/>
                      </a:moveTo>
                      <a:lnTo>
                        <a:pt x="5629" y="2172"/>
                      </a:lnTo>
                      <a:lnTo>
                        <a:pt x="5666" y="2177"/>
                      </a:lnTo>
                      <a:lnTo>
                        <a:pt x="5697" y="2188"/>
                      </a:lnTo>
                      <a:lnTo>
                        <a:pt x="5725" y="2207"/>
                      </a:lnTo>
                      <a:lnTo>
                        <a:pt x="5750" y="2232"/>
                      </a:lnTo>
                      <a:lnTo>
                        <a:pt x="5767" y="2260"/>
                      </a:lnTo>
                      <a:lnTo>
                        <a:pt x="5780" y="2293"/>
                      </a:lnTo>
                      <a:lnTo>
                        <a:pt x="5783" y="2328"/>
                      </a:lnTo>
                      <a:lnTo>
                        <a:pt x="5780" y="2365"/>
                      </a:lnTo>
                      <a:lnTo>
                        <a:pt x="5767" y="2398"/>
                      </a:lnTo>
                      <a:lnTo>
                        <a:pt x="5750" y="2428"/>
                      </a:lnTo>
                      <a:lnTo>
                        <a:pt x="5725" y="2451"/>
                      </a:lnTo>
                      <a:lnTo>
                        <a:pt x="5697" y="2470"/>
                      </a:lnTo>
                      <a:lnTo>
                        <a:pt x="5666" y="2483"/>
                      </a:lnTo>
                      <a:lnTo>
                        <a:pt x="5629" y="2486"/>
                      </a:lnTo>
                      <a:lnTo>
                        <a:pt x="4097" y="2486"/>
                      </a:lnTo>
                      <a:lnTo>
                        <a:pt x="4061" y="2483"/>
                      </a:lnTo>
                      <a:lnTo>
                        <a:pt x="4028" y="2470"/>
                      </a:lnTo>
                      <a:lnTo>
                        <a:pt x="4000" y="2451"/>
                      </a:lnTo>
                      <a:lnTo>
                        <a:pt x="3975" y="2428"/>
                      </a:lnTo>
                      <a:lnTo>
                        <a:pt x="3958" y="2398"/>
                      </a:lnTo>
                      <a:lnTo>
                        <a:pt x="3946" y="2365"/>
                      </a:lnTo>
                      <a:lnTo>
                        <a:pt x="3942" y="2328"/>
                      </a:lnTo>
                      <a:lnTo>
                        <a:pt x="3946" y="2293"/>
                      </a:lnTo>
                      <a:lnTo>
                        <a:pt x="3958" y="2260"/>
                      </a:lnTo>
                      <a:lnTo>
                        <a:pt x="3975" y="2232"/>
                      </a:lnTo>
                      <a:lnTo>
                        <a:pt x="4000" y="2207"/>
                      </a:lnTo>
                      <a:lnTo>
                        <a:pt x="4028" y="2188"/>
                      </a:lnTo>
                      <a:lnTo>
                        <a:pt x="4061" y="2177"/>
                      </a:lnTo>
                      <a:lnTo>
                        <a:pt x="4097" y="2172"/>
                      </a:lnTo>
                      <a:close/>
                      <a:moveTo>
                        <a:pt x="4140" y="1364"/>
                      </a:moveTo>
                      <a:lnTo>
                        <a:pt x="4193" y="1369"/>
                      </a:lnTo>
                      <a:lnTo>
                        <a:pt x="4244" y="1384"/>
                      </a:lnTo>
                      <a:lnTo>
                        <a:pt x="4290" y="1406"/>
                      </a:lnTo>
                      <a:lnTo>
                        <a:pt x="4330" y="1434"/>
                      </a:lnTo>
                      <a:lnTo>
                        <a:pt x="4365" y="1471"/>
                      </a:lnTo>
                      <a:lnTo>
                        <a:pt x="4395" y="1512"/>
                      </a:lnTo>
                      <a:lnTo>
                        <a:pt x="4416" y="1559"/>
                      </a:lnTo>
                      <a:lnTo>
                        <a:pt x="4430" y="1610"/>
                      </a:lnTo>
                      <a:lnTo>
                        <a:pt x="4435" y="1663"/>
                      </a:lnTo>
                      <a:lnTo>
                        <a:pt x="4430" y="1717"/>
                      </a:lnTo>
                      <a:lnTo>
                        <a:pt x="4416" y="1766"/>
                      </a:lnTo>
                      <a:lnTo>
                        <a:pt x="4395" y="1814"/>
                      </a:lnTo>
                      <a:lnTo>
                        <a:pt x="4365" y="1854"/>
                      </a:lnTo>
                      <a:lnTo>
                        <a:pt x="4330" y="1891"/>
                      </a:lnTo>
                      <a:lnTo>
                        <a:pt x="4290" y="1921"/>
                      </a:lnTo>
                      <a:lnTo>
                        <a:pt x="4244" y="1942"/>
                      </a:lnTo>
                      <a:lnTo>
                        <a:pt x="4193" y="1956"/>
                      </a:lnTo>
                      <a:lnTo>
                        <a:pt x="4140" y="1961"/>
                      </a:lnTo>
                      <a:lnTo>
                        <a:pt x="4088" y="1956"/>
                      </a:lnTo>
                      <a:lnTo>
                        <a:pt x="4039" y="1942"/>
                      </a:lnTo>
                      <a:lnTo>
                        <a:pt x="3993" y="1921"/>
                      </a:lnTo>
                      <a:lnTo>
                        <a:pt x="3953" y="1891"/>
                      </a:lnTo>
                      <a:lnTo>
                        <a:pt x="3917" y="1854"/>
                      </a:lnTo>
                      <a:lnTo>
                        <a:pt x="3888" y="1814"/>
                      </a:lnTo>
                      <a:lnTo>
                        <a:pt x="3867" y="1766"/>
                      </a:lnTo>
                      <a:lnTo>
                        <a:pt x="3853" y="1717"/>
                      </a:lnTo>
                      <a:lnTo>
                        <a:pt x="3847" y="1663"/>
                      </a:lnTo>
                      <a:lnTo>
                        <a:pt x="3853" y="1610"/>
                      </a:lnTo>
                      <a:lnTo>
                        <a:pt x="3867" y="1559"/>
                      </a:lnTo>
                      <a:lnTo>
                        <a:pt x="3888" y="1512"/>
                      </a:lnTo>
                      <a:lnTo>
                        <a:pt x="3917" y="1471"/>
                      </a:lnTo>
                      <a:lnTo>
                        <a:pt x="3953" y="1434"/>
                      </a:lnTo>
                      <a:lnTo>
                        <a:pt x="3993" y="1406"/>
                      </a:lnTo>
                      <a:lnTo>
                        <a:pt x="4039" y="1384"/>
                      </a:lnTo>
                      <a:lnTo>
                        <a:pt x="4088" y="1369"/>
                      </a:lnTo>
                      <a:lnTo>
                        <a:pt x="4140" y="1364"/>
                      </a:lnTo>
                      <a:close/>
                      <a:moveTo>
                        <a:pt x="997" y="1364"/>
                      </a:moveTo>
                      <a:lnTo>
                        <a:pt x="1050" y="1369"/>
                      </a:lnTo>
                      <a:lnTo>
                        <a:pt x="1099" y="1384"/>
                      </a:lnTo>
                      <a:lnTo>
                        <a:pt x="1144" y="1406"/>
                      </a:lnTo>
                      <a:lnTo>
                        <a:pt x="1185" y="1434"/>
                      </a:lnTo>
                      <a:lnTo>
                        <a:pt x="1222" y="1471"/>
                      </a:lnTo>
                      <a:lnTo>
                        <a:pt x="1250" y="1512"/>
                      </a:lnTo>
                      <a:lnTo>
                        <a:pt x="1272" y="1559"/>
                      </a:lnTo>
                      <a:lnTo>
                        <a:pt x="1285" y="1610"/>
                      </a:lnTo>
                      <a:lnTo>
                        <a:pt x="1290" y="1663"/>
                      </a:lnTo>
                      <a:lnTo>
                        <a:pt x="1285" y="1717"/>
                      </a:lnTo>
                      <a:lnTo>
                        <a:pt x="1272" y="1766"/>
                      </a:lnTo>
                      <a:lnTo>
                        <a:pt x="1250" y="1814"/>
                      </a:lnTo>
                      <a:lnTo>
                        <a:pt x="1222" y="1854"/>
                      </a:lnTo>
                      <a:lnTo>
                        <a:pt x="1186" y="1891"/>
                      </a:lnTo>
                      <a:lnTo>
                        <a:pt x="1144" y="1921"/>
                      </a:lnTo>
                      <a:lnTo>
                        <a:pt x="1099" y="1942"/>
                      </a:lnTo>
                      <a:lnTo>
                        <a:pt x="1050" y="1956"/>
                      </a:lnTo>
                      <a:lnTo>
                        <a:pt x="997" y="1961"/>
                      </a:lnTo>
                      <a:lnTo>
                        <a:pt x="944" y="1956"/>
                      </a:lnTo>
                      <a:lnTo>
                        <a:pt x="895" y="1942"/>
                      </a:lnTo>
                      <a:lnTo>
                        <a:pt x="849" y="1921"/>
                      </a:lnTo>
                      <a:lnTo>
                        <a:pt x="807" y="1891"/>
                      </a:lnTo>
                      <a:lnTo>
                        <a:pt x="772" y="1854"/>
                      </a:lnTo>
                      <a:lnTo>
                        <a:pt x="744" y="1814"/>
                      </a:lnTo>
                      <a:lnTo>
                        <a:pt x="721" y="1766"/>
                      </a:lnTo>
                      <a:lnTo>
                        <a:pt x="709" y="1717"/>
                      </a:lnTo>
                      <a:lnTo>
                        <a:pt x="704" y="1663"/>
                      </a:lnTo>
                      <a:lnTo>
                        <a:pt x="709" y="1610"/>
                      </a:lnTo>
                      <a:lnTo>
                        <a:pt x="721" y="1559"/>
                      </a:lnTo>
                      <a:lnTo>
                        <a:pt x="744" y="1512"/>
                      </a:lnTo>
                      <a:lnTo>
                        <a:pt x="772" y="1471"/>
                      </a:lnTo>
                      <a:lnTo>
                        <a:pt x="807" y="1434"/>
                      </a:lnTo>
                      <a:lnTo>
                        <a:pt x="849" y="1406"/>
                      </a:lnTo>
                      <a:lnTo>
                        <a:pt x="895" y="1384"/>
                      </a:lnTo>
                      <a:lnTo>
                        <a:pt x="944" y="1369"/>
                      </a:lnTo>
                      <a:lnTo>
                        <a:pt x="997" y="1364"/>
                      </a:lnTo>
                      <a:close/>
                      <a:moveTo>
                        <a:pt x="2464" y="1001"/>
                      </a:moveTo>
                      <a:lnTo>
                        <a:pt x="2464" y="1154"/>
                      </a:lnTo>
                      <a:lnTo>
                        <a:pt x="2399" y="1168"/>
                      </a:lnTo>
                      <a:lnTo>
                        <a:pt x="2341" y="1189"/>
                      </a:lnTo>
                      <a:lnTo>
                        <a:pt x="2292" y="1215"/>
                      </a:lnTo>
                      <a:lnTo>
                        <a:pt x="2248" y="1245"/>
                      </a:lnTo>
                      <a:lnTo>
                        <a:pt x="2213" y="1280"/>
                      </a:lnTo>
                      <a:lnTo>
                        <a:pt x="2185" y="1319"/>
                      </a:lnTo>
                      <a:lnTo>
                        <a:pt x="2164" y="1361"/>
                      </a:lnTo>
                      <a:lnTo>
                        <a:pt x="2152" y="1406"/>
                      </a:lnTo>
                      <a:lnTo>
                        <a:pt x="2148" y="1455"/>
                      </a:lnTo>
                      <a:lnTo>
                        <a:pt x="2152" y="1501"/>
                      </a:lnTo>
                      <a:lnTo>
                        <a:pt x="2164" y="1545"/>
                      </a:lnTo>
                      <a:lnTo>
                        <a:pt x="2183" y="1582"/>
                      </a:lnTo>
                      <a:lnTo>
                        <a:pt x="2210" y="1617"/>
                      </a:lnTo>
                      <a:lnTo>
                        <a:pt x="2241" y="1647"/>
                      </a:lnTo>
                      <a:lnTo>
                        <a:pt x="2280" y="1675"/>
                      </a:lnTo>
                      <a:lnTo>
                        <a:pt x="2322" y="1700"/>
                      </a:lnTo>
                      <a:lnTo>
                        <a:pt x="2371" y="1721"/>
                      </a:lnTo>
                      <a:lnTo>
                        <a:pt x="2424" y="1742"/>
                      </a:lnTo>
                      <a:lnTo>
                        <a:pt x="2480" y="1759"/>
                      </a:lnTo>
                      <a:lnTo>
                        <a:pt x="2531" y="1775"/>
                      </a:lnTo>
                      <a:lnTo>
                        <a:pt x="2573" y="1791"/>
                      </a:lnTo>
                      <a:lnTo>
                        <a:pt x="2608" y="1805"/>
                      </a:lnTo>
                      <a:lnTo>
                        <a:pt x="2633" y="1821"/>
                      </a:lnTo>
                      <a:lnTo>
                        <a:pt x="2650" y="1838"/>
                      </a:lnTo>
                      <a:lnTo>
                        <a:pt x="2661" y="1858"/>
                      </a:lnTo>
                      <a:lnTo>
                        <a:pt x="2664" y="1877"/>
                      </a:lnTo>
                      <a:lnTo>
                        <a:pt x="2661" y="1898"/>
                      </a:lnTo>
                      <a:lnTo>
                        <a:pt x="2650" y="1915"/>
                      </a:lnTo>
                      <a:lnTo>
                        <a:pt x="2633" y="1930"/>
                      </a:lnTo>
                      <a:lnTo>
                        <a:pt x="2608" y="1940"/>
                      </a:lnTo>
                      <a:lnTo>
                        <a:pt x="2580" y="1947"/>
                      </a:lnTo>
                      <a:lnTo>
                        <a:pt x="2547" y="1951"/>
                      </a:lnTo>
                      <a:lnTo>
                        <a:pt x="2510" y="1952"/>
                      </a:lnTo>
                      <a:lnTo>
                        <a:pt x="2438" y="1949"/>
                      </a:lnTo>
                      <a:lnTo>
                        <a:pt x="2369" y="1938"/>
                      </a:lnTo>
                      <a:lnTo>
                        <a:pt x="2306" y="1921"/>
                      </a:lnTo>
                      <a:lnTo>
                        <a:pt x="2248" y="1901"/>
                      </a:lnTo>
                      <a:lnTo>
                        <a:pt x="2197" y="1880"/>
                      </a:lnTo>
                      <a:lnTo>
                        <a:pt x="2140" y="2105"/>
                      </a:lnTo>
                      <a:lnTo>
                        <a:pt x="2187" y="2124"/>
                      </a:lnTo>
                      <a:lnTo>
                        <a:pt x="2243" y="2142"/>
                      </a:lnTo>
                      <a:lnTo>
                        <a:pt x="2310" y="2158"/>
                      </a:lnTo>
                      <a:lnTo>
                        <a:pt x="2380" y="2168"/>
                      </a:lnTo>
                      <a:lnTo>
                        <a:pt x="2454" y="2175"/>
                      </a:lnTo>
                      <a:lnTo>
                        <a:pt x="2454" y="2326"/>
                      </a:lnTo>
                      <a:lnTo>
                        <a:pt x="2657" y="2326"/>
                      </a:lnTo>
                      <a:lnTo>
                        <a:pt x="2657" y="2161"/>
                      </a:lnTo>
                      <a:lnTo>
                        <a:pt x="2726" y="2145"/>
                      </a:lnTo>
                      <a:lnTo>
                        <a:pt x="2785" y="2124"/>
                      </a:lnTo>
                      <a:lnTo>
                        <a:pt x="2838" y="2098"/>
                      </a:lnTo>
                      <a:lnTo>
                        <a:pt x="2884" y="2066"/>
                      </a:lnTo>
                      <a:lnTo>
                        <a:pt x="2921" y="2030"/>
                      </a:lnTo>
                      <a:lnTo>
                        <a:pt x="2950" y="1989"/>
                      </a:lnTo>
                      <a:lnTo>
                        <a:pt x="2971" y="1945"/>
                      </a:lnTo>
                      <a:lnTo>
                        <a:pt x="2986" y="1900"/>
                      </a:lnTo>
                      <a:lnTo>
                        <a:pt x="2989" y="1851"/>
                      </a:lnTo>
                      <a:lnTo>
                        <a:pt x="2986" y="1803"/>
                      </a:lnTo>
                      <a:lnTo>
                        <a:pt x="2977" y="1759"/>
                      </a:lnTo>
                      <a:lnTo>
                        <a:pt x="2959" y="1719"/>
                      </a:lnTo>
                      <a:lnTo>
                        <a:pt x="2935" y="1684"/>
                      </a:lnTo>
                      <a:lnTo>
                        <a:pt x="2903" y="1649"/>
                      </a:lnTo>
                      <a:lnTo>
                        <a:pt x="2863" y="1619"/>
                      </a:lnTo>
                      <a:lnTo>
                        <a:pt x="2812" y="1591"/>
                      </a:lnTo>
                      <a:lnTo>
                        <a:pt x="2752" y="1564"/>
                      </a:lnTo>
                      <a:lnTo>
                        <a:pt x="2682" y="1542"/>
                      </a:lnTo>
                      <a:lnTo>
                        <a:pt x="2624" y="1522"/>
                      </a:lnTo>
                      <a:lnTo>
                        <a:pt x="2577" y="1505"/>
                      </a:lnTo>
                      <a:lnTo>
                        <a:pt x="2538" y="1487"/>
                      </a:lnTo>
                      <a:lnTo>
                        <a:pt x="2508" y="1471"/>
                      </a:lnTo>
                      <a:lnTo>
                        <a:pt x="2489" y="1455"/>
                      </a:lnTo>
                      <a:lnTo>
                        <a:pt x="2477" y="1440"/>
                      </a:lnTo>
                      <a:lnTo>
                        <a:pt x="2473" y="1422"/>
                      </a:lnTo>
                      <a:lnTo>
                        <a:pt x="2475" y="1408"/>
                      </a:lnTo>
                      <a:lnTo>
                        <a:pt x="2482" y="1392"/>
                      </a:lnTo>
                      <a:lnTo>
                        <a:pt x="2494" y="1380"/>
                      </a:lnTo>
                      <a:lnTo>
                        <a:pt x="2512" y="1369"/>
                      </a:lnTo>
                      <a:lnTo>
                        <a:pt x="2536" y="1361"/>
                      </a:lnTo>
                      <a:lnTo>
                        <a:pt x="2570" y="1354"/>
                      </a:lnTo>
                      <a:lnTo>
                        <a:pt x="2610" y="1352"/>
                      </a:lnTo>
                      <a:lnTo>
                        <a:pt x="2673" y="1355"/>
                      </a:lnTo>
                      <a:lnTo>
                        <a:pt x="2728" y="1362"/>
                      </a:lnTo>
                      <a:lnTo>
                        <a:pt x="2777" y="1373"/>
                      </a:lnTo>
                      <a:lnTo>
                        <a:pt x="2817" y="1385"/>
                      </a:lnTo>
                      <a:lnTo>
                        <a:pt x="2852" y="1398"/>
                      </a:lnTo>
                      <a:lnTo>
                        <a:pt x="2878" y="1408"/>
                      </a:lnTo>
                      <a:lnTo>
                        <a:pt x="2935" y="1192"/>
                      </a:lnTo>
                      <a:lnTo>
                        <a:pt x="2901" y="1178"/>
                      </a:lnTo>
                      <a:lnTo>
                        <a:pt x="2864" y="1168"/>
                      </a:lnTo>
                      <a:lnTo>
                        <a:pt x="2822" y="1157"/>
                      </a:lnTo>
                      <a:lnTo>
                        <a:pt x="2775" y="1148"/>
                      </a:lnTo>
                      <a:lnTo>
                        <a:pt x="2722" y="1143"/>
                      </a:lnTo>
                      <a:lnTo>
                        <a:pt x="2664" y="1139"/>
                      </a:lnTo>
                      <a:lnTo>
                        <a:pt x="2664" y="1001"/>
                      </a:lnTo>
                      <a:lnTo>
                        <a:pt x="2464" y="1001"/>
                      </a:lnTo>
                      <a:close/>
                      <a:moveTo>
                        <a:pt x="2570" y="557"/>
                      </a:moveTo>
                      <a:lnTo>
                        <a:pt x="2668" y="562"/>
                      </a:lnTo>
                      <a:lnTo>
                        <a:pt x="2764" y="578"/>
                      </a:lnTo>
                      <a:lnTo>
                        <a:pt x="2856" y="606"/>
                      </a:lnTo>
                      <a:lnTo>
                        <a:pt x="2945" y="643"/>
                      </a:lnTo>
                      <a:lnTo>
                        <a:pt x="3029" y="690"/>
                      </a:lnTo>
                      <a:lnTo>
                        <a:pt x="3108" y="744"/>
                      </a:lnTo>
                      <a:lnTo>
                        <a:pt x="3182" y="809"/>
                      </a:lnTo>
                      <a:lnTo>
                        <a:pt x="3251" y="880"/>
                      </a:lnTo>
                      <a:lnTo>
                        <a:pt x="3314" y="959"/>
                      </a:lnTo>
                      <a:lnTo>
                        <a:pt x="3368" y="1045"/>
                      </a:lnTo>
                      <a:lnTo>
                        <a:pt x="3417" y="1136"/>
                      </a:lnTo>
                      <a:lnTo>
                        <a:pt x="3458" y="1233"/>
                      </a:lnTo>
                      <a:lnTo>
                        <a:pt x="3491" y="1334"/>
                      </a:lnTo>
                      <a:lnTo>
                        <a:pt x="3514" y="1440"/>
                      </a:lnTo>
                      <a:lnTo>
                        <a:pt x="3528" y="1550"/>
                      </a:lnTo>
                      <a:lnTo>
                        <a:pt x="3533" y="1663"/>
                      </a:lnTo>
                      <a:lnTo>
                        <a:pt x="3528" y="1777"/>
                      </a:lnTo>
                      <a:lnTo>
                        <a:pt x="3514" y="1886"/>
                      </a:lnTo>
                      <a:lnTo>
                        <a:pt x="3491" y="1993"/>
                      </a:lnTo>
                      <a:lnTo>
                        <a:pt x="3458" y="2093"/>
                      </a:lnTo>
                      <a:lnTo>
                        <a:pt x="3417" y="2191"/>
                      </a:lnTo>
                      <a:lnTo>
                        <a:pt x="3370" y="2282"/>
                      </a:lnTo>
                      <a:lnTo>
                        <a:pt x="3314" y="2367"/>
                      </a:lnTo>
                      <a:lnTo>
                        <a:pt x="3251" y="2446"/>
                      </a:lnTo>
                      <a:lnTo>
                        <a:pt x="3182" y="2516"/>
                      </a:lnTo>
                      <a:lnTo>
                        <a:pt x="3108" y="2581"/>
                      </a:lnTo>
                      <a:lnTo>
                        <a:pt x="3029" y="2635"/>
                      </a:lnTo>
                      <a:lnTo>
                        <a:pt x="2945" y="2683"/>
                      </a:lnTo>
                      <a:lnTo>
                        <a:pt x="2856" y="2720"/>
                      </a:lnTo>
                      <a:lnTo>
                        <a:pt x="2764" y="2748"/>
                      </a:lnTo>
                      <a:lnTo>
                        <a:pt x="2668" y="2763"/>
                      </a:lnTo>
                      <a:lnTo>
                        <a:pt x="2570" y="2769"/>
                      </a:lnTo>
                      <a:lnTo>
                        <a:pt x="2471" y="2763"/>
                      </a:lnTo>
                      <a:lnTo>
                        <a:pt x="2375" y="2748"/>
                      </a:lnTo>
                      <a:lnTo>
                        <a:pt x="2282" y="2720"/>
                      </a:lnTo>
                      <a:lnTo>
                        <a:pt x="2194" y="2683"/>
                      </a:lnTo>
                      <a:lnTo>
                        <a:pt x="2110" y="2635"/>
                      </a:lnTo>
                      <a:lnTo>
                        <a:pt x="2029" y="2581"/>
                      </a:lnTo>
                      <a:lnTo>
                        <a:pt x="1955" y="2516"/>
                      </a:lnTo>
                      <a:lnTo>
                        <a:pt x="1887" y="2446"/>
                      </a:lnTo>
                      <a:lnTo>
                        <a:pt x="1825" y="2367"/>
                      </a:lnTo>
                      <a:lnTo>
                        <a:pt x="1769" y="2282"/>
                      </a:lnTo>
                      <a:lnTo>
                        <a:pt x="1720" y="2191"/>
                      </a:lnTo>
                      <a:lnTo>
                        <a:pt x="1680" y="2093"/>
                      </a:lnTo>
                      <a:lnTo>
                        <a:pt x="1648" y="1993"/>
                      </a:lnTo>
                      <a:lnTo>
                        <a:pt x="1624" y="1886"/>
                      </a:lnTo>
                      <a:lnTo>
                        <a:pt x="1609" y="1777"/>
                      </a:lnTo>
                      <a:lnTo>
                        <a:pt x="1604" y="1663"/>
                      </a:lnTo>
                      <a:lnTo>
                        <a:pt x="1609" y="1550"/>
                      </a:lnTo>
                      <a:lnTo>
                        <a:pt x="1624" y="1440"/>
                      </a:lnTo>
                      <a:lnTo>
                        <a:pt x="1648" y="1334"/>
                      </a:lnTo>
                      <a:lnTo>
                        <a:pt x="1680" y="1233"/>
                      </a:lnTo>
                      <a:lnTo>
                        <a:pt x="1720" y="1136"/>
                      </a:lnTo>
                      <a:lnTo>
                        <a:pt x="1769" y="1045"/>
                      </a:lnTo>
                      <a:lnTo>
                        <a:pt x="1825" y="959"/>
                      </a:lnTo>
                      <a:lnTo>
                        <a:pt x="1887" y="880"/>
                      </a:lnTo>
                      <a:lnTo>
                        <a:pt x="1955" y="809"/>
                      </a:lnTo>
                      <a:lnTo>
                        <a:pt x="2029" y="744"/>
                      </a:lnTo>
                      <a:lnTo>
                        <a:pt x="2110" y="690"/>
                      </a:lnTo>
                      <a:lnTo>
                        <a:pt x="2194" y="643"/>
                      </a:lnTo>
                      <a:lnTo>
                        <a:pt x="2282" y="606"/>
                      </a:lnTo>
                      <a:lnTo>
                        <a:pt x="2375" y="578"/>
                      </a:lnTo>
                      <a:lnTo>
                        <a:pt x="2471" y="562"/>
                      </a:lnTo>
                      <a:lnTo>
                        <a:pt x="2570" y="557"/>
                      </a:lnTo>
                      <a:close/>
                      <a:moveTo>
                        <a:pt x="176" y="0"/>
                      </a:moveTo>
                      <a:lnTo>
                        <a:pt x="4962" y="0"/>
                      </a:lnTo>
                      <a:lnTo>
                        <a:pt x="5002" y="5"/>
                      </a:lnTo>
                      <a:lnTo>
                        <a:pt x="5039" y="18"/>
                      </a:lnTo>
                      <a:lnTo>
                        <a:pt x="5072" y="39"/>
                      </a:lnTo>
                      <a:lnTo>
                        <a:pt x="5100" y="67"/>
                      </a:lnTo>
                      <a:lnTo>
                        <a:pt x="5120" y="100"/>
                      </a:lnTo>
                      <a:lnTo>
                        <a:pt x="5134" y="139"/>
                      </a:lnTo>
                      <a:lnTo>
                        <a:pt x="5139" y="179"/>
                      </a:lnTo>
                      <a:lnTo>
                        <a:pt x="5139" y="1975"/>
                      </a:lnTo>
                      <a:lnTo>
                        <a:pt x="4821" y="1975"/>
                      </a:lnTo>
                      <a:lnTo>
                        <a:pt x="4821" y="830"/>
                      </a:lnTo>
                      <a:lnTo>
                        <a:pt x="4748" y="811"/>
                      </a:lnTo>
                      <a:lnTo>
                        <a:pt x="4677" y="783"/>
                      </a:lnTo>
                      <a:lnTo>
                        <a:pt x="4613" y="748"/>
                      </a:lnTo>
                      <a:lnTo>
                        <a:pt x="4551" y="704"/>
                      </a:lnTo>
                      <a:lnTo>
                        <a:pt x="4497" y="655"/>
                      </a:lnTo>
                      <a:lnTo>
                        <a:pt x="4448" y="599"/>
                      </a:lnTo>
                      <a:lnTo>
                        <a:pt x="4405" y="536"/>
                      </a:lnTo>
                      <a:lnTo>
                        <a:pt x="4372" y="469"/>
                      </a:lnTo>
                      <a:lnTo>
                        <a:pt x="4344" y="397"/>
                      </a:lnTo>
                      <a:lnTo>
                        <a:pt x="4326" y="321"/>
                      </a:lnTo>
                      <a:lnTo>
                        <a:pt x="806" y="321"/>
                      </a:lnTo>
                      <a:lnTo>
                        <a:pt x="786" y="397"/>
                      </a:lnTo>
                      <a:lnTo>
                        <a:pt x="760" y="467"/>
                      </a:lnTo>
                      <a:lnTo>
                        <a:pt x="727" y="534"/>
                      </a:lnTo>
                      <a:lnTo>
                        <a:pt x="685" y="595"/>
                      </a:lnTo>
                      <a:lnTo>
                        <a:pt x="637" y="653"/>
                      </a:lnTo>
                      <a:lnTo>
                        <a:pt x="583" y="702"/>
                      </a:lnTo>
                      <a:lnTo>
                        <a:pt x="523" y="746"/>
                      </a:lnTo>
                      <a:lnTo>
                        <a:pt x="458" y="781"/>
                      </a:lnTo>
                      <a:lnTo>
                        <a:pt x="390" y="809"/>
                      </a:lnTo>
                      <a:lnTo>
                        <a:pt x="316" y="830"/>
                      </a:lnTo>
                      <a:lnTo>
                        <a:pt x="316" y="2542"/>
                      </a:lnTo>
                      <a:lnTo>
                        <a:pt x="388" y="2562"/>
                      </a:lnTo>
                      <a:lnTo>
                        <a:pt x="456" y="2590"/>
                      </a:lnTo>
                      <a:lnTo>
                        <a:pt x="520" y="2625"/>
                      </a:lnTo>
                      <a:lnTo>
                        <a:pt x="579" y="2667"/>
                      </a:lnTo>
                      <a:lnTo>
                        <a:pt x="634" y="2716"/>
                      </a:lnTo>
                      <a:lnTo>
                        <a:pt x="681" y="2771"/>
                      </a:lnTo>
                      <a:lnTo>
                        <a:pt x="723" y="2830"/>
                      </a:lnTo>
                      <a:lnTo>
                        <a:pt x="758" y="2897"/>
                      </a:lnTo>
                      <a:lnTo>
                        <a:pt x="785" y="2965"/>
                      </a:lnTo>
                      <a:lnTo>
                        <a:pt x="804" y="3039"/>
                      </a:lnTo>
                      <a:lnTo>
                        <a:pt x="3779" y="3039"/>
                      </a:lnTo>
                      <a:lnTo>
                        <a:pt x="3756" y="3081"/>
                      </a:lnTo>
                      <a:lnTo>
                        <a:pt x="3738" y="3129"/>
                      </a:lnTo>
                      <a:lnTo>
                        <a:pt x="3728" y="3178"/>
                      </a:lnTo>
                      <a:lnTo>
                        <a:pt x="3724" y="3229"/>
                      </a:lnTo>
                      <a:lnTo>
                        <a:pt x="3726" y="3274"/>
                      </a:lnTo>
                      <a:lnTo>
                        <a:pt x="3735" y="3318"/>
                      </a:lnTo>
                      <a:lnTo>
                        <a:pt x="3749" y="3360"/>
                      </a:lnTo>
                      <a:lnTo>
                        <a:pt x="176" y="3360"/>
                      </a:lnTo>
                      <a:lnTo>
                        <a:pt x="135" y="3355"/>
                      </a:lnTo>
                      <a:lnTo>
                        <a:pt x="98" y="3343"/>
                      </a:lnTo>
                      <a:lnTo>
                        <a:pt x="65" y="3322"/>
                      </a:lnTo>
                      <a:lnTo>
                        <a:pt x="39" y="3294"/>
                      </a:lnTo>
                      <a:lnTo>
                        <a:pt x="18" y="3260"/>
                      </a:lnTo>
                      <a:lnTo>
                        <a:pt x="5" y="3223"/>
                      </a:lnTo>
                      <a:lnTo>
                        <a:pt x="0" y="3181"/>
                      </a:lnTo>
                      <a:lnTo>
                        <a:pt x="0" y="179"/>
                      </a:lnTo>
                      <a:lnTo>
                        <a:pt x="5" y="139"/>
                      </a:lnTo>
                      <a:lnTo>
                        <a:pt x="18" y="100"/>
                      </a:lnTo>
                      <a:lnTo>
                        <a:pt x="39" y="67"/>
                      </a:lnTo>
                      <a:lnTo>
                        <a:pt x="65" y="39"/>
                      </a:lnTo>
                      <a:lnTo>
                        <a:pt x="98" y="18"/>
                      </a:lnTo>
                      <a:lnTo>
                        <a:pt x="135" y="5"/>
                      </a:lnTo>
                      <a:lnTo>
                        <a:pt x="176"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4" name="Freeform 32"/>
                <p:cNvSpPr>
                  <a:spLocks noChangeAspect="1"/>
                </p:cNvSpPr>
                <p:nvPr/>
              </p:nvSpPr>
              <p:spPr bwMode="auto">
                <a:xfrm>
                  <a:off x="4215256" y="3410053"/>
                  <a:ext cx="758728" cy="730239"/>
                </a:xfrm>
                <a:custGeom>
                  <a:avLst/>
                  <a:gdLst>
                    <a:gd name="T0" fmla="*/ 109 w 139"/>
                    <a:gd name="T1" fmla="*/ 99 h 133"/>
                    <a:gd name="T2" fmla="*/ 85 w 139"/>
                    <a:gd name="T3" fmla="*/ 75 h 133"/>
                    <a:gd name="T4" fmla="*/ 93 w 139"/>
                    <a:gd name="T5" fmla="*/ 57 h 133"/>
                    <a:gd name="T6" fmla="*/ 100 w 139"/>
                    <a:gd name="T7" fmla="*/ 45 h 133"/>
                    <a:gd name="T8" fmla="*/ 97 w 139"/>
                    <a:gd name="T9" fmla="*/ 39 h 133"/>
                    <a:gd name="T10" fmla="*/ 99 w 139"/>
                    <a:gd name="T11" fmla="*/ 26 h 133"/>
                    <a:gd name="T12" fmla="*/ 70 w 139"/>
                    <a:gd name="T13" fmla="*/ 0 h 133"/>
                    <a:gd name="T14" fmla="*/ 40 w 139"/>
                    <a:gd name="T15" fmla="*/ 26 h 133"/>
                    <a:gd name="T16" fmla="*/ 42 w 139"/>
                    <a:gd name="T17" fmla="*/ 39 h 133"/>
                    <a:gd name="T18" fmla="*/ 39 w 139"/>
                    <a:gd name="T19" fmla="*/ 45 h 133"/>
                    <a:gd name="T20" fmla="*/ 46 w 139"/>
                    <a:gd name="T21" fmla="*/ 57 h 133"/>
                    <a:gd name="T22" fmla="*/ 54 w 139"/>
                    <a:gd name="T23" fmla="*/ 75 h 133"/>
                    <a:gd name="T24" fmla="*/ 30 w 139"/>
                    <a:gd name="T25" fmla="*/ 99 h 133"/>
                    <a:gd name="T26" fmla="*/ 0 w 139"/>
                    <a:gd name="T27" fmla="*/ 118 h 133"/>
                    <a:gd name="T28" fmla="*/ 0 w 139"/>
                    <a:gd name="T29" fmla="*/ 133 h 133"/>
                    <a:gd name="T30" fmla="*/ 70 w 139"/>
                    <a:gd name="T31" fmla="*/ 133 h 133"/>
                    <a:gd name="T32" fmla="*/ 139 w 139"/>
                    <a:gd name="T33" fmla="*/ 133 h 133"/>
                    <a:gd name="T34" fmla="*/ 139 w 139"/>
                    <a:gd name="T35" fmla="*/ 118 h 133"/>
                    <a:gd name="T36" fmla="*/ 109 w 139"/>
                    <a:gd name="T3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002060"/>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5" name="Freeform 9"/>
                <p:cNvSpPr>
                  <a:spLocks noChangeAspect="1" noEditPoints="1"/>
                </p:cNvSpPr>
                <p:nvPr/>
              </p:nvSpPr>
              <p:spPr bwMode="auto">
                <a:xfrm>
                  <a:off x="3753171" y="1565926"/>
                  <a:ext cx="386793" cy="365120"/>
                </a:xfrm>
                <a:custGeom>
                  <a:avLst/>
                  <a:gdLst>
                    <a:gd name="T0" fmla="*/ 31 w 102"/>
                    <a:gd name="T1" fmla="*/ 0 h 96"/>
                    <a:gd name="T2" fmla="*/ 27 w 102"/>
                    <a:gd name="T3" fmla="*/ 17 h 96"/>
                    <a:gd name="T4" fmla="*/ 53 w 102"/>
                    <a:gd name="T5" fmla="*/ 21 h 96"/>
                    <a:gd name="T6" fmla="*/ 56 w 102"/>
                    <a:gd name="T7" fmla="*/ 3 h 96"/>
                    <a:gd name="T8" fmla="*/ 47 w 102"/>
                    <a:gd name="T9" fmla="*/ 12 h 96"/>
                    <a:gd name="T10" fmla="*/ 31 w 102"/>
                    <a:gd name="T11" fmla="*/ 7 h 96"/>
                    <a:gd name="T12" fmla="*/ 49 w 102"/>
                    <a:gd name="T13" fmla="*/ 3 h 96"/>
                    <a:gd name="T14" fmla="*/ 47 w 102"/>
                    <a:gd name="T15" fmla="*/ 12 h 96"/>
                    <a:gd name="T16" fmla="*/ 56 w 102"/>
                    <a:gd name="T17" fmla="*/ 32 h 96"/>
                    <a:gd name="T18" fmla="*/ 7 w 102"/>
                    <a:gd name="T19" fmla="*/ 30 h 96"/>
                    <a:gd name="T20" fmla="*/ 8 w 102"/>
                    <a:gd name="T21" fmla="*/ 29 h 96"/>
                    <a:gd name="T22" fmla="*/ 56 w 102"/>
                    <a:gd name="T23" fmla="*/ 30 h 96"/>
                    <a:gd name="T24" fmla="*/ 47 w 102"/>
                    <a:gd name="T25" fmla="*/ 44 h 96"/>
                    <a:gd name="T26" fmla="*/ 7 w 102"/>
                    <a:gd name="T27" fmla="*/ 42 h 96"/>
                    <a:gd name="T28" fmla="*/ 8 w 102"/>
                    <a:gd name="T29" fmla="*/ 41 h 96"/>
                    <a:gd name="T30" fmla="*/ 49 w 102"/>
                    <a:gd name="T31" fmla="*/ 42 h 96"/>
                    <a:gd name="T32" fmla="*/ 40 w 102"/>
                    <a:gd name="T33" fmla="*/ 56 h 96"/>
                    <a:gd name="T34" fmla="*/ 7 w 102"/>
                    <a:gd name="T35" fmla="*/ 54 h 96"/>
                    <a:gd name="T36" fmla="*/ 8 w 102"/>
                    <a:gd name="T37" fmla="*/ 53 h 96"/>
                    <a:gd name="T38" fmla="*/ 41 w 102"/>
                    <a:gd name="T39" fmla="*/ 54 h 96"/>
                    <a:gd name="T40" fmla="*/ 36 w 102"/>
                    <a:gd name="T41" fmla="*/ 84 h 96"/>
                    <a:gd name="T42" fmla="*/ 7 w 102"/>
                    <a:gd name="T43" fmla="*/ 78 h 96"/>
                    <a:gd name="T44" fmla="*/ 14 w 102"/>
                    <a:gd name="T45" fmla="*/ 72 h 96"/>
                    <a:gd name="T46" fmla="*/ 43 w 102"/>
                    <a:gd name="T47" fmla="*/ 78 h 96"/>
                    <a:gd name="T48" fmla="*/ 78 w 102"/>
                    <a:gd name="T49" fmla="*/ 11 h 96"/>
                    <a:gd name="T50" fmla="*/ 59 w 102"/>
                    <a:gd name="T51" fmla="*/ 8 h 96"/>
                    <a:gd name="T52" fmla="*/ 84 w 102"/>
                    <a:gd name="T53" fmla="*/ 13 h 96"/>
                    <a:gd name="T54" fmla="*/ 82 w 102"/>
                    <a:gd name="T55" fmla="*/ 41 h 96"/>
                    <a:gd name="T56" fmla="*/ 80 w 102"/>
                    <a:gd name="T57" fmla="*/ 13 h 96"/>
                    <a:gd name="T58" fmla="*/ 84 w 102"/>
                    <a:gd name="T59" fmla="*/ 86 h 96"/>
                    <a:gd name="T60" fmla="*/ 78 w 102"/>
                    <a:gd name="T61" fmla="*/ 96 h 96"/>
                    <a:gd name="T62" fmla="*/ 0 w 102"/>
                    <a:gd name="T63" fmla="*/ 91 h 96"/>
                    <a:gd name="T64" fmla="*/ 5 w 102"/>
                    <a:gd name="T65" fmla="*/ 8 h 96"/>
                    <a:gd name="T66" fmla="*/ 24 w 102"/>
                    <a:gd name="T67" fmla="*/ 11 h 96"/>
                    <a:gd name="T68" fmla="*/ 4 w 102"/>
                    <a:gd name="T69" fmla="*/ 13 h 96"/>
                    <a:gd name="T70" fmla="*/ 5 w 102"/>
                    <a:gd name="T71" fmla="*/ 92 h 96"/>
                    <a:gd name="T72" fmla="*/ 80 w 102"/>
                    <a:gd name="T73" fmla="*/ 91 h 96"/>
                    <a:gd name="T74" fmla="*/ 82 w 102"/>
                    <a:gd name="T75" fmla="*/ 86 h 96"/>
                    <a:gd name="T76" fmla="*/ 61 w 102"/>
                    <a:gd name="T77" fmla="*/ 64 h 96"/>
                    <a:gd name="T78" fmla="*/ 102 w 102"/>
                    <a:gd name="T79" fmla="*/ 64 h 96"/>
                    <a:gd name="T80" fmla="*/ 96 w 102"/>
                    <a:gd name="T81" fmla="*/ 58 h 96"/>
                    <a:gd name="T82" fmla="*/ 78 w 102"/>
                    <a:gd name="T83" fmla="*/ 75 h 96"/>
                    <a:gd name="T84" fmla="*/ 76 w 102"/>
                    <a:gd name="T85" fmla="*/ 75 h 96"/>
                    <a:gd name="T86" fmla="*/ 68 w 102"/>
                    <a:gd name="T87" fmla="*/ 64 h 96"/>
                    <a:gd name="T88" fmla="*/ 77 w 102"/>
                    <a:gd name="T89" fmla="*/ 71 h 96"/>
                    <a:gd name="T90" fmla="*/ 96 w 102"/>
                    <a:gd name="T91" fmla="*/ 5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 h="96">
                      <a:moveTo>
                        <a:pt x="53" y="0"/>
                      </a:moveTo>
                      <a:cubicBezTo>
                        <a:pt x="31" y="0"/>
                        <a:pt x="31" y="0"/>
                        <a:pt x="31" y="0"/>
                      </a:cubicBezTo>
                      <a:cubicBezTo>
                        <a:pt x="29" y="0"/>
                        <a:pt x="27" y="2"/>
                        <a:pt x="27" y="3"/>
                      </a:cubicBezTo>
                      <a:cubicBezTo>
                        <a:pt x="27" y="17"/>
                        <a:pt x="27" y="17"/>
                        <a:pt x="27" y="17"/>
                      </a:cubicBezTo>
                      <a:cubicBezTo>
                        <a:pt x="27" y="19"/>
                        <a:pt x="29" y="21"/>
                        <a:pt x="31" y="21"/>
                      </a:cubicBezTo>
                      <a:cubicBezTo>
                        <a:pt x="53" y="21"/>
                        <a:pt x="53" y="21"/>
                        <a:pt x="53" y="21"/>
                      </a:cubicBezTo>
                      <a:cubicBezTo>
                        <a:pt x="55" y="21"/>
                        <a:pt x="56" y="19"/>
                        <a:pt x="56" y="17"/>
                      </a:cubicBezTo>
                      <a:cubicBezTo>
                        <a:pt x="56" y="3"/>
                        <a:pt x="56" y="3"/>
                        <a:pt x="56" y="3"/>
                      </a:cubicBezTo>
                      <a:cubicBezTo>
                        <a:pt x="56" y="2"/>
                        <a:pt x="55" y="0"/>
                        <a:pt x="53" y="0"/>
                      </a:cubicBezTo>
                      <a:close/>
                      <a:moveTo>
                        <a:pt x="47" y="12"/>
                      </a:moveTo>
                      <a:cubicBezTo>
                        <a:pt x="37" y="12"/>
                        <a:pt x="37" y="12"/>
                        <a:pt x="37" y="12"/>
                      </a:cubicBezTo>
                      <a:cubicBezTo>
                        <a:pt x="36" y="12"/>
                        <a:pt x="31" y="9"/>
                        <a:pt x="31" y="7"/>
                      </a:cubicBezTo>
                      <a:cubicBezTo>
                        <a:pt x="31" y="5"/>
                        <a:pt x="33" y="3"/>
                        <a:pt x="35" y="3"/>
                      </a:cubicBezTo>
                      <a:cubicBezTo>
                        <a:pt x="49" y="3"/>
                        <a:pt x="49" y="3"/>
                        <a:pt x="49" y="3"/>
                      </a:cubicBezTo>
                      <a:cubicBezTo>
                        <a:pt x="50" y="3"/>
                        <a:pt x="52" y="5"/>
                        <a:pt x="52" y="7"/>
                      </a:cubicBezTo>
                      <a:cubicBezTo>
                        <a:pt x="52" y="9"/>
                        <a:pt x="48" y="12"/>
                        <a:pt x="47" y="12"/>
                      </a:cubicBezTo>
                      <a:close/>
                      <a:moveTo>
                        <a:pt x="56" y="30"/>
                      </a:moveTo>
                      <a:cubicBezTo>
                        <a:pt x="56" y="31"/>
                        <a:pt x="56" y="32"/>
                        <a:pt x="56" y="32"/>
                      </a:cubicBezTo>
                      <a:cubicBezTo>
                        <a:pt x="8" y="32"/>
                        <a:pt x="8" y="32"/>
                        <a:pt x="8" y="32"/>
                      </a:cubicBezTo>
                      <a:cubicBezTo>
                        <a:pt x="8" y="32"/>
                        <a:pt x="7" y="31"/>
                        <a:pt x="7" y="30"/>
                      </a:cubicBezTo>
                      <a:cubicBezTo>
                        <a:pt x="7" y="30"/>
                        <a:pt x="7" y="30"/>
                        <a:pt x="7" y="30"/>
                      </a:cubicBezTo>
                      <a:cubicBezTo>
                        <a:pt x="7" y="29"/>
                        <a:pt x="8" y="29"/>
                        <a:pt x="8" y="29"/>
                      </a:cubicBezTo>
                      <a:cubicBezTo>
                        <a:pt x="56" y="29"/>
                        <a:pt x="56" y="29"/>
                        <a:pt x="56" y="29"/>
                      </a:cubicBezTo>
                      <a:cubicBezTo>
                        <a:pt x="56" y="29"/>
                        <a:pt x="56" y="29"/>
                        <a:pt x="56" y="30"/>
                      </a:cubicBezTo>
                      <a:close/>
                      <a:moveTo>
                        <a:pt x="49" y="42"/>
                      </a:moveTo>
                      <a:cubicBezTo>
                        <a:pt x="49" y="43"/>
                        <a:pt x="48" y="44"/>
                        <a:pt x="47" y="44"/>
                      </a:cubicBezTo>
                      <a:cubicBezTo>
                        <a:pt x="8" y="44"/>
                        <a:pt x="8" y="44"/>
                        <a:pt x="8" y="44"/>
                      </a:cubicBezTo>
                      <a:cubicBezTo>
                        <a:pt x="8" y="44"/>
                        <a:pt x="7" y="43"/>
                        <a:pt x="7" y="42"/>
                      </a:cubicBezTo>
                      <a:cubicBezTo>
                        <a:pt x="7" y="42"/>
                        <a:pt x="7" y="42"/>
                        <a:pt x="7" y="42"/>
                      </a:cubicBezTo>
                      <a:cubicBezTo>
                        <a:pt x="7" y="41"/>
                        <a:pt x="8" y="41"/>
                        <a:pt x="8" y="41"/>
                      </a:cubicBezTo>
                      <a:cubicBezTo>
                        <a:pt x="47" y="41"/>
                        <a:pt x="47" y="41"/>
                        <a:pt x="47" y="41"/>
                      </a:cubicBezTo>
                      <a:cubicBezTo>
                        <a:pt x="48" y="41"/>
                        <a:pt x="49" y="41"/>
                        <a:pt x="49" y="42"/>
                      </a:cubicBezTo>
                      <a:close/>
                      <a:moveTo>
                        <a:pt x="41" y="54"/>
                      </a:moveTo>
                      <a:cubicBezTo>
                        <a:pt x="41" y="55"/>
                        <a:pt x="40" y="56"/>
                        <a:pt x="40" y="56"/>
                      </a:cubicBezTo>
                      <a:cubicBezTo>
                        <a:pt x="8" y="56"/>
                        <a:pt x="8" y="56"/>
                        <a:pt x="8" y="56"/>
                      </a:cubicBezTo>
                      <a:cubicBezTo>
                        <a:pt x="7" y="56"/>
                        <a:pt x="7" y="55"/>
                        <a:pt x="7" y="54"/>
                      </a:cubicBezTo>
                      <a:cubicBezTo>
                        <a:pt x="7" y="54"/>
                        <a:pt x="7" y="54"/>
                        <a:pt x="7" y="54"/>
                      </a:cubicBezTo>
                      <a:cubicBezTo>
                        <a:pt x="7" y="53"/>
                        <a:pt x="7" y="53"/>
                        <a:pt x="8" y="53"/>
                      </a:cubicBezTo>
                      <a:cubicBezTo>
                        <a:pt x="40" y="53"/>
                        <a:pt x="40" y="53"/>
                        <a:pt x="40" y="53"/>
                      </a:cubicBezTo>
                      <a:cubicBezTo>
                        <a:pt x="40" y="53"/>
                        <a:pt x="41" y="53"/>
                        <a:pt x="41" y="54"/>
                      </a:cubicBezTo>
                      <a:close/>
                      <a:moveTo>
                        <a:pt x="43" y="78"/>
                      </a:moveTo>
                      <a:cubicBezTo>
                        <a:pt x="43" y="82"/>
                        <a:pt x="39" y="84"/>
                        <a:pt x="36" y="84"/>
                      </a:cubicBezTo>
                      <a:cubicBezTo>
                        <a:pt x="14" y="84"/>
                        <a:pt x="14" y="84"/>
                        <a:pt x="14" y="84"/>
                      </a:cubicBezTo>
                      <a:cubicBezTo>
                        <a:pt x="10" y="84"/>
                        <a:pt x="7" y="82"/>
                        <a:pt x="7" y="78"/>
                      </a:cubicBezTo>
                      <a:cubicBezTo>
                        <a:pt x="7" y="78"/>
                        <a:pt x="7" y="78"/>
                        <a:pt x="7" y="78"/>
                      </a:cubicBezTo>
                      <a:cubicBezTo>
                        <a:pt x="7" y="75"/>
                        <a:pt x="10" y="72"/>
                        <a:pt x="14" y="72"/>
                      </a:cubicBezTo>
                      <a:cubicBezTo>
                        <a:pt x="36" y="72"/>
                        <a:pt x="36" y="72"/>
                        <a:pt x="36" y="72"/>
                      </a:cubicBezTo>
                      <a:cubicBezTo>
                        <a:pt x="39" y="72"/>
                        <a:pt x="43" y="75"/>
                        <a:pt x="43" y="78"/>
                      </a:cubicBezTo>
                      <a:close/>
                      <a:moveTo>
                        <a:pt x="80" y="13"/>
                      </a:moveTo>
                      <a:cubicBezTo>
                        <a:pt x="80" y="12"/>
                        <a:pt x="79" y="11"/>
                        <a:pt x="78" y="11"/>
                      </a:cubicBezTo>
                      <a:cubicBezTo>
                        <a:pt x="78" y="11"/>
                        <a:pt x="78" y="11"/>
                        <a:pt x="59" y="11"/>
                      </a:cubicBezTo>
                      <a:cubicBezTo>
                        <a:pt x="59" y="11"/>
                        <a:pt x="59" y="11"/>
                        <a:pt x="59" y="8"/>
                      </a:cubicBezTo>
                      <a:cubicBezTo>
                        <a:pt x="59" y="8"/>
                        <a:pt x="59" y="8"/>
                        <a:pt x="78" y="8"/>
                      </a:cubicBezTo>
                      <a:cubicBezTo>
                        <a:pt x="82" y="8"/>
                        <a:pt x="84" y="10"/>
                        <a:pt x="84" y="13"/>
                      </a:cubicBezTo>
                      <a:cubicBezTo>
                        <a:pt x="84" y="13"/>
                        <a:pt x="84" y="13"/>
                        <a:pt x="84" y="41"/>
                      </a:cubicBezTo>
                      <a:cubicBezTo>
                        <a:pt x="83" y="41"/>
                        <a:pt x="83" y="41"/>
                        <a:pt x="82" y="41"/>
                      </a:cubicBezTo>
                      <a:cubicBezTo>
                        <a:pt x="81" y="41"/>
                        <a:pt x="81" y="41"/>
                        <a:pt x="80" y="41"/>
                      </a:cubicBezTo>
                      <a:cubicBezTo>
                        <a:pt x="80" y="41"/>
                        <a:pt x="80" y="41"/>
                        <a:pt x="80" y="13"/>
                      </a:cubicBezTo>
                      <a:close/>
                      <a:moveTo>
                        <a:pt x="82" y="86"/>
                      </a:moveTo>
                      <a:cubicBezTo>
                        <a:pt x="83" y="86"/>
                        <a:pt x="83" y="86"/>
                        <a:pt x="84" y="86"/>
                      </a:cubicBezTo>
                      <a:cubicBezTo>
                        <a:pt x="84" y="86"/>
                        <a:pt x="84" y="86"/>
                        <a:pt x="84" y="91"/>
                      </a:cubicBezTo>
                      <a:cubicBezTo>
                        <a:pt x="84" y="93"/>
                        <a:pt x="82" y="96"/>
                        <a:pt x="78" y="96"/>
                      </a:cubicBezTo>
                      <a:cubicBezTo>
                        <a:pt x="78" y="96"/>
                        <a:pt x="78" y="96"/>
                        <a:pt x="5" y="96"/>
                      </a:cubicBezTo>
                      <a:cubicBezTo>
                        <a:pt x="2" y="96"/>
                        <a:pt x="0" y="93"/>
                        <a:pt x="0" y="91"/>
                      </a:cubicBezTo>
                      <a:cubicBezTo>
                        <a:pt x="0" y="91"/>
                        <a:pt x="0" y="91"/>
                        <a:pt x="0" y="13"/>
                      </a:cubicBezTo>
                      <a:cubicBezTo>
                        <a:pt x="0" y="10"/>
                        <a:pt x="2" y="8"/>
                        <a:pt x="5" y="8"/>
                      </a:cubicBezTo>
                      <a:cubicBezTo>
                        <a:pt x="5" y="8"/>
                        <a:pt x="5" y="8"/>
                        <a:pt x="24" y="8"/>
                      </a:cubicBezTo>
                      <a:cubicBezTo>
                        <a:pt x="24" y="8"/>
                        <a:pt x="24" y="8"/>
                        <a:pt x="24" y="11"/>
                      </a:cubicBezTo>
                      <a:cubicBezTo>
                        <a:pt x="24" y="11"/>
                        <a:pt x="24" y="11"/>
                        <a:pt x="5" y="11"/>
                      </a:cubicBezTo>
                      <a:cubicBezTo>
                        <a:pt x="5" y="11"/>
                        <a:pt x="4" y="12"/>
                        <a:pt x="4" y="13"/>
                      </a:cubicBezTo>
                      <a:cubicBezTo>
                        <a:pt x="4" y="13"/>
                        <a:pt x="4" y="13"/>
                        <a:pt x="4" y="91"/>
                      </a:cubicBezTo>
                      <a:cubicBezTo>
                        <a:pt x="4" y="92"/>
                        <a:pt x="5" y="92"/>
                        <a:pt x="5" y="92"/>
                      </a:cubicBezTo>
                      <a:cubicBezTo>
                        <a:pt x="5" y="92"/>
                        <a:pt x="5" y="92"/>
                        <a:pt x="78" y="92"/>
                      </a:cubicBezTo>
                      <a:cubicBezTo>
                        <a:pt x="79" y="92"/>
                        <a:pt x="80" y="92"/>
                        <a:pt x="80" y="91"/>
                      </a:cubicBezTo>
                      <a:cubicBezTo>
                        <a:pt x="80" y="91"/>
                        <a:pt x="80" y="91"/>
                        <a:pt x="80" y="86"/>
                      </a:cubicBezTo>
                      <a:cubicBezTo>
                        <a:pt x="81" y="86"/>
                        <a:pt x="81" y="86"/>
                        <a:pt x="82" y="86"/>
                      </a:cubicBezTo>
                      <a:close/>
                      <a:moveTo>
                        <a:pt x="82" y="43"/>
                      </a:moveTo>
                      <a:cubicBezTo>
                        <a:pt x="70" y="43"/>
                        <a:pt x="61" y="52"/>
                        <a:pt x="61" y="64"/>
                      </a:cubicBezTo>
                      <a:cubicBezTo>
                        <a:pt x="61" y="75"/>
                        <a:pt x="70" y="84"/>
                        <a:pt x="82" y="84"/>
                      </a:cubicBezTo>
                      <a:cubicBezTo>
                        <a:pt x="93" y="84"/>
                        <a:pt x="102" y="75"/>
                        <a:pt x="102" y="64"/>
                      </a:cubicBezTo>
                      <a:cubicBezTo>
                        <a:pt x="102" y="52"/>
                        <a:pt x="93" y="43"/>
                        <a:pt x="82" y="43"/>
                      </a:cubicBezTo>
                      <a:close/>
                      <a:moveTo>
                        <a:pt x="96" y="58"/>
                      </a:moveTo>
                      <a:cubicBezTo>
                        <a:pt x="79" y="75"/>
                        <a:pt x="79" y="75"/>
                        <a:pt x="79" y="75"/>
                      </a:cubicBezTo>
                      <a:cubicBezTo>
                        <a:pt x="78" y="75"/>
                        <a:pt x="78" y="75"/>
                        <a:pt x="78" y="75"/>
                      </a:cubicBezTo>
                      <a:cubicBezTo>
                        <a:pt x="78" y="75"/>
                        <a:pt x="78" y="75"/>
                        <a:pt x="78" y="75"/>
                      </a:cubicBezTo>
                      <a:cubicBezTo>
                        <a:pt x="78" y="76"/>
                        <a:pt x="76" y="76"/>
                        <a:pt x="76" y="75"/>
                      </a:cubicBezTo>
                      <a:cubicBezTo>
                        <a:pt x="68" y="67"/>
                        <a:pt x="68" y="67"/>
                        <a:pt x="68" y="67"/>
                      </a:cubicBezTo>
                      <a:cubicBezTo>
                        <a:pt x="67" y="66"/>
                        <a:pt x="67" y="65"/>
                        <a:pt x="68" y="64"/>
                      </a:cubicBezTo>
                      <a:cubicBezTo>
                        <a:pt x="69" y="64"/>
                        <a:pt x="69" y="64"/>
                        <a:pt x="70" y="64"/>
                      </a:cubicBezTo>
                      <a:cubicBezTo>
                        <a:pt x="77" y="71"/>
                        <a:pt x="77" y="71"/>
                        <a:pt x="77" y="71"/>
                      </a:cubicBezTo>
                      <a:cubicBezTo>
                        <a:pt x="93" y="55"/>
                        <a:pt x="93" y="55"/>
                        <a:pt x="93" y="55"/>
                      </a:cubicBezTo>
                      <a:cubicBezTo>
                        <a:pt x="94" y="54"/>
                        <a:pt x="95" y="54"/>
                        <a:pt x="96" y="55"/>
                      </a:cubicBezTo>
                      <a:cubicBezTo>
                        <a:pt x="96" y="56"/>
                        <a:pt x="96" y="57"/>
                        <a:pt x="96" y="58"/>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6" name="Freeform 308"/>
                <p:cNvSpPr>
                  <a:spLocks noChangeAspect="1" noEditPoints="1"/>
                </p:cNvSpPr>
                <p:nvPr/>
              </p:nvSpPr>
              <p:spPr bwMode="auto">
                <a:xfrm>
                  <a:off x="5261129" y="5613126"/>
                  <a:ext cx="285998" cy="301751"/>
                </a:xfrm>
                <a:custGeom>
                  <a:avLst/>
                  <a:gdLst>
                    <a:gd name="T0" fmla="*/ 5174 w 5699"/>
                    <a:gd name="T1" fmla="*/ 4893 h 6014"/>
                    <a:gd name="T2" fmla="*/ 4525 w 5699"/>
                    <a:gd name="T3" fmla="*/ 5629 h 6014"/>
                    <a:gd name="T4" fmla="*/ 2999 w 5699"/>
                    <a:gd name="T5" fmla="*/ 6009 h 6014"/>
                    <a:gd name="T6" fmla="*/ 1382 w 5699"/>
                    <a:gd name="T7" fmla="*/ 5801 h 6014"/>
                    <a:gd name="T8" fmla="*/ 421 w 5699"/>
                    <a:gd name="T9" fmla="*/ 5126 h 6014"/>
                    <a:gd name="T10" fmla="*/ 1052 w 5699"/>
                    <a:gd name="T11" fmla="*/ 5277 h 6014"/>
                    <a:gd name="T12" fmla="*/ 2669 w 5699"/>
                    <a:gd name="T13" fmla="*/ 5485 h 6014"/>
                    <a:gd name="T14" fmla="*/ 4192 w 5699"/>
                    <a:gd name="T15" fmla="*/ 5110 h 6014"/>
                    <a:gd name="T16" fmla="*/ 4843 w 5699"/>
                    <a:gd name="T17" fmla="*/ 4388 h 6014"/>
                    <a:gd name="T18" fmla="*/ 257 w 5699"/>
                    <a:gd name="T19" fmla="*/ 3411 h 6014"/>
                    <a:gd name="T20" fmla="*/ 691 w 5699"/>
                    <a:gd name="T21" fmla="*/ 4082 h 6014"/>
                    <a:gd name="T22" fmla="*/ 2084 w 5699"/>
                    <a:gd name="T23" fmla="*/ 4567 h 6014"/>
                    <a:gd name="T24" fmla="*/ 3749 w 5699"/>
                    <a:gd name="T25" fmla="*/ 4481 h 6014"/>
                    <a:gd name="T26" fmla="*/ 4850 w 5699"/>
                    <a:gd name="T27" fmla="*/ 3934 h 6014"/>
                    <a:gd name="T28" fmla="*/ 4296 w 5699"/>
                    <a:gd name="T29" fmla="*/ 4658 h 6014"/>
                    <a:gd name="T30" fmla="*/ 2837 w 5699"/>
                    <a:gd name="T31" fmla="*/ 5081 h 6014"/>
                    <a:gd name="T32" fmla="*/ 1198 w 5699"/>
                    <a:gd name="T33" fmla="*/ 4929 h 6014"/>
                    <a:gd name="T34" fmla="*/ 131 w 5699"/>
                    <a:gd name="T35" fmla="*/ 4277 h 6014"/>
                    <a:gd name="T36" fmla="*/ 133 w 5699"/>
                    <a:gd name="T37" fmla="*/ 3485 h 6014"/>
                    <a:gd name="T38" fmla="*/ 848 w 5699"/>
                    <a:gd name="T39" fmla="*/ 2499 h 6014"/>
                    <a:gd name="T40" fmla="*/ 1194 w 5699"/>
                    <a:gd name="T41" fmla="*/ 3126 h 6014"/>
                    <a:gd name="T42" fmla="*/ 2511 w 5699"/>
                    <a:gd name="T43" fmla="*/ 3655 h 6014"/>
                    <a:gd name="T44" fmla="*/ 4181 w 5699"/>
                    <a:gd name="T45" fmla="*/ 3628 h 6014"/>
                    <a:gd name="T46" fmla="*/ 4739 w 5699"/>
                    <a:gd name="T47" fmla="*/ 3639 h 6014"/>
                    <a:gd name="T48" fmla="*/ 3426 w 5699"/>
                    <a:gd name="T49" fmla="*/ 4151 h 6014"/>
                    <a:gd name="T50" fmla="*/ 1761 w 5699"/>
                    <a:gd name="T51" fmla="*/ 4118 h 6014"/>
                    <a:gd name="T52" fmla="*/ 520 w 5699"/>
                    <a:gd name="T53" fmla="*/ 3544 h 6014"/>
                    <a:gd name="T54" fmla="*/ 299 w 5699"/>
                    <a:gd name="T55" fmla="*/ 2767 h 6014"/>
                    <a:gd name="T56" fmla="*/ 5284 w 5699"/>
                    <a:gd name="T57" fmla="*/ 1424 h 6014"/>
                    <a:gd name="T58" fmla="*/ 5692 w 5699"/>
                    <a:gd name="T59" fmla="*/ 2204 h 6014"/>
                    <a:gd name="T60" fmla="*/ 5043 w 5699"/>
                    <a:gd name="T61" fmla="*/ 2937 h 6014"/>
                    <a:gd name="T62" fmla="*/ 3515 w 5699"/>
                    <a:gd name="T63" fmla="*/ 3316 h 6014"/>
                    <a:gd name="T64" fmla="*/ 1898 w 5699"/>
                    <a:gd name="T65" fmla="*/ 3106 h 6014"/>
                    <a:gd name="T66" fmla="*/ 965 w 5699"/>
                    <a:gd name="T67" fmla="*/ 2477 h 6014"/>
                    <a:gd name="T68" fmla="*/ 2277 w 5699"/>
                    <a:gd name="T69" fmla="*/ 2804 h 6014"/>
                    <a:gd name="T70" fmla="*/ 3971 w 5699"/>
                    <a:gd name="T71" fmla="*/ 2665 h 6014"/>
                    <a:gd name="T72" fmla="*/ 5032 w 5699"/>
                    <a:gd name="T73" fmla="*/ 2033 h 6014"/>
                    <a:gd name="T74" fmla="*/ 5183 w 5699"/>
                    <a:gd name="T75" fmla="*/ 1498 h 6014"/>
                    <a:gd name="T76" fmla="*/ 3601 w 5699"/>
                    <a:gd name="T77" fmla="*/ 1316 h 6014"/>
                    <a:gd name="T78" fmla="*/ 3218 w 5699"/>
                    <a:gd name="T79" fmla="*/ 1238 h 6014"/>
                    <a:gd name="T80" fmla="*/ 1946 w 5699"/>
                    <a:gd name="T81" fmla="*/ 1083 h 6014"/>
                    <a:gd name="T82" fmla="*/ 1860 w 5699"/>
                    <a:gd name="T83" fmla="*/ 891 h 6014"/>
                    <a:gd name="T84" fmla="*/ 1318 w 5699"/>
                    <a:gd name="T85" fmla="*/ 935 h 6014"/>
                    <a:gd name="T86" fmla="*/ 1714 w 5699"/>
                    <a:gd name="T87" fmla="*/ 1345 h 6014"/>
                    <a:gd name="T88" fmla="*/ 3171 w 5699"/>
                    <a:gd name="T89" fmla="*/ 1622 h 6014"/>
                    <a:gd name="T90" fmla="*/ 2861 w 5699"/>
                    <a:gd name="T91" fmla="*/ 1919 h 6014"/>
                    <a:gd name="T92" fmla="*/ 4004 w 5699"/>
                    <a:gd name="T93" fmla="*/ 1562 h 6014"/>
                    <a:gd name="T94" fmla="*/ 3995 w 5699"/>
                    <a:gd name="T95" fmla="*/ 1125 h 6014"/>
                    <a:gd name="T96" fmla="*/ 2895 w 5699"/>
                    <a:gd name="T97" fmla="*/ 975 h 6014"/>
                    <a:gd name="T98" fmla="*/ 2671 w 5699"/>
                    <a:gd name="T99" fmla="*/ 436 h 6014"/>
                    <a:gd name="T100" fmla="*/ 2684 w 5699"/>
                    <a:gd name="T101" fmla="*/ 0 h 6014"/>
                    <a:gd name="T102" fmla="*/ 4272 w 5699"/>
                    <a:gd name="T103" fmla="*/ 264 h 6014"/>
                    <a:gd name="T104" fmla="*/ 5140 w 5699"/>
                    <a:gd name="T105" fmla="*/ 984 h 6014"/>
                    <a:gd name="T106" fmla="*/ 4912 w 5699"/>
                    <a:gd name="T107" fmla="*/ 1777 h 6014"/>
                    <a:gd name="T108" fmla="*/ 3663 w 5699"/>
                    <a:gd name="T109" fmla="*/ 2344 h 6014"/>
                    <a:gd name="T110" fmla="*/ 1995 w 5699"/>
                    <a:gd name="T111" fmla="*/ 2372 h 6014"/>
                    <a:gd name="T112" fmla="*/ 667 w 5699"/>
                    <a:gd name="T113" fmla="*/ 1836 h 6014"/>
                    <a:gd name="T114" fmla="*/ 356 w 5699"/>
                    <a:gd name="T115" fmla="*/ 1043 h 6014"/>
                    <a:gd name="T116" fmla="*/ 1109 w 5699"/>
                    <a:gd name="T117" fmla="*/ 322 h 6014"/>
                    <a:gd name="T118" fmla="*/ 2684 w 5699"/>
                    <a:gd name="T119" fmla="*/ 0 h 6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6014">
                      <a:moveTo>
                        <a:pt x="4853" y="4184"/>
                      </a:moveTo>
                      <a:lnTo>
                        <a:pt x="4932" y="4258"/>
                      </a:lnTo>
                      <a:lnTo>
                        <a:pt x="5001" y="4335"/>
                      </a:lnTo>
                      <a:lnTo>
                        <a:pt x="5059" y="4412"/>
                      </a:lnTo>
                      <a:lnTo>
                        <a:pt x="5105" y="4490"/>
                      </a:lnTo>
                      <a:lnTo>
                        <a:pt x="5142" y="4570"/>
                      </a:lnTo>
                      <a:lnTo>
                        <a:pt x="5165" y="4650"/>
                      </a:lnTo>
                      <a:lnTo>
                        <a:pt x="5180" y="4732"/>
                      </a:lnTo>
                      <a:lnTo>
                        <a:pt x="5183" y="4813"/>
                      </a:lnTo>
                      <a:lnTo>
                        <a:pt x="5174" y="4893"/>
                      </a:lnTo>
                      <a:lnTo>
                        <a:pt x="5158" y="4975"/>
                      </a:lnTo>
                      <a:lnTo>
                        <a:pt x="5129" y="5053"/>
                      </a:lnTo>
                      <a:lnTo>
                        <a:pt x="5089" y="5132"/>
                      </a:lnTo>
                      <a:lnTo>
                        <a:pt x="5039" y="5210"/>
                      </a:lnTo>
                      <a:lnTo>
                        <a:pt x="4979" y="5285"/>
                      </a:lnTo>
                      <a:lnTo>
                        <a:pt x="4910" y="5360"/>
                      </a:lnTo>
                      <a:lnTo>
                        <a:pt x="4828" y="5431"/>
                      </a:lnTo>
                      <a:lnTo>
                        <a:pt x="4739" y="5500"/>
                      </a:lnTo>
                      <a:lnTo>
                        <a:pt x="4637" y="5567"/>
                      </a:lnTo>
                      <a:lnTo>
                        <a:pt x="4525" y="5629"/>
                      </a:lnTo>
                      <a:lnTo>
                        <a:pt x="4405" y="5690"/>
                      </a:lnTo>
                      <a:lnTo>
                        <a:pt x="4274" y="5746"/>
                      </a:lnTo>
                      <a:lnTo>
                        <a:pt x="4128" y="5801"/>
                      </a:lnTo>
                      <a:lnTo>
                        <a:pt x="3978" y="5848"/>
                      </a:lnTo>
                      <a:lnTo>
                        <a:pt x="3822" y="5890"/>
                      </a:lnTo>
                      <a:lnTo>
                        <a:pt x="3663" y="5926"/>
                      </a:lnTo>
                      <a:lnTo>
                        <a:pt x="3501" y="5956"/>
                      </a:lnTo>
                      <a:lnTo>
                        <a:pt x="3335" y="5979"/>
                      </a:lnTo>
                      <a:lnTo>
                        <a:pt x="3167" y="5996"/>
                      </a:lnTo>
                      <a:lnTo>
                        <a:pt x="2999" y="6009"/>
                      </a:lnTo>
                      <a:lnTo>
                        <a:pt x="2830" y="6014"/>
                      </a:lnTo>
                      <a:lnTo>
                        <a:pt x="2660" y="6012"/>
                      </a:lnTo>
                      <a:lnTo>
                        <a:pt x="2491" y="6007"/>
                      </a:lnTo>
                      <a:lnTo>
                        <a:pt x="2323" y="5994"/>
                      </a:lnTo>
                      <a:lnTo>
                        <a:pt x="2157" y="5976"/>
                      </a:lnTo>
                      <a:lnTo>
                        <a:pt x="1995" y="5952"/>
                      </a:lnTo>
                      <a:lnTo>
                        <a:pt x="1834" y="5923"/>
                      </a:lnTo>
                      <a:lnTo>
                        <a:pt x="1679" y="5888"/>
                      </a:lnTo>
                      <a:lnTo>
                        <a:pt x="1528" y="5846"/>
                      </a:lnTo>
                      <a:lnTo>
                        <a:pt x="1382" y="5801"/>
                      </a:lnTo>
                      <a:lnTo>
                        <a:pt x="1242" y="5748"/>
                      </a:lnTo>
                      <a:lnTo>
                        <a:pt x="1109" y="5690"/>
                      </a:lnTo>
                      <a:lnTo>
                        <a:pt x="981" y="5628"/>
                      </a:lnTo>
                      <a:lnTo>
                        <a:pt x="863" y="5558"/>
                      </a:lnTo>
                      <a:lnTo>
                        <a:pt x="764" y="5491"/>
                      </a:lnTo>
                      <a:lnTo>
                        <a:pt x="675" y="5422"/>
                      </a:lnTo>
                      <a:lnTo>
                        <a:pt x="595" y="5350"/>
                      </a:lnTo>
                      <a:lnTo>
                        <a:pt x="527" y="5277"/>
                      </a:lnTo>
                      <a:lnTo>
                        <a:pt x="469" y="5203"/>
                      </a:lnTo>
                      <a:lnTo>
                        <a:pt x="421" y="5126"/>
                      </a:lnTo>
                      <a:lnTo>
                        <a:pt x="383" y="5050"/>
                      </a:lnTo>
                      <a:lnTo>
                        <a:pt x="356" y="4973"/>
                      </a:lnTo>
                      <a:lnTo>
                        <a:pt x="337" y="4895"/>
                      </a:lnTo>
                      <a:lnTo>
                        <a:pt x="398" y="4942"/>
                      </a:lnTo>
                      <a:lnTo>
                        <a:pt x="463" y="4989"/>
                      </a:lnTo>
                      <a:lnTo>
                        <a:pt x="534" y="5037"/>
                      </a:lnTo>
                      <a:lnTo>
                        <a:pt x="651" y="5104"/>
                      </a:lnTo>
                      <a:lnTo>
                        <a:pt x="779" y="5168"/>
                      </a:lnTo>
                      <a:lnTo>
                        <a:pt x="912" y="5226"/>
                      </a:lnTo>
                      <a:lnTo>
                        <a:pt x="1052" y="5277"/>
                      </a:lnTo>
                      <a:lnTo>
                        <a:pt x="1198" y="5325"/>
                      </a:lnTo>
                      <a:lnTo>
                        <a:pt x="1349" y="5365"/>
                      </a:lnTo>
                      <a:lnTo>
                        <a:pt x="1504" y="5401"/>
                      </a:lnTo>
                      <a:lnTo>
                        <a:pt x="1665" y="5431"/>
                      </a:lnTo>
                      <a:lnTo>
                        <a:pt x="1827" y="5454"/>
                      </a:lnTo>
                      <a:lnTo>
                        <a:pt x="1993" y="5473"/>
                      </a:lnTo>
                      <a:lnTo>
                        <a:pt x="2161" y="5485"/>
                      </a:lnTo>
                      <a:lnTo>
                        <a:pt x="2330" y="5491"/>
                      </a:lnTo>
                      <a:lnTo>
                        <a:pt x="2500" y="5491"/>
                      </a:lnTo>
                      <a:lnTo>
                        <a:pt x="2669" y="5485"/>
                      </a:lnTo>
                      <a:lnTo>
                        <a:pt x="2837" y="5474"/>
                      </a:lnTo>
                      <a:lnTo>
                        <a:pt x="3005" y="5458"/>
                      </a:lnTo>
                      <a:lnTo>
                        <a:pt x="3171" y="5434"/>
                      </a:lnTo>
                      <a:lnTo>
                        <a:pt x="3333" y="5405"/>
                      </a:lnTo>
                      <a:lnTo>
                        <a:pt x="3492" y="5369"/>
                      </a:lnTo>
                      <a:lnTo>
                        <a:pt x="3648" y="5327"/>
                      </a:lnTo>
                      <a:lnTo>
                        <a:pt x="3798" y="5279"/>
                      </a:lnTo>
                      <a:lnTo>
                        <a:pt x="3944" y="5225"/>
                      </a:lnTo>
                      <a:lnTo>
                        <a:pt x="4073" y="5170"/>
                      </a:lnTo>
                      <a:lnTo>
                        <a:pt x="4192" y="5110"/>
                      </a:lnTo>
                      <a:lnTo>
                        <a:pt x="4301" y="5048"/>
                      </a:lnTo>
                      <a:lnTo>
                        <a:pt x="4401" y="4982"/>
                      </a:lnTo>
                      <a:lnTo>
                        <a:pt x="4492" y="4915"/>
                      </a:lnTo>
                      <a:lnTo>
                        <a:pt x="4573" y="4844"/>
                      </a:lnTo>
                      <a:lnTo>
                        <a:pt x="4642" y="4773"/>
                      </a:lnTo>
                      <a:lnTo>
                        <a:pt x="4702" y="4698"/>
                      </a:lnTo>
                      <a:lnTo>
                        <a:pt x="4753" y="4621"/>
                      </a:lnTo>
                      <a:lnTo>
                        <a:pt x="4793" y="4545"/>
                      </a:lnTo>
                      <a:lnTo>
                        <a:pt x="4822" y="4466"/>
                      </a:lnTo>
                      <a:lnTo>
                        <a:pt x="4843" y="4388"/>
                      </a:lnTo>
                      <a:lnTo>
                        <a:pt x="4852" y="4308"/>
                      </a:lnTo>
                      <a:lnTo>
                        <a:pt x="4852" y="4300"/>
                      </a:lnTo>
                      <a:lnTo>
                        <a:pt x="4852" y="4282"/>
                      </a:lnTo>
                      <a:lnTo>
                        <a:pt x="4853" y="4255"/>
                      </a:lnTo>
                      <a:lnTo>
                        <a:pt x="4853" y="4222"/>
                      </a:lnTo>
                      <a:lnTo>
                        <a:pt x="4853" y="4184"/>
                      </a:lnTo>
                      <a:close/>
                      <a:moveTo>
                        <a:pt x="257" y="3336"/>
                      </a:moveTo>
                      <a:lnTo>
                        <a:pt x="257" y="3367"/>
                      </a:lnTo>
                      <a:lnTo>
                        <a:pt x="257" y="3392"/>
                      </a:lnTo>
                      <a:lnTo>
                        <a:pt x="257" y="3411"/>
                      </a:lnTo>
                      <a:lnTo>
                        <a:pt x="257" y="3420"/>
                      </a:lnTo>
                      <a:lnTo>
                        <a:pt x="266" y="3496"/>
                      </a:lnTo>
                      <a:lnTo>
                        <a:pt x="285" y="3573"/>
                      </a:lnTo>
                      <a:lnTo>
                        <a:pt x="314" y="3650"/>
                      </a:lnTo>
                      <a:lnTo>
                        <a:pt x="352" y="3724"/>
                      </a:lnTo>
                      <a:lnTo>
                        <a:pt x="399" y="3799"/>
                      </a:lnTo>
                      <a:lnTo>
                        <a:pt x="458" y="3872"/>
                      </a:lnTo>
                      <a:lnTo>
                        <a:pt x="525" y="3943"/>
                      </a:lnTo>
                      <a:lnTo>
                        <a:pt x="604" y="4014"/>
                      </a:lnTo>
                      <a:lnTo>
                        <a:pt x="691" y="4082"/>
                      </a:lnTo>
                      <a:lnTo>
                        <a:pt x="790" y="4147"/>
                      </a:lnTo>
                      <a:lnTo>
                        <a:pt x="908" y="4216"/>
                      </a:lnTo>
                      <a:lnTo>
                        <a:pt x="1034" y="4280"/>
                      </a:lnTo>
                      <a:lnTo>
                        <a:pt x="1167" y="4339"/>
                      </a:lnTo>
                      <a:lnTo>
                        <a:pt x="1307" y="4390"/>
                      </a:lnTo>
                      <a:lnTo>
                        <a:pt x="1453" y="4437"/>
                      </a:lnTo>
                      <a:lnTo>
                        <a:pt x="1605" y="4477"/>
                      </a:lnTo>
                      <a:lnTo>
                        <a:pt x="1761" y="4514"/>
                      </a:lnTo>
                      <a:lnTo>
                        <a:pt x="1920" y="4543"/>
                      </a:lnTo>
                      <a:lnTo>
                        <a:pt x="2084" y="4567"/>
                      </a:lnTo>
                      <a:lnTo>
                        <a:pt x="2250" y="4585"/>
                      </a:lnTo>
                      <a:lnTo>
                        <a:pt x="2418" y="4598"/>
                      </a:lnTo>
                      <a:lnTo>
                        <a:pt x="2585" y="4603"/>
                      </a:lnTo>
                      <a:lnTo>
                        <a:pt x="2755" y="4603"/>
                      </a:lnTo>
                      <a:lnTo>
                        <a:pt x="2925" y="4598"/>
                      </a:lnTo>
                      <a:lnTo>
                        <a:pt x="3094" y="4587"/>
                      </a:lnTo>
                      <a:lnTo>
                        <a:pt x="3262" y="4570"/>
                      </a:lnTo>
                      <a:lnTo>
                        <a:pt x="3426" y="4546"/>
                      </a:lnTo>
                      <a:lnTo>
                        <a:pt x="3590" y="4515"/>
                      </a:lnTo>
                      <a:lnTo>
                        <a:pt x="3749" y="4481"/>
                      </a:lnTo>
                      <a:lnTo>
                        <a:pt x="3904" y="4439"/>
                      </a:lnTo>
                      <a:lnTo>
                        <a:pt x="4055" y="4392"/>
                      </a:lnTo>
                      <a:lnTo>
                        <a:pt x="4201" y="4337"/>
                      </a:lnTo>
                      <a:lnTo>
                        <a:pt x="4317" y="4288"/>
                      </a:lnTo>
                      <a:lnTo>
                        <a:pt x="4425" y="4235"/>
                      </a:lnTo>
                      <a:lnTo>
                        <a:pt x="4527" y="4178"/>
                      </a:lnTo>
                      <a:lnTo>
                        <a:pt x="4618" y="4120"/>
                      </a:lnTo>
                      <a:lnTo>
                        <a:pt x="4704" y="4060"/>
                      </a:lnTo>
                      <a:lnTo>
                        <a:pt x="4781" y="3998"/>
                      </a:lnTo>
                      <a:lnTo>
                        <a:pt x="4850" y="3934"/>
                      </a:lnTo>
                      <a:lnTo>
                        <a:pt x="4839" y="4012"/>
                      </a:lnTo>
                      <a:lnTo>
                        <a:pt x="4817" y="4089"/>
                      </a:lnTo>
                      <a:lnTo>
                        <a:pt x="4784" y="4165"/>
                      </a:lnTo>
                      <a:lnTo>
                        <a:pt x="4744" y="4240"/>
                      </a:lnTo>
                      <a:lnTo>
                        <a:pt x="4693" y="4315"/>
                      </a:lnTo>
                      <a:lnTo>
                        <a:pt x="4633" y="4388"/>
                      </a:lnTo>
                      <a:lnTo>
                        <a:pt x="4562" y="4459"/>
                      </a:lnTo>
                      <a:lnTo>
                        <a:pt x="4483" y="4526"/>
                      </a:lnTo>
                      <a:lnTo>
                        <a:pt x="4394" y="4594"/>
                      </a:lnTo>
                      <a:lnTo>
                        <a:pt x="4296" y="4658"/>
                      </a:lnTo>
                      <a:lnTo>
                        <a:pt x="4188" y="4718"/>
                      </a:lnTo>
                      <a:lnTo>
                        <a:pt x="4071" y="4776"/>
                      </a:lnTo>
                      <a:lnTo>
                        <a:pt x="3944" y="4831"/>
                      </a:lnTo>
                      <a:lnTo>
                        <a:pt x="3798" y="4884"/>
                      </a:lnTo>
                      <a:lnTo>
                        <a:pt x="3648" y="4933"/>
                      </a:lnTo>
                      <a:lnTo>
                        <a:pt x="3492" y="4973"/>
                      </a:lnTo>
                      <a:lnTo>
                        <a:pt x="3333" y="5010"/>
                      </a:lnTo>
                      <a:lnTo>
                        <a:pt x="3171" y="5039"/>
                      </a:lnTo>
                      <a:lnTo>
                        <a:pt x="3005" y="5062"/>
                      </a:lnTo>
                      <a:lnTo>
                        <a:pt x="2837" y="5081"/>
                      </a:lnTo>
                      <a:lnTo>
                        <a:pt x="2669" y="5092"/>
                      </a:lnTo>
                      <a:lnTo>
                        <a:pt x="2500" y="5097"/>
                      </a:lnTo>
                      <a:lnTo>
                        <a:pt x="2330" y="5097"/>
                      </a:lnTo>
                      <a:lnTo>
                        <a:pt x="2161" y="5090"/>
                      </a:lnTo>
                      <a:lnTo>
                        <a:pt x="1993" y="5077"/>
                      </a:lnTo>
                      <a:lnTo>
                        <a:pt x="1827" y="5061"/>
                      </a:lnTo>
                      <a:lnTo>
                        <a:pt x="1665" y="5035"/>
                      </a:lnTo>
                      <a:lnTo>
                        <a:pt x="1504" y="5006"/>
                      </a:lnTo>
                      <a:lnTo>
                        <a:pt x="1349" y="4971"/>
                      </a:lnTo>
                      <a:lnTo>
                        <a:pt x="1198" y="4929"/>
                      </a:lnTo>
                      <a:lnTo>
                        <a:pt x="1052" y="4884"/>
                      </a:lnTo>
                      <a:lnTo>
                        <a:pt x="912" y="4831"/>
                      </a:lnTo>
                      <a:lnTo>
                        <a:pt x="779" y="4774"/>
                      </a:lnTo>
                      <a:lnTo>
                        <a:pt x="651" y="4711"/>
                      </a:lnTo>
                      <a:lnTo>
                        <a:pt x="534" y="4641"/>
                      </a:lnTo>
                      <a:lnTo>
                        <a:pt x="430" y="4572"/>
                      </a:lnTo>
                      <a:lnTo>
                        <a:pt x="339" y="4501"/>
                      </a:lnTo>
                      <a:lnTo>
                        <a:pt x="259" y="4428"/>
                      </a:lnTo>
                      <a:lnTo>
                        <a:pt x="190" y="4353"/>
                      </a:lnTo>
                      <a:lnTo>
                        <a:pt x="131" y="4277"/>
                      </a:lnTo>
                      <a:lnTo>
                        <a:pt x="84" y="4198"/>
                      </a:lnTo>
                      <a:lnTo>
                        <a:pt x="48" y="4120"/>
                      </a:lnTo>
                      <a:lnTo>
                        <a:pt x="22" y="4040"/>
                      </a:lnTo>
                      <a:lnTo>
                        <a:pt x="6" y="3959"/>
                      </a:lnTo>
                      <a:lnTo>
                        <a:pt x="0" y="3879"/>
                      </a:lnTo>
                      <a:lnTo>
                        <a:pt x="6" y="3799"/>
                      </a:lnTo>
                      <a:lnTo>
                        <a:pt x="22" y="3719"/>
                      </a:lnTo>
                      <a:lnTo>
                        <a:pt x="49" y="3640"/>
                      </a:lnTo>
                      <a:lnTo>
                        <a:pt x="86" y="3562"/>
                      </a:lnTo>
                      <a:lnTo>
                        <a:pt x="133" y="3485"/>
                      </a:lnTo>
                      <a:lnTo>
                        <a:pt x="190" y="3409"/>
                      </a:lnTo>
                      <a:lnTo>
                        <a:pt x="257" y="3336"/>
                      </a:lnTo>
                      <a:close/>
                      <a:moveTo>
                        <a:pt x="848" y="2197"/>
                      </a:moveTo>
                      <a:lnTo>
                        <a:pt x="848" y="2242"/>
                      </a:lnTo>
                      <a:lnTo>
                        <a:pt x="848" y="2290"/>
                      </a:lnTo>
                      <a:lnTo>
                        <a:pt x="848" y="2339"/>
                      </a:lnTo>
                      <a:lnTo>
                        <a:pt x="848" y="2386"/>
                      </a:lnTo>
                      <a:lnTo>
                        <a:pt x="848" y="2430"/>
                      </a:lnTo>
                      <a:lnTo>
                        <a:pt x="848" y="2468"/>
                      </a:lnTo>
                      <a:lnTo>
                        <a:pt x="848" y="2499"/>
                      </a:lnTo>
                      <a:lnTo>
                        <a:pt x="848" y="2521"/>
                      </a:lnTo>
                      <a:lnTo>
                        <a:pt x="848" y="2530"/>
                      </a:lnTo>
                      <a:lnTo>
                        <a:pt x="857" y="2609"/>
                      </a:lnTo>
                      <a:lnTo>
                        <a:pt x="875" y="2685"/>
                      </a:lnTo>
                      <a:lnTo>
                        <a:pt x="904" y="2760"/>
                      </a:lnTo>
                      <a:lnTo>
                        <a:pt x="943" y="2836"/>
                      </a:lnTo>
                      <a:lnTo>
                        <a:pt x="990" y="2911"/>
                      </a:lnTo>
                      <a:lnTo>
                        <a:pt x="1049" y="2984"/>
                      </a:lnTo>
                      <a:lnTo>
                        <a:pt x="1116" y="3055"/>
                      </a:lnTo>
                      <a:lnTo>
                        <a:pt x="1194" y="3126"/>
                      </a:lnTo>
                      <a:lnTo>
                        <a:pt x="1282" y="3194"/>
                      </a:lnTo>
                      <a:lnTo>
                        <a:pt x="1380" y="3259"/>
                      </a:lnTo>
                      <a:lnTo>
                        <a:pt x="1499" y="3329"/>
                      </a:lnTo>
                      <a:lnTo>
                        <a:pt x="1625" y="3392"/>
                      </a:lnTo>
                      <a:lnTo>
                        <a:pt x="1758" y="3449"/>
                      </a:lnTo>
                      <a:lnTo>
                        <a:pt x="1898" y="3502"/>
                      </a:lnTo>
                      <a:lnTo>
                        <a:pt x="2044" y="3549"/>
                      </a:lnTo>
                      <a:lnTo>
                        <a:pt x="2195" y="3589"/>
                      </a:lnTo>
                      <a:lnTo>
                        <a:pt x="2352" y="3624"/>
                      </a:lnTo>
                      <a:lnTo>
                        <a:pt x="2511" y="3655"/>
                      </a:lnTo>
                      <a:lnTo>
                        <a:pt x="2675" y="3679"/>
                      </a:lnTo>
                      <a:lnTo>
                        <a:pt x="2841" y="3697"/>
                      </a:lnTo>
                      <a:lnTo>
                        <a:pt x="3008" y="3708"/>
                      </a:lnTo>
                      <a:lnTo>
                        <a:pt x="3176" y="3715"/>
                      </a:lnTo>
                      <a:lnTo>
                        <a:pt x="3346" y="3715"/>
                      </a:lnTo>
                      <a:lnTo>
                        <a:pt x="3515" y="3710"/>
                      </a:lnTo>
                      <a:lnTo>
                        <a:pt x="3685" y="3699"/>
                      </a:lnTo>
                      <a:lnTo>
                        <a:pt x="3853" y="3681"/>
                      </a:lnTo>
                      <a:lnTo>
                        <a:pt x="4017" y="3657"/>
                      </a:lnTo>
                      <a:lnTo>
                        <a:pt x="4181" y="3628"/>
                      </a:lnTo>
                      <a:lnTo>
                        <a:pt x="4339" y="3593"/>
                      </a:lnTo>
                      <a:lnTo>
                        <a:pt x="4494" y="3551"/>
                      </a:lnTo>
                      <a:lnTo>
                        <a:pt x="4646" y="3502"/>
                      </a:lnTo>
                      <a:lnTo>
                        <a:pt x="4791" y="3449"/>
                      </a:lnTo>
                      <a:lnTo>
                        <a:pt x="4899" y="3402"/>
                      </a:lnTo>
                      <a:lnTo>
                        <a:pt x="4999" y="3354"/>
                      </a:lnTo>
                      <a:lnTo>
                        <a:pt x="4948" y="3427"/>
                      </a:lnTo>
                      <a:lnTo>
                        <a:pt x="4888" y="3500"/>
                      </a:lnTo>
                      <a:lnTo>
                        <a:pt x="4819" y="3571"/>
                      </a:lnTo>
                      <a:lnTo>
                        <a:pt x="4739" y="3639"/>
                      </a:lnTo>
                      <a:lnTo>
                        <a:pt x="4649" y="3706"/>
                      </a:lnTo>
                      <a:lnTo>
                        <a:pt x="4551" y="3770"/>
                      </a:lnTo>
                      <a:lnTo>
                        <a:pt x="4443" y="3830"/>
                      </a:lnTo>
                      <a:lnTo>
                        <a:pt x="4327" y="3888"/>
                      </a:lnTo>
                      <a:lnTo>
                        <a:pt x="4201" y="3941"/>
                      </a:lnTo>
                      <a:lnTo>
                        <a:pt x="4055" y="3996"/>
                      </a:lnTo>
                      <a:lnTo>
                        <a:pt x="3904" y="4043"/>
                      </a:lnTo>
                      <a:lnTo>
                        <a:pt x="3749" y="4085"/>
                      </a:lnTo>
                      <a:lnTo>
                        <a:pt x="3590" y="4122"/>
                      </a:lnTo>
                      <a:lnTo>
                        <a:pt x="3426" y="4151"/>
                      </a:lnTo>
                      <a:lnTo>
                        <a:pt x="3262" y="4175"/>
                      </a:lnTo>
                      <a:lnTo>
                        <a:pt x="3094" y="4193"/>
                      </a:lnTo>
                      <a:lnTo>
                        <a:pt x="2925" y="4204"/>
                      </a:lnTo>
                      <a:lnTo>
                        <a:pt x="2755" y="4209"/>
                      </a:lnTo>
                      <a:lnTo>
                        <a:pt x="2585" y="4207"/>
                      </a:lnTo>
                      <a:lnTo>
                        <a:pt x="2418" y="4202"/>
                      </a:lnTo>
                      <a:lnTo>
                        <a:pt x="2250" y="4189"/>
                      </a:lnTo>
                      <a:lnTo>
                        <a:pt x="2084" y="4171"/>
                      </a:lnTo>
                      <a:lnTo>
                        <a:pt x="1920" y="4147"/>
                      </a:lnTo>
                      <a:lnTo>
                        <a:pt x="1761" y="4118"/>
                      </a:lnTo>
                      <a:lnTo>
                        <a:pt x="1605" y="4083"/>
                      </a:lnTo>
                      <a:lnTo>
                        <a:pt x="1453" y="4041"/>
                      </a:lnTo>
                      <a:lnTo>
                        <a:pt x="1307" y="3996"/>
                      </a:lnTo>
                      <a:lnTo>
                        <a:pt x="1167" y="3943"/>
                      </a:lnTo>
                      <a:lnTo>
                        <a:pt x="1034" y="3885"/>
                      </a:lnTo>
                      <a:lnTo>
                        <a:pt x="908" y="3823"/>
                      </a:lnTo>
                      <a:lnTo>
                        <a:pt x="790" y="3753"/>
                      </a:lnTo>
                      <a:lnTo>
                        <a:pt x="689" y="3686"/>
                      </a:lnTo>
                      <a:lnTo>
                        <a:pt x="598" y="3615"/>
                      </a:lnTo>
                      <a:lnTo>
                        <a:pt x="520" y="3544"/>
                      </a:lnTo>
                      <a:lnTo>
                        <a:pt x="451" y="3469"/>
                      </a:lnTo>
                      <a:lnTo>
                        <a:pt x="392" y="3394"/>
                      </a:lnTo>
                      <a:lnTo>
                        <a:pt x="345" y="3318"/>
                      </a:lnTo>
                      <a:lnTo>
                        <a:pt x="306" y="3239"/>
                      </a:lnTo>
                      <a:lnTo>
                        <a:pt x="279" y="3161"/>
                      </a:lnTo>
                      <a:lnTo>
                        <a:pt x="263" y="3083"/>
                      </a:lnTo>
                      <a:lnTo>
                        <a:pt x="257" y="3002"/>
                      </a:lnTo>
                      <a:lnTo>
                        <a:pt x="261" y="2924"/>
                      </a:lnTo>
                      <a:lnTo>
                        <a:pt x="275" y="2846"/>
                      </a:lnTo>
                      <a:lnTo>
                        <a:pt x="299" y="2767"/>
                      </a:lnTo>
                      <a:lnTo>
                        <a:pt x="334" y="2691"/>
                      </a:lnTo>
                      <a:lnTo>
                        <a:pt x="378" y="2614"/>
                      </a:lnTo>
                      <a:lnTo>
                        <a:pt x="430" y="2539"/>
                      </a:lnTo>
                      <a:lnTo>
                        <a:pt x="494" y="2466"/>
                      </a:lnTo>
                      <a:lnTo>
                        <a:pt x="569" y="2395"/>
                      </a:lnTo>
                      <a:lnTo>
                        <a:pt x="651" y="2326"/>
                      </a:lnTo>
                      <a:lnTo>
                        <a:pt x="744" y="2260"/>
                      </a:lnTo>
                      <a:lnTo>
                        <a:pt x="848" y="2197"/>
                      </a:lnTo>
                      <a:close/>
                      <a:moveTo>
                        <a:pt x="5183" y="1353"/>
                      </a:moveTo>
                      <a:lnTo>
                        <a:pt x="5284" y="1424"/>
                      </a:lnTo>
                      <a:lnTo>
                        <a:pt x="5375" y="1495"/>
                      </a:lnTo>
                      <a:lnTo>
                        <a:pt x="5453" y="1569"/>
                      </a:lnTo>
                      <a:lnTo>
                        <a:pt x="5521" y="1644"/>
                      </a:lnTo>
                      <a:lnTo>
                        <a:pt x="5577" y="1723"/>
                      </a:lnTo>
                      <a:lnTo>
                        <a:pt x="5625" y="1801"/>
                      </a:lnTo>
                      <a:lnTo>
                        <a:pt x="5659" y="1881"/>
                      </a:lnTo>
                      <a:lnTo>
                        <a:pt x="5683" y="1961"/>
                      </a:lnTo>
                      <a:lnTo>
                        <a:pt x="5698" y="2042"/>
                      </a:lnTo>
                      <a:lnTo>
                        <a:pt x="5699" y="2122"/>
                      </a:lnTo>
                      <a:lnTo>
                        <a:pt x="5692" y="2204"/>
                      </a:lnTo>
                      <a:lnTo>
                        <a:pt x="5674" y="2284"/>
                      </a:lnTo>
                      <a:lnTo>
                        <a:pt x="5645" y="2362"/>
                      </a:lnTo>
                      <a:lnTo>
                        <a:pt x="5605" y="2441"/>
                      </a:lnTo>
                      <a:lnTo>
                        <a:pt x="5555" y="2519"/>
                      </a:lnTo>
                      <a:lnTo>
                        <a:pt x="5495" y="2594"/>
                      </a:lnTo>
                      <a:lnTo>
                        <a:pt x="5424" y="2667"/>
                      </a:lnTo>
                      <a:lnTo>
                        <a:pt x="5344" y="2738"/>
                      </a:lnTo>
                      <a:lnTo>
                        <a:pt x="5255" y="2807"/>
                      </a:lnTo>
                      <a:lnTo>
                        <a:pt x="5152" y="2875"/>
                      </a:lnTo>
                      <a:lnTo>
                        <a:pt x="5043" y="2937"/>
                      </a:lnTo>
                      <a:lnTo>
                        <a:pt x="4921" y="2997"/>
                      </a:lnTo>
                      <a:lnTo>
                        <a:pt x="4791" y="3053"/>
                      </a:lnTo>
                      <a:lnTo>
                        <a:pt x="4646" y="3108"/>
                      </a:lnTo>
                      <a:lnTo>
                        <a:pt x="4494" y="3155"/>
                      </a:lnTo>
                      <a:lnTo>
                        <a:pt x="4339" y="3197"/>
                      </a:lnTo>
                      <a:lnTo>
                        <a:pt x="4181" y="3234"/>
                      </a:lnTo>
                      <a:lnTo>
                        <a:pt x="4017" y="3263"/>
                      </a:lnTo>
                      <a:lnTo>
                        <a:pt x="3853" y="3287"/>
                      </a:lnTo>
                      <a:lnTo>
                        <a:pt x="3685" y="3303"/>
                      </a:lnTo>
                      <a:lnTo>
                        <a:pt x="3515" y="3316"/>
                      </a:lnTo>
                      <a:lnTo>
                        <a:pt x="3346" y="3321"/>
                      </a:lnTo>
                      <a:lnTo>
                        <a:pt x="3176" y="3320"/>
                      </a:lnTo>
                      <a:lnTo>
                        <a:pt x="3008" y="3314"/>
                      </a:lnTo>
                      <a:lnTo>
                        <a:pt x="2841" y="3301"/>
                      </a:lnTo>
                      <a:lnTo>
                        <a:pt x="2675" y="3283"/>
                      </a:lnTo>
                      <a:lnTo>
                        <a:pt x="2511" y="3259"/>
                      </a:lnTo>
                      <a:lnTo>
                        <a:pt x="2352" y="3230"/>
                      </a:lnTo>
                      <a:lnTo>
                        <a:pt x="2195" y="3194"/>
                      </a:lnTo>
                      <a:lnTo>
                        <a:pt x="2044" y="3154"/>
                      </a:lnTo>
                      <a:lnTo>
                        <a:pt x="1898" y="3106"/>
                      </a:lnTo>
                      <a:lnTo>
                        <a:pt x="1758" y="3055"/>
                      </a:lnTo>
                      <a:lnTo>
                        <a:pt x="1625" y="2997"/>
                      </a:lnTo>
                      <a:lnTo>
                        <a:pt x="1499" y="2933"/>
                      </a:lnTo>
                      <a:lnTo>
                        <a:pt x="1380" y="2866"/>
                      </a:lnTo>
                      <a:lnTo>
                        <a:pt x="1289" y="2804"/>
                      </a:lnTo>
                      <a:lnTo>
                        <a:pt x="1207" y="2742"/>
                      </a:lnTo>
                      <a:lnTo>
                        <a:pt x="1134" y="2678"/>
                      </a:lnTo>
                      <a:lnTo>
                        <a:pt x="1069" y="2612"/>
                      </a:lnTo>
                      <a:lnTo>
                        <a:pt x="1012" y="2545"/>
                      </a:lnTo>
                      <a:lnTo>
                        <a:pt x="965" y="2477"/>
                      </a:lnTo>
                      <a:lnTo>
                        <a:pt x="925" y="2408"/>
                      </a:lnTo>
                      <a:lnTo>
                        <a:pt x="1050" y="2475"/>
                      </a:lnTo>
                      <a:lnTo>
                        <a:pt x="1183" y="2537"/>
                      </a:lnTo>
                      <a:lnTo>
                        <a:pt x="1324" y="2592"/>
                      </a:lnTo>
                      <a:lnTo>
                        <a:pt x="1471" y="2643"/>
                      </a:lnTo>
                      <a:lnTo>
                        <a:pt x="1623" y="2687"/>
                      </a:lnTo>
                      <a:lnTo>
                        <a:pt x="1781" y="2725"/>
                      </a:lnTo>
                      <a:lnTo>
                        <a:pt x="1944" y="2756"/>
                      </a:lnTo>
                      <a:lnTo>
                        <a:pt x="2110" y="2784"/>
                      </a:lnTo>
                      <a:lnTo>
                        <a:pt x="2277" y="2804"/>
                      </a:lnTo>
                      <a:lnTo>
                        <a:pt x="2449" y="2818"/>
                      </a:lnTo>
                      <a:lnTo>
                        <a:pt x="2622" y="2826"/>
                      </a:lnTo>
                      <a:lnTo>
                        <a:pt x="2795" y="2827"/>
                      </a:lnTo>
                      <a:lnTo>
                        <a:pt x="2968" y="2824"/>
                      </a:lnTo>
                      <a:lnTo>
                        <a:pt x="3142" y="2813"/>
                      </a:lnTo>
                      <a:lnTo>
                        <a:pt x="3313" y="2796"/>
                      </a:lnTo>
                      <a:lnTo>
                        <a:pt x="3482" y="2773"/>
                      </a:lnTo>
                      <a:lnTo>
                        <a:pt x="3648" y="2743"/>
                      </a:lnTo>
                      <a:lnTo>
                        <a:pt x="3812" y="2707"/>
                      </a:lnTo>
                      <a:lnTo>
                        <a:pt x="3971" y="2665"/>
                      </a:lnTo>
                      <a:lnTo>
                        <a:pt x="4126" y="2616"/>
                      </a:lnTo>
                      <a:lnTo>
                        <a:pt x="4274" y="2559"/>
                      </a:lnTo>
                      <a:lnTo>
                        <a:pt x="4403" y="2505"/>
                      </a:lnTo>
                      <a:lnTo>
                        <a:pt x="4522" y="2446"/>
                      </a:lnTo>
                      <a:lnTo>
                        <a:pt x="4631" y="2383"/>
                      </a:lnTo>
                      <a:lnTo>
                        <a:pt x="4731" y="2319"/>
                      </a:lnTo>
                      <a:lnTo>
                        <a:pt x="4822" y="2249"/>
                      </a:lnTo>
                      <a:lnTo>
                        <a:pt x="4903" y="2180"/>
                      </a:lnTo>
                      <a:lnTo>
                        <a:pt x="4972" y="2107"/>
                      </a:lnTo>
                      <a:lnTo>
                        <a:pt x="5032" y="2033"/>
                      </a:lnTo>
                      <a:lnTo>
                        <a:pt x="5083" y="1958"/>
                      </a:lnTo>
                      <a:lnTo>
                        <a:pt x="5123" y="1879"/>
                      </a:lnTo>
                      <a:lnTo>
                        <a:pt x="5152" y="1801"/>
                      </a:lnTo>
                      <a:lnTo>
                        <a:pt x="5173" y="1723"/>
                      </a:lnTo>
                      <a:lnTo>
                        <a:pt x="5182" y="1642"/>
                      </a:lnTo>
                      <a:lnTo>
                        <a:pt x="5182" y="1633"/>
                      </a:lnTo>
                      <a:lnTo>
                        <a:pt x="5183" y="1611"/>
                      </a:lnTo>
                      <a:lnTo>
                        <a:pt x="5183" y="1580"/>
                      </a:lnTo>
                      <a:lnTo>
                        <a:pt x="5183" y="1542"/>
                      </a:lnTo>
                      <a:lnTo>
                        <a:pt x="5183" y="1498"/>
                      </a:lnTo>
                      <a:lnTo>
                        <a:pt x="5183" y="1449"/>
                      </a:lnTo>
                      <a:lnTo>
                        <a:pt x="5183" y="1402"/>
                      </a:lnTo>
                      <a:lnTo>
                        <a:pt x="5183" y="1353"/>
                      </a:lnTo>
                      <a:close/>
                      <a:moveTo>
                        <a:pt x="3348" y="1230"/>
                      </a:moveTo>
                      <a:lnTo>
                        <a:pt x="3410" y="1232"/>
                      </a:lnTo>
                      <a:lnTo>
                        <a:pt x="3466" y="1241"/>
                      </a:lnTo>
                      <a:lnTo>
                        <a:pt x="3513" y="1254"/>
                      </a:lnTo>
                      <a:lnTo>
                        <a:pt x="3552" y="1274"/>
                      </a:lnTo>
                      <a:lnTo>
                        <a:pt x="3581" y="1294"/>
                      </a:lnTo>
                      <a:lnTo>
                        <a:pt x="3601" y="1316"/>
                      </a:lnTo>
                      <a:lnTo>
                        <a:pt x="3614" y="1336"/>
                      </a:lnTo>
                      <a:lnTo>
                        <a:pt x="3617" y="1367"/>
                      </a:lnTo>
                      <a:lnTo>
                        <a:pt x="3610" y="1396"/>
                      </a:lnTo>
                      <a:lnTo>
                        <a:pt x="3590" y="1425"/>
                      </a:lnTo>
                      <a:lnTo>
                        <a:pt x="3559" y="1455"/>
                      </a:lnTo>
                      <a:lnTo>
                        <a:pt x="3523" y="1482"/>
                      </a:lnTo>
                      <a:lnTo>
                        <a:pt x="3481" y="1509"/>
                      </a:lnTo>
                      <a:lnTo>
                        <a:pt x="3070" y="1252"/>
                      </a:lnTo>
                      <a:lnTo>
                        <a:pt x="3149" y="1243"/>
                      </a:lnTo>
                      <a:lnTo>
                        <a:pt x="3218" y="1238"/>
                      </a:lnTo>
                      <a:lnTo>
                        <a:pt x="3276" y="1234"/>
                      </a:lnTo>
                      <a:lnTo>
                        <a:pt x="3348" y="1230"/>
                      </a:lnTo>
                      <a:close/>
                      <a:moveTo>
                        <a:pt x="1927" y="844"/>
                      </a:moveTo>
                      <a:lnTo>
                        <a:pt x="2290" y="1072"/>
                      </a:lnTo>
                      <a:lnTo>
                        <a:pt x="2237" y="1079"/>
                      </a:lnTo>
                      <a:lnTo>
                        <a:pt x="2179" y="1085"/>
                      </a:lnTo>
                      <a:lnTo>
                        <a:pt x="2119" y="1090"/>
                      </a:lnTo>
                      <a:lnTo>
                        <a:pt x="2059" y="1092"/>
                      </a:lnTo>
                      <a:lnTo>
                        <a:pt x="2002" y="1090"/>
                      </a:lnTo>
                      <a:lnTo>
                        <a:pt x="1946" y="1083"/>
                      </a:lnTo>
                      <a:lnTo>
                        <a:pt x="1911" y="1075"/>
                      </a:lnTo>
                      <a:lnTo>
                        <a:pt x="1880" y="1066"/>
                      </a:lnTo>
                      <a:lnTo>
                        <a:pt x="1853" y="1052"/>
                      </a:lnTo>
                      <a:lnTo>
                        <a:pt x="1831" y="1033"/>
                      </a:lnTo>
                      <a:lnTo>
                        <a:pt x="1814" y="1017"/>
                      </a:lnTo>
                      <a:lnTo>
                        <a:pt x="1807" y="999"/>
                      </a:lnTo>
                      <a:lnTo>
                        <a:pt x="1805" y="970"/>
                      </a:lnTo>
                      <a:lnTo>
                        <a:pt x="1812" y="942"/>
                      </a:lnTo>
                      <a:lnTo>
                        <a:pt x="1831" y="917"/>
                      </a:lnTo>
                      <a:lnTo>
                        <a:pt x="1860" y="891"/>
                      </a:lnTo>
                      <a:lnTo>
                        <a:pt x="1927" y="844"/>
                      </a:lnTo>
                      <a:close/>
                      <a:moveTo>
                        <a:pt x="1741" y="419"/>
                      </a:moveTo>
                      <a:lnTo>
                        <a:pt x="1442" y="539"/>
                      </a:lnTo>
                      <a:lnTo>
                        <a:pt x="1625" y="654"/>
                      </a:lnTo>
                      <a:lnTo>
                        <a:pt x="1554" y="694"/>
                      </a:lnTo>
                      <a:lnTo>
                        <a:pt x="1488" y="738"/>
                      </a:lnTo>
                      <a:lnTo>
                        <a:pt x="1431" y="786"/>
                      </a:lnTo>
                      <a:lnTo>
                        <a:pt x="1382" y="835"/>
                      </a:lnTo>
                      <a:lnTo>
                        <a:pt x="1344" y="884"/>
                      </a:lnTo>
                      <a:lnTo>
                        <a:pt x="1318" y="935"/>
                      </a:lnTo>
                      <a:lnTo>
                        <a:pt x="1304" y="986"/>
                      </a:lnTo>
                      <a:lnTo>
                        <a:pt x="1304" y="1037"/>
                      </a:lnTo>
                      <a:lnTo>
                        <a:pt x="1318" y="1090"/>
                      </a:lnTo>
                      <a:lnTo>
                        <a:pt x="1338" y="1128"/>
                      </a:lnTo>
                      <a:lnTo>
                        <a:pt x="1369" y="1167"/>
                      </a:lnTo>
                      <a:lnTo>
                        <a:pt x="1411" y="1203"/>
                      </a:lnTo>
                      <a:lnTo>
                        <a:pt x="1462" y="1239"/>
                      </a:lnTo>
                      <a:lnTo>
                        <a:pt x="1541" y="1283"/>
                      </a:lnTo>
                      <a:lnTo>
                        <a:pt x="1625" y="1318"/>
                      </a:lnTo>
                      <a:lnTo>
                        <a:pt x="1714" y="1345"/>
                      </a:lnTo>
                      <a:lnTo>
                        <a:pt x="1807" y="1365"/>
                      </a:lnTo>
                      <a:lnTo>
                        <a:pt x="1907" y="1376"/>
                      </a:lnTo>
                      <a:lnTo>
                        <a:pt x="2013" y="1378"/>
                      </a:lnTo>
                      <a:lnTo>
                        <a:pt x="2102" y="1376"/>
                      </a:lnTo>
                      <a:lnTo>
                        <a:pt x="2201" y="1371"/>
                      </a:lnTo>
                      <a:lnTo>
                        <a:pt x="2306" y="1362"/>
                      </a:lnTo>
                      <a:lnTo>
                        <a:pt x="2421" y="1349"/>
                      </a:lnTo>
                      <a:lnTo>
                        <a:pt x="2544" y="1332"/>
                      </a:lnTo>
                      <a:lnTo>
                        <a:pt x="2677" y="1312"/>
                      </a:lnTo>
                      <a:lnTo>
                        <a:pt x="3171" y="1622"/>
                      </a:lnTo>
                      <a:lnTo>
                        <a:pt x="3067" y="1642"/>
                      </a:lnTo>
                      <a:lnTo>
                        <a:pt x="2965" y="1653"/>
                      </a:lnTo>
                      <a:lnTo>
                        <a:pt x="2863" y="1657"/>
                      </a:lnTo>
                      <a:lnTo>
                        <a:pt x="2762" y="1651"/>
                      </a:lnTo>
                      <a:lnTo>
                        <a:pt x="2658" y="1641"/>
                      </a:lnTo>
                      <a:lnTo>
                        <a:pt x="2553" y="1624"/>
                      </a:lnTo>
                      <a:lnTo>
                        <a:pt x="2451" y="1894"/>
                      </a:lnTo>
                      <a:lnTo>
                        <a:pt x="2593" y="1910"/>
                      </a:lnTo>
                      <a:lnTo>
                        <a:pt x="2729" y="1918"/>
                      </a:lnTo>
                      <a:lnTo>
                        <a:pt x="2861" y="1919"/>
                      </a:lnTo>
                      <a:lnTo>
                        <a:pt x="2987" y="1914"/>
                      </a:lnTo>
                      <a:lnTo>
                        <a:pt x="3151" y="1894"/>
                      </a:lnTo>
                      <a:lnTo>
                        <a:pt x="3315" y="1861"/>
                      </a:lnTo>
                      <a:lnTo>
                        <a:pt x="3479" y="1816"/>
                      </a:lnTo>
                      <a:lnTo>
                        <a:pt x="3785" y="2007"/>
                      </a:lnTo>
                      <a:lnTo>
                        <a:pt x="4084" y="1887"/>
                      </a:lnTo>
                      <a:lnTo>
                        <a:pt x="3781" y="1697"/>
                      </a:lnTo>
                      <a:lnTo>
                        <a:pt x="3867" y="1651"/>
                      </a:lnTo>
                      <a:lnTo>
                        <a:pt x="3940" y="1608"/>
                      </a:lnTo>
                      <a:lnTo>
                        <a:pt x="4004" y="1562"/>
                      </a:lnTo>
                      <a:lnTo>
                        <a:pt x="4053" y="1517"/>
                      </a:lnTo>
                      <a:lnTo>
                        <a:pt x="4093" y="1473"/>
                      </a:lnTo>
                      <a:lnTo>
                        <a:pt x="4121" y="1427"/>
                      </a:lnTo>
                      <a:lnTo>
                        <a:pt x="4135" y="1384"/>
                      </a:lnTo>
                      <a:lnTo>
                        <a:pt x="4139" y="1340"/>
                      </a:lnTo>
                      <a:lnTo>
                        <a:pt x="4131" y="1296"/>
                      </a:lnTo>
                      <a:lnTo>
                        <a:pt x="4113" y="1252"/>
                      </a:lnTo>
                      <a:lnTo>
                        <a:pt x="4086" y="1208"/>
                      </a:lnTo>
                      <a:lnTo>
                        <a:pt x="4046" y="1167"/>
                      </a:lnTo>
                      <a:lnTo>
                        <a:pt x="3995" y="1125"/>
                      </a:lnTo>
                      <a:lnTo>
                        <a:pt x="3933" y="1083"/>
                      </a:lnTo>
                      <a:lnTo>
                        <a:pt x="3862" y="1043"/>
                      </a:lnTo>
                      <a:lnTo>
                        <a:pt x="3785" y="1008"/>
                      </a:lnTo>
                      <a:lnTo>
                        <a:pt x="3703" y="982"/>
                      </a:lnTo>
                      <a:lnTo>
                        <a:pt x="3616" y="962"/>
                      </a:lnTo>
                      <a:lnTo>
                        <a:pt x="3524" y="948"/>
                      </a:lnTo>
                      <a:lnTo>
                        <a:pt x="3426" y="942"/>
                      </a:lnTo>
                      <a:lnTo>
                        <a:pt x="3324" y="941"/>
                      </a:lnTo>
                      <a:lnTo>
                        <a:pt x="3109" y="953"/>
                      </a:lnTo>
                      <a:lnTo>
                        <a:pt x="2895" y="975"/>
                      </a:lnTo>
                      <a:lnTo>
                        <a:pt x="2680" y="1008"/>
                      </a:lnTo>
                      <a:lnTo>
                        <a:pt x="2232" y="727"/>
                      </a:lnTo>
                      <a:lnTo>
                        <a:pt x="2321" y="709"/>
                      </a:lnTo>
                      <a:lnTo>
                        <a:pt x="2412" y="700"/>
                      </a:lnTo>
                      <a:lnTo>
                        <a:pt x="2507" y="696"/>
                      </a:lnTo>
                      <a:lnTo>
                        <a:pt x="2649" y="698"/>
                      </a:lnTo>
                      <a:lnTo>
                        <a:pt x="2790" y="704"/>
                      </a:lnTo>
                      <a:lnTo>
                        <a:pt x="2853" y="441"/>
                      </a:lnTo>
                      <a:lnTo>
                        <a:pt x="2759" y="437"/>
                      </a:lnTo>
                      <a:lnTo>
                        <a:pt x="2671" y="436"/>
                      </a:lnTo>
                      <a:lnTo>
                        <a:pt x="2589" y="434"/>
                      </a:lnTo>
                      <a:lnTo>
                        <a:pt x="2472" y="436"/>
                      </a:lnTo>
                      <a:lnTo>
                        <a:pt x="2361" y="441"/>
                      </a:lnTo>
                      <a:lnTo>
                        <a:pt x="2254" y="454"/>
                      </a:lnTo>
                      <a:lnTo>
                        <a:pt x="2148" y="472"/>
                      </a:lnTo>
                      <a:lnTo>
                        <a:pt x="2077" y="488"/>
                      </a:lnTo>
                      <a:lnTo>
                        <a:pt x="2002" y="508"/>
                      </a:lnTo>
                      <a:lnTo>
                        <a:pt x="1922" y="532"/>
                      </a:lnTo>
                      <a:lnTo>
                        <a:pt x="1741" y="419"/>
                      </a:lnTo>
                      <a:close/>
                      <a:moveTo>
                        <a:pt x="2684" y="0"/>
                      </a:moveTo>
                      <a:lnTo>
                        <a:pt x="2853" y="0"/>
                      </a:lnTo>
                      <a:lnTo>
                        <a:pt x="3023" y="5"/>
                      </a:lnTo>
                      <a:lnTo>
                        <a:pt x="3191" y="18"/>
                      </a:lnTo>
                      <a:lnTo>
                        <a:pt x="3357" y="36"/>
                      </a:lnTo>
                      <a:lnTo>
                        <a:pt x="3519" y="60"/>
                      </a:lnTo>
                      <a:lnTo>
                        <a:pt x="3679" y="89"/>
                      </a:lnTo>
                      <a:lnTo>
                        <a:pt x="3834" y="126"/>
                      </a:lnTo>
                      <a:lnTo>
                        <a:pt x="3986" y="166"/>
                      </a:lnTo>
                      <a:lnTo>
                        <a:pt x="4131" y="213"/>
                      </a:lnTo>
                      <a:lnTo>
                        <a:pt x="4272" y="264"/>
                      </a:lnTo>
                      <a:lnTo>
                        <a:pt x="4405" y="322"/>
                      </a:lnTo>
                      <a:lnTo>
                        <a:pt x="4531" y="386"/>
                      </a:lnTo>
                      <a:lnTo>
                        <a:pt x="4649" y="454"/>
                      </a:lnTo>
                      <a:lnTo>
                        <a:pt x="4753" y="525"/>
                      </a:lnTo>
                      <a:lnTo>
                        <a:pt x="4846" y="596"/>
                      </a:lnTo>
                      <a:lnTo>
                        <a:pt x="4926" y="671"/>
                      </a:lnTo>
                      <a:lnTo>
                        <a:pt x="4997" y="747"/>
                      </a:lnTo>
                      <a:lnTo>
                        <a:pt x="5056" y="826"/>
                      </a:lnTo>
                      <a:lnTo>
                        <a:pt x="5103" y="904"/>
                      </a:lnTo>
                      <a:lnTo>
                        <a:pt x="5140" y="984"/>
                      </a:lnTo>
                      <a:lnTo>
                        <a:pt x="5165" y="1064"/>
                      </a:lnTo>
                      <a:lnTo>
                        <a:pt x="5180" y="1147"/>
                      </a:lnTo>
                      <a:lnTo>
                        <a:pt x="5183" y="1227"/>
                      </a:lnTo>
                      <a:lnTo>
                        <a:pt x="5176" y="1309"/>
                      </a:lnTo>
                      <a:lnTo>
                        <a:pt x="5158" y="1389"/>
                      </a:lnTo>
                      <a:lnTo>
                        <a:pt x="5131" y="1469"/>
                      </a:lnTo>
                      <a:lnTo>
                        <a:pt x="5090" y="1548"/>
                      </a:lnTo>
                      <a:lnTo>
                        <a:pt x="5041" y="1626"/>
                      </a:lnTo>
                      <a:lnTo>
                        <a:pt x="4981" y="1703"/>
                      </a:lnTo>
                      <a:lnTo>
                        <a:pt x="4912" y="1777"/>
                      </a:lnTo>
                      <a:lnTo>
                        <a:pt x="4830" y="1848"/>
                      </a:lnTo>
                      <a:lnTo>
                        <a:pt x="4739" y="1918"/>
                      </a:lnTo>
                      <a:lnTo>
                        <a:pt x="4638" y="1985"/>
                      </a:lnTo>
                      <a:lnTo>
                        <a:pt x="4527" y="2049"/>
                      </a:lnTo>
                      <a:lnTo>
                        <a:pt x="4405" y="2109"/>
                      </a:lnTo>
                      <a:lnTo>
                        <a:pt x="4274" y="2166"/>
                      </a:lnTo>
                      <a:lnTo>
                        <a:pt x="4128" y="2220"/>
                      </a:lnTo>
                      <a:lnTo>
                        <a:pt x="3978" y="2268"/>
                      </a:lnTo>
                      <a:lnTo>
                        <a:pt x="3822" y="2310"/>
                      </a:lnTo>
                      <a:lnTo>
                        <a:pt x="3663" y="2344"/>
                      </a:lnTo>
                      <a:lnTo>
                        <a:pt x="3501" y="2375"/>
                      </a:lnTo>
                      <a:lnTo>
                        <a:pt x="3335" y="2399"/>
                      </a:lnTo>
                      <a:lnTo>
                        <a:pt x="3167" y="2415"/>
                      </a:lnTo>
                      <a:lnTo>
                        <a:pt x="2999" y="2426"/>
                      </a:lnTo>
                      <a:lnTo>
                        <a:pt x="2830" y="2432"/>
                      </a:lnTo>
                      <a:lnTo>
                        <a:pt x="2660" y="2432"/>
                      </a:lnTo>
                      <a:lnTo>
                        <a:pt x="2491" y="2426"/>
                      </a:lnTo>
                      <a:lnTo>
                        <a:pt x="2323" y="2414"/>
                      </a:lnTo>
                      <a:lnTo>
                        <a:pt x="2157" y="2395"/>
                      </a:lnTo>
                      <a:lnTo>
                        <a:pt x="1995" y="2372"/>
                      </a:lnTo>
                      <a:lnTo>
                        <a:pt x="1834" y="2342"/>
                      </a:lnTo>
                      <a:lnTo>
                        <a:pt x="1679" y="2306"/>
                      </a:lnTo>
                      <a:lnTo>
                        <a:pt x="1528" y="2266"/>
                      </a:lnTo>
                      <a:lnTo>
                        <a:pt x="1382" y="2218"/>
                      </a:lnTo>
                      <a:lnTo>
                        <a:pt x="1242" y="2167"/>
                      </a:lnTo>
                      <a:lnTo>
                        <a:pt x="1109" y="2109"/>
                      </a:lnTo>
                      <a:lnTo>
                        <a:pt x="981" y="2045"/>
                      </a:lnTo>
                      <a:lnTo>
                        <a:pt x="863" y="1976"/>
                      </a:lnTo>
                      <a:lnTo>
                        <a:pt x="760" y="1907"/>
                      </a:lnTo>
                      <a:lnTo>
                        <a:pt x="667" y="1836"/>
                      </a:lnTo>
                      <a:lnTo>
                        <a:pt x="587" y="1761"/>
                      </a:lnTo>
                      <a:lnTo>
                        <a:pt x="516" y="1684"/>
                      </a:lnTo>
                      <a:lnTo>
                        <a:pt x="458" y="1606"/>
                      </a:lnTo>
                      <a:lnTo>
                        <a:pt x="410" y="1528"/>
                      </a:lnTo>
                      <a:lnTo>
                        <a:pt x="374" y="1447"/>
                      </a:lnTo>
                      <a:lnTo>
                        <a:pt x="348" y="1367"/>
                      </a:lnTo>
                      <a:lnTo>
                        <a:pt x="334" y="1285"/>
                      </a:lnTo>
                      <a:lnTo>
                        <a:pt x="330" y="1203"/>
                      </a:lnTo>
                      <a:lnTo>
                        <a:pt x="337" y="1123"/>
                      </a:lnTo>
                      <a:lnTo>
                        <a:pt x="356" y="1043"/>
                      </a:lnTo>
                      <a:lnTo>
                        <a:pt x="383" y="962"/>
                      </a:lnTo>
                      <a:lnTo>
                        <a:pt x="423" y="882"/>
                      </a:lnTo>
                      <a:lnTo>
                        <a:pt x="472" y="806"/>
                      </a:lnTo>
                      <a:lnTo>
                        <a:pt x="533" y="729"/>
                      </a:lnTo>
                      <a:lnTo>
                        <a:pt x="602" y="654"/>
                      </a:lnTo>
                      <a:lnTo>
                        <a:pt x="684" y="583"/>
                      </a:lnTo>
                      <a:lnTo>
                        <a:pt x="775" y="514"/>
                      </a:lnTo>
                      <a:lnTo>
                        <a:pt x="875" y="446"/>
                      </a:lnTo>
                      <a:lnTo>
                        <a:pt x="987" y="383"/>
                      </a:lnTo>
                      <a:lnTo>
                        <a:pt x="1109" y="322"/>
                      </a:lnTo>
                      <a:lnTo>
                        <a:pt x="1240" y="266"/>
                      </a:lnTo>
                      <a:lnTo>
                        <a:pt x="1386" y="211"/>
                      </a:lnTo>
                      <a:lnTo>
                        <a:pt x="1535" y="164"/>
                      </a:lnTo>
                      <a:lnTo>
                        <a:pt x="1692" y="122"/>
                      </a:lnTo>
                      <a:lnTo>
                        <a:pt x="1851" y="86"/>
                      </a:lnTo>
                      <a:lnTo>
                        <a:pt x="2013" y="56"/>
                      </a:lnTo>
                      <a:lnTo>
                        <a:pt x="2179" y="33"/>
                      </a:lnTo>
                      <a:lnTo>
                        <a:pt x="2347" y="16"/>
                      </a:lnTo>
                      <a:lnTo>
                        <a:pt x="2514" y="5"/>
                      </a:lnTo>
                      <a:lnTo>
                        <a:pt x="2684"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07" name="Rectangle 106"/>
                <p:cNvSpPr/>
                <p:nvPr/>
              </p:nvSpPr>
              <p:spPr>
                <a:xfrm>
                  <a:off x="4844801" y="2106759"/>
                  <a:ext cx="1090616" cy="20160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Pre-Screen</a:t>
                  </a:r>
                </a:p>
              </p:txBody>
            </p:sp>
            <p:sp>
              <p:nvSpPr>
                <p:cNvPr id="108" name="Freeform 100"/>
                <p:cNvSpPr>
                  <a:spLocks noChangeAspect="1" noEditPoints="1"/>
                </p:cNvSpPr>
                <p:nvPr/>
              </p:nvSpPr>
              <p:spPr bwMode="auto">
                <a:xfrm>
                  <a:off x="5279975" y="1683258"/>
                  <a:ext cx="301752" cy="301752"/>
                </a:xfrm>
                <a:custGeom>
                  <a:avLst/>
                  <a:gdLst>
                    <a:gd name="T0" fmla="*/ 74 w 133"/>
                    <a:gd name="T1" fmla="*/ 118 h 133"/>
                    <a:gd name="T2" fmla="*/ 15 w 133"/>
                    <a:gd name="T3" fmla="*/ 118 h 133"/>
                    <a:gd name="T4" fmla="*/ 15 w 133"/>
                    <a:gd name="T5" fmla="*/ 15 h 133"/>
                    <a:gd name="T6" fmla="*/ 74 w 133"/>
                    <a:gd name="T7" fmla="*/ 15 h 133"/>
                    <a:gd name="T8" fmla="*/ 74 w 133"/>
                    <a:gd name="T9" fmla="*/ 37 h 133"/>
                    <a:gd name="T10" fmla="*/ 89 w 133"/>
                    <a:gd name="T11" fmla="*/ 37 h 133"/>
                    <a:gd name="T12" fmla="*/ 89 w 133"/>
                    <a:gd name="T13" fmla="*/ 15 h 133"/>
                    <a:gd name="T14" fmla="*/ 74 w 133"/>
                    <a:gd name="T15" fmla="*/ 0 h 133"/>
                    <a:gd name="T16" fmla="*/ 15 w 133"/>
                    <a:gd name="T17" fmla="*/ 0 h 133"/>
                    <a:gd name="T18" fmla="*/ 0 w 133"/>
                    <a:gd name="T19" fmla="*/ 15 h 133"/>
                    <a:gd name="T20" fmla="*/ 0 w 133"/>
                    <a:gd name="T21" fmla="*/ 118 h 133"/>
                    <a:gd name="T22" fmla="*/ 15 w 133"/>
                    <a:gd name="T23" fmla="*/ 133 h 133"/>
                    <a:gd name="T24" fmla="*/ 74 w 133"/>
                    <a:gd name="T25" fmla="*/ 133 h 133"/>
                    <a:gd name="T26" fmla="*/ 89 w 133"/>
                    <a:gd name="T27" fmla="*/ 118 h 133"/>
                    <a:gd name="T28" fmla="*/ 89 w 133"/>
                    <a:gd name="T29" fmla="*/ 103 h 133"/>
                    <a:gd name="T30" fmla="*/ 74 w 133"/>
                    <a:gd name="T31" fmla="*/ 103 h 133"/>
                    <a:gd name="T32" fmla="*/ 74 w 133"/>
                    <a:gd name="T33" fmla="*/ 118 h 133"/>
                    <a:gd name="T34" fmla="*/ 133 w 133"/>
                    <a:gd name="T35" fmla="*/ 70 h 133"/>
                    <a:gd name="T36" fmla="*/ 104 w 133"/>
                    <a:gd name="T37" fmla="*/ 41 h 133"/>
                    <a:gd name="T38" fmla="*/ 104 w 133"/>
                    <a:gd name="T39" fmla="*/ 59 h 133"/>
                    <a:gd name="T40" fmla="*/ 37 w 133"/>
                    <a:gd name="T41" fmla="*/ 59 h 133"/>
                    <a:gd name="T42" fmla="*/ 37 w 133"/>
                    <a:gd name="T43" fmla="*/ 81 h 133"/>
                    <a:gd name="T44" fmla="*/ 104 w 133"/>
                    <a:gd name="T45" fmla="*/ 81 h 133"/>
                    <a:gd name="T46" fmla="*/ 104 w 133"/>
                    <a:gd name="T47" fmla="*/ 99 h 133"/>
                    <a:gd name="T48" fmla="*/ 133 w 133"/>
                    <a:gd name="T4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133">
                      <a:moveTo>
                        <a:pt x="74" y="118"/>
                      </a:moveTo>
                      <a:cubicBezTo>
                        <a:pt x="15" y="118"/>
                        <a:pt x="15" y="118"/>
                        <a:pt x="15" y="118"/>
                      </a:cubicBezTo>
                      <a:cubicBezTo>
                        <a:pt x="15" y="15"/>
                        <a:pt x="15" y="15"/>
                        <a:pt x="15" y="15"/>
                      </a:cubicBezTo>
                      <a:cubicBezTo>
                        <a:pt x="74" y="15"/>
                        <a:pt x="74" y="15"/>
                        <a:pt x="74" y="15"/>
                      </a:cubicBezTo>
                      <a:cubicBezTo>
                        <a:pt x="74" y="37"/>
                        <a:pt x="74" y="37"/>
                        <a:pt x="74" y="37"/>
                      </a:cubicBezTo>
                      <a:cubicBezTo>
                        <a:pt x="89" y="37"/>
                        <a:pt x="89" y="37"/>
                        <a:pt x="89" y="37"/>
                      </a:cubicBezTo>
                      <a:cubicBezTo>
                        <a:pt x="89" y="15"/>
                        <a:pt x="89" y="15"/>
                        <a:pt x="89" y="15"/>
                      </a:cubicBezTo>
                      <a:cubicBezTo>
                        <a:pt x="89" y="7"/>
                        <a:pt x="82" y="0"/>
                        <a:pt x="74" y="0"/>
                      </a:cubicBezTo>
                      <a:cubicBezTo>
                        <a:pt x="15" y="0"/>
                        <a:pt x="15" y="0"/>
                        <a:pt x="15" y="0"/>
                      </a:cubicBezTo>
                      <a:cubicBezTo>
                        <a:pt x="7" y="0"/>
                        <a:pt x="0" y="7"/>
                        <a:pt x="0" y="15"/>
                      </a:cubicBezTo>
                      <a:cubicBezTo>
                        <a:pt x="0" y="118"/>
                        <a:pt x="0" y="118"/>
                        <a:pt x="0" y="118"/>
                      </a:cubicBezTo>
                      <a:cubicBezTo>
                        <a:pt x="0" y="126"/>
                        <a:pt x="7" y="133"/>
                        <a:pt x="15" y="133"/>
                      </a:cubicBezTo>
                      <a:cubicBezTo>
                        <a:pt x="74" y="133"/>
                        <a:pt x="74" y="133"/>
                        <a:pt x="74" y="133"/>
                      </a:cubicBezTo>
                      <a:cubicBezTo>
                        <a:pt x="82" y="133"/>
                        <a:pt x="89" y="126"/>
                        <a:pt x="89" y="118"/>
                      </a:cubicBezTo>
                      <a:cubicBezTo>
                        <a:pt x="89" y="103"/>
                        <a:pt x="89" y="103"/>
                        <a:pt x="89" y="103"/>
                      </a:cubicBezTo>
                      <a:cubicBezTo>
                        <a:pt x="74" y="103"/>
                        <a:pt x="74" y="103"/>
                        <a:pt x="74" y="103"/>
                      </a:cubicBezTo>
                      <a:lnTo>
                        <a:pt x="74" y="118"/>
                      </a:lnTo>
                      <a:close/>
                      <a:moveTo>
                        <a:pt x="133" y="70"/>
                      </a:moveTo>
                      <a:cubicBezTo>
                        <a:pt x="104" y="41"/>
                        <a:pt x="104" y="41"/>
                        <a:pt x="104" y="41"/>
                      </a:cubicBezTo>
                      <a:cubicBezTo>
                        <a:pt x="104" y="59"/>
                        <a:pt x="104" y="59"/>
                        <a:pt x="104" y="59"/>
                      </a:cubicBezTo>
                      <a:cubicBezTo>
                        <a:pt x="37" y="59"/>
                        <a:pt x="37" y="59"/>
                        <a:pt x="37" y="59"/>
                      </a:cubicBezTo>
                      <a:cubicBezTo>
                        <a:pt x="37" y="81"/>
                        <a:pt x="37" y="81"/>
                        <a:pt x="37" y="81"/>
                      </a:cubicBezTo>
                      <a:cubicBezTo>
                        <a:pt x="104" y="81"/>
                        <a:pt x="104" y="81"/>
                        <a:pt x="104" y="81"/>
                      </a:cubicBezTo>
                      <a:cubicBezTo>
                        <a:pt x="104" y="99"/>
                        <a:pt x="104" y="99"/>
                        <a:pt x="104" y="99"/>
                      </a:cubicBezTo>
                      <a:lnTo>
                        <a:pt x="133" y="7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solidFill>
                      <a:prstClr val="black"/>
                    </a:solidFill>
                    <a:effectLst/>
                    <a:uLnTx/>
                    <a:uFillTx/>
                  </a:endParaRPr>
                </a:p>
              </p:txBody>
            </p:sp>
            <p:sp>
              <p:nvSpPr>
                <p:cNvPr id="109" name="Rectangle 108"/>
                <p:cNvSpPr/>
                <p:nvPr/>
              </p:nvSpPr>
              <p:spPr>
                <a:xfrm>
                  <a:off x="5916873" y="4757439"/>
                  <a:ext cx="1090616" cy="403202"/>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LTSS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prstClr val="white"/>
                      </a:solidFill>
                      <a:effectLst/>
                      <a:uLnTx/>
                      <a:uFillTx/>
                    </a:rPr>
                    <a:t>Services</a:t>
                  </a:r>
                  <a:endParaRPr kumimoji="0" lang="en-US" sz="1000" b="0" i="0" u="none" strike="noStrike" kern="0" cap="none" spc="0" normalizeH="0" baseline="0" noProof="0" dirty="0" smtClean="0">
                    <a:ln>
                      <a:noFill/>
                    </a:ln>
                    <a:solidFill>
                      <a:prstClr val="white"/>
                    </a:solidFill>
                    <a:effectLst/>
                    <a:uLnTx/>
                    <a:uFillTx/>
                  </a:endParaRPr>
                </a:p>
              </p:txBody>
            </p:sp>
          </p:grpSp>
        </p:grpSp>
        <p:sp>
          <p:nvSpPr>
            <p:cNvPr id="75" name="Rectangle 74"/>
            <p:cNvSpPr/>
            <p:nvPr/>
          </p:nvSpPr>
          <p:spPr>
            <a:xfrm rot="9346133">
              <a:off x="8136680" y="6569480"/>
              <a:ext cx="638357" cy="142763"/>
            </a:xfrm>
            <a:prstGeom prst="rect">
              <a:avLst/>
            </a:prstGeom>
          </p:spPr>
          <p:txBody>
            <a:bodyPr wrap="square" lIns="0" tIns="0" rIns="0" bIns="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chemeClr val="bg1"/>
                  </a:solidFill>
                  <a:effectLst/>
                  <a:uLnTx/>
                  <a:uFillTx/>
                </a:rPr>
                <a:t>BIP System</a:t>
              </a:r>
            </a:p>
          </p:txBody>
        </p:sp>
      </p:grpSp>
      <p:sp>
        <p:nvSpPr>
          <p:cNvPr id="127" name="TextBox 126"/>
          <p:cNvSpPr txBox="1"/>
          <p:nvPr/>
        </p:nvSpPr>
        <p:spPr>
          <a:xfrm>
            <a:off x="5195327" y="958656"/>
            <a:ext cx="3457093" cy="1938992"/>
          </a:xfrm>
          <a:prstGeom prst="rect">
            <a:avLst/>
          </a:prstGeom>
          <a:noFill/>
        </p:spPr>
        <p:txBody>
          <a:bodyPr wrap="square" rtlCol="0">
            <a:spAutoFit/>
          </a:bodyPr>
          <a:lstStyle/>
          <a:p>
            <a:pPr algn="ctr"/>
            <a:r>
              <a:rPr lang="en-US" sz="2400" b="1" dirty="0" smtClean="0">
                <a:solidFill>
                  <a:srgbClr val="2906A2"/>
                </a:solidFill>
                <a:latin typeface="+mn-lt"/>
              </a:rPr>
              <a:t>Achievement of a person-centered, integrative, rebalanced system of long-term services and supports</a:t>
            </a:r>
            <a:endParaRPr lang="en-US" sz="2400" b="1" dirty="0">
              <a:solidFill>
                <a:srgbClr val="2906A2"/>
              </a:solidFill>
              <a:latin typeface="+mn-lt"/>
            </a:endParaRPr>
          </a:p>
        </p:txBody>
      </p:sp>
    </p:spTree>
    <p:extLst>
      <p:ext uri="{BB962C8B-B14F-4D97-AF65-F5344CB8AC3E}">
        <p14:creationId xmlns:p14="http://schemas.microsoft.com/office/powerpoint/2010/main" val="7733156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200" b="1" dirty="0" smtClean="0"/>
          </a:p>
          <a:p>
            <a:pPr marL="0" lvl="0" indent="0" algn="ctr">
              <a:buNone/>
            </a:pPr>
            <a:endParaRPr lang="en-US" sz="3200" b="1" dirty="0"/>
          </a:p>
          <a:p>
            <a:pPr marL="0" lvl="0" indent="0" algn="ctr">
              <a:buNone/>
            </a:pPr>
            <a:endParaRPr lang="en-US" sz="3200" b="1" dirty="0" smtClean="0"/>
          </a:p>
          <a:p>
            <a:pPr marL="0" lvl="0" indent="0" algn="ctr">
              <a:buNone/>
            </a:pPr>
            <a:endParaRPr lang="en-US" sz="3200" b="1" dirty="0" smtClean="0"/>
          </a:p>
          <a:p>
            <a:pPr marL="0" lvl="0" indent="0" algn="ctr">
              <a:buNone/>
            </a:pPr>
            <a:r>
              <a:rPr lang="en-US" sz="3200" b="1" dirty="0" smtClean="0"/>
              <a:t>MQISSP Operational Update</a:t>
            </a:r>
            <a:endParaRPr lang="en-US" sz="2800" dirty="0" smtClean="0"/>
          </a:p>
          <a:p>
            <a:pPr marL="0" lvl="0" indent="0" algn="ctr">
              <a:buNone/>
            </a:pPr>
            <a:endParaRPr lang="en-US" sz="2800" dirty="0" smtClean="0"/>
          </a:p>
          <a:p>
            <a:pPr marL="0" lvl="0" indent="0">
              <a:buNone/>
            </a:pPr>
            <a:endParaRPr lang="en-US"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39</a:t>
            </a:fld>
            <a:endParaRPr lang="en-US" dirty="0"/>
          </a:p>
        </p:txBody>
      </p:sp>
    </p:spTree>
    <p:extLst>
      <p:ext uri="{BB962C8B-B14F-4D97-AF65-F5344CB8AC3E}">
        <p14:creationId xmlns:p14="http://schemas.microsoft.com/office/powerpoint/2010/main" val="1247254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01830" y="993112"/>
            <a:ext cx="8493826" cy="5369170"/>
          </a:xfrm>
        </p:spPr>
        <p:txBody>
          <a:bodyPr/>
          <a:lstStyle/>
          <a:p>
            <a:endParaRPr lang="en-US" sz="2800" dirty="0" smtClean="0"/>
          </a:p>
          <a:p>
            <a:r>
              <a:rPr lang="en-US" sz="2800" dirty="0" smtClean="0"/>
              <a:t>will use the existing Connecticut Medicaid Person-Centered Medical Home (PCMH) initiative, under which 40% of Medicaid members are being served, as an essential building block to expand upon current practice transformation work</a:t>
            </a:r>
          </a:p>
          <a:p>
            <a:endParaRPr lang="en-US" sz="2800" dirty="0" smtClean="0"/>
          </a:p>
          <a:p>
            <a:r>
              <a:rPr lang="en-US" sz="2800" dirty="0" smtClean="0"/>
              <a:t>will build on existing supports for members (ASO-based member services and Intensive Care Management, ICM) and providers (primary care rate increase, PCMH payments, EHR payments, ICM)</a:t>
            </a:r>
          </a:p>
          <a:p>
            <a:endParaRPr lang="en-US" sz="28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a:t>
            </a:fld>
            <a:endParaRPr lang="en-US" dirty="0"/>
          </a:p>
        </p:txBody>
      </p:sp>
    </p:spTree>
    <p:extLst>
      <p:ext uri="{BB962C8B-B14F-4D97-AF65-F5344CB8AC3E}">
        <p14:creationId xmlns:p14="http://schemas.microsoft.com/office/powerpoint/2010/main" val="1015010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DE0A8B6-AE44-4405-A5C7-1EAB99F690BA}" type="slidenum">
              <a:rPr lang="en-US" altLang="en-US" smtClean="0">
                <a:solidFill>
                  <a:prstClr val="black"/>
                </a:solidFill>
              </a:rPr>
              <a:pPr>
                <a:defRPr/>
              </a:pPr>
              <a:t>40</a:t>
            </a:fld>
            <a:endParaRPr lang="en-US" altLang="en-US"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64056927"/>
              </p:ext>
            </p:extLst>
          </p:nvPr>
        </p:nvGraphicFramePr>
        <p:xfrm>
          <a:off x="435426" y="805542"/>
          <a:ext cx="8458202" cy="5602639"/>
        </p:xfrm>
        <a:graphic>
          <a:graphicData uri="http://schemas.openxmlformats.org/drawingml/2006/table">
            <a:tbl>
              <a:tblPr firstRow="1" bandRow="1">
                <a:tableStyleId>{5C22544A-7EE6-4342-B048-85BDC9FD1C3A}</a:tableStyleId>
              </a:tblPr>
              <a:tblGrid>
                <a:gridCol w="4032765"/>
                <a:gridCol w="1464614"/>
                <a:gridCol w="790961"/>
                <a:gridCol w="715965"/>
                <a:gridCol w="756137"/>
                <a:gridCol w="697760"/>
              </a:tblGrid>
              <a:tr h="374742">
                <a:tc>
                  <a:txBody>
                    <a:bodyPr/>
                    <a:lstStyle/>
                    <a:p>
                      <a:r>
                        <a:rPr lang="en-US" sz="1600" dirty="0" smtClean="0">
                          <a:solidFill>
                            <a:sysClr val="windowText" lastClr="000000"/>
                          </a:solidFill>
                        </a:rPr>
                        <a:t>REFORM PAYMENT &amp; INSURANCE DESIGN</a:t>
                      </a:r>
                      <a:endParaRPr lang="en-US" sz="1600" dirty="0">
                        <a:solidFill>
                          <a:sysClr val="windowText" lastClr="000000"/>
                        </a:solidFill>
                      </a:endParaRPr>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smtClean="0"/>
                        <a:t>Pre-implementation</a:t>
                      </a:r>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4">
                  <a:txBody>
                    <a:bodyPr/>
                    <a:lstStyle/>
                    <a:p>
                      <a:pPr algn="ctr"/>
                      <a:r>
                        <a:rPr lang="en-US" sz="1400" dirty="0" smtClean="0"/>
                        <a:t>Perf. Year 1 (Beg. 10/1/16)</a:t>
                      </a:r>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300" dirty="0"/>
                    </a:p>
                  </a:txBody>
                  <a:tcPr anchor="ctr"/>
                </a:tc>
                <a:tc hMerge="1">
                  <a:txBody>
                    <a:bodyPr/>
                    <a:lstStyle/>
                    <a:p>
                      <a:pPr algn="ctr"/>
                      <a:endParaRPr lang="en-US" sz="1300" dirty="0"/>
                    </a:p>
                  </a:txBody>
                  <a:tcPr anchor="ctr"/>
                </a:tc>
                <a:tc hMerge="1">
                  <a:txBody>
                    <a:bodyPr/>
                    <a:lstStyle/>
                    <a:p>
                      <a:pPr algn="ctr"/>
                      <a:endParaRPr lang="en-US" sz="1300" dirty="0"/>
                    </a:p>
                  </a:txBody>
                  <a:tcPr anchor="ctr"/>
                </a:tc>
              </a:tr>
              <a:tr h="649875">
                <a:tc>
                  <a:txBody>
                    <a:bodyPr/>
                    <a:lstStyle/>
                    <a:p>
                      <a:r>
                        <a:rPr lang="en-US" sz="1600" b="1" dirty="0" smtClean="0"/>
                        <a:t>Initiatives &amp; Work Steps</a:t>
                      </a:r>
                      <a:endParaRPr lang="en-US" sz="1600" b="1"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t>May- Sept.</a:t>
                      </a:r>
                      <a:r>
                        <a:rPr lang="en-US" sz="1400" b="1" baseline="0" dirty="0" smtClean="0"/>
                        <a:t> </a:t>
                      </a:r>
                      <a:r>
                        <a:rPr lang="en-US" sz="1400" b="1" dirty="0" smtClean="0"/>
                        <a:t>2016</a:t>
                      </a:r>
                      <a:endParaRPr lang="en-US" sz="1400" b="1"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400" b="1" dirty="0" smtClean="0"/>
                        <a:t>Q1 </a:t>
                      </a:r>
                    </a:p>
                    <a:p>
                      <a:pPr algn="ctr"/>
                      <a:r>
                        <a:rPr lang="en-US" sz="1400" b="1" dirty="0" smtClean="0"/>
                        <a:t>(Oct-Dec)</a:t>
                      </a:r>
                      <a:endParaRPr lang="en-US" sz="1400" b="1"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smtClean="0"/>
                        <a:t>Q2</a:t>
                      </a:r>
                    </a:p>
                    <a:p>
                      <a:pPr marL="0" marR="0" indent="0" algn="ctr" defTabSz="853410" rtl="0" eaLnBrk="1" fontAlgn="auto" latinLnBrk="0" hangingPunct="1">
                        <a:lnSpc>
                          <a:spcPct val="100000"/>
                        </a:lnSpc>
                        <a:spcBef>
                          <a:spcPts val="0"/>
                        </a:spcBef>
                        <a:spcAft>
                          <a:spcPts val="0"/>
                        </a:spcAft>
                        <a:buClrTx/>
                        <a:buSzTx/>
                        <a:buFontTx/>
                        <a:buNone/>
                        <a:tabLst/>
                        <a:defRPr/>
                      </a:pPr>
                      <a:r>
                        <a:rPr lang="en-US" sz="1400" b="1" dirty="0" smtClean="0"/>
                        <a:t>(Jan-Mar)</a:t>
                      </a:r>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853410" rtl="0" eaLnBrk="1" fontAlgn="auto" latinLnBrk="0" hangingPunct="1">
                        <a:lnSpc>
                          <a:spcPct val="100000"/>
                        </a:lnSpc>
                        <a:spcBef>
                          <a:spcPts val="0"/>
                        </a:spcBef>
                        <a:spcAft>
                          <a:spcPts val="0"/>
                        </a:spcAft>
                        <a:buClrTx/>
                        <a:buSzTx/>
                        <a:buFontTx/>
                        <a:buNone/>
                        <a:tabLst/>
                        <a:defRPr/>
                      </a:pPr>
                      <a:r>
                        <a:rPr lang="en-US" sz="1400" b="1" dirty="0" smtClean="0"/>
                        <a:t>Q3  </a:t>
                      </a:r>
                    </a:p>
                    <a:p>
                      <a:pPr marL="0" marR="0" indent="0" algn="ctr" defTabSz="853410" rtl="0" eaLnBrk="1" fontAlgn="auto" latinLnBrk="0" hangingPunct="1">
                        <a:lnSpc>
                          <a:spcPct val="100000"/>
                        </a:lnSpc>
                        <a:spcBef>
                          <a:spcPts val="0"/>
                        </a:spcBef>
                        <a:spcAft>
                          <a:spcPts val="0"/>
                        </a:spcAft>
                        <a:buClrTx/>
                        <a:buSzTx/>
                        <a:buFontTx/>
                        <a:buNone/>
                        <a:tabLst/>
                        <a:defRPr/>
                      </a:pPr>
                      <a:r>
                        <a:rPr lang="en-US" sz="1400" b="1" dirty="0" smtClean="0"/>
                        <a:t>(Apr-Jun)</a:t>
                      </a:r>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400" b="1" dirty="0" smtClean="0"/>
                        <a:t>Q4</a:t>
                      </a:r>
                    </a:p>
                    <a:p>
                      <a:pPr algn="ctr"/>
                      <a:r>
                        <a:rPr lang="en-US" sz="1400" b="1" dirty="0" smtClean="0"/>
                        <a:t>(Jul-Sep)</a:t>
                      </a:r>
                      <a:endParaRPr lang="en-US" sz="1400" b="1"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69247">
                <a:tc>
                  <a:txBody>
                    <a:bodyPr/>
                    <a:lstStyle/>
                    <a:p>
                      <a:r>
                        <a:rPr lang="en-US" sz="1600" b="1" dirty="0" smtClean="0"/>
                        <a:t>MQISSP</a:t>
                      </a:r>
                      <a:endParaRPr lang="en-US" sz="1600" b="1"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US" sz="1400" dirty="0"/>
                    </a:p>
                  </a:txBody>
                  <a:tcPr marL="72190" marR="72190" marT="48126" marB="481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058">
                <a:tc>
                  <a:txBody>
                    <a:bodyPr/>
                    <a:lstStyle/>
                    <a:p>
                      <a:pPr algn="l" fontAlgn="ctr"/>
                      <a:r>
                        <a:rPr lang="en-US" sz="1400" b="0" i="0" u="none" strike="noStrike" dirty="0">
                          <a:solidFill>
                            <a:srgbClr val="000000"/>
                          </a:solidFill>
                          <a:effectLst/>
                          <a:latin typeface="Calibri" panose="020F0502020204030204" pitchFamily="34" charset="0"/>
                        </a:rPr>
                        <a:t>Develop SSP for Medicaid, and engage stakeholders</a:t>
                      </a: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8765">
                <a:tc>
                  <a:txBody>
                    <a:bodyPr/>
                    <a:lstStyle/>
                    <a:p>
                      <a:pPr algn="l" fontAlgn="ctr"/>
                      <a:r>
                        <a:rPr lang="en-US" sz="1400" b="0" i="0" u="none" strike="noStrike" dirty="0" smtClean="0">
                          <a:solidFill>
                            <a:srgbClr val="000000"/>
                          </a:solidFill>
                          <a:effectLst/>
                          <a:latin typeface="Calibri" panose="020F0502020204030204" pitchFamily="34" charset="0"/>
                        </a:rPr>
                        <a:t>Finalize </a:t>
                      </a:r>
                      <a:r>
                        <a:rPr lang="en-US" sz="1400" b="0" i="0" u="none" strike="noStrike" dirty="0">
                          <a:solidFill>
                            <a:srgbClr val="000000"/>
                          </a:solidFill>
                          <a:effectLst/>
                          <a:latin typeface="Calibri" panose="020F0502020204030204" pitchFamily="34" charset="0"/>
                        </a:rPr>
                        <a:t>Wave 1 RFP for Advanced Network and FQHC entry</a:t>
                      </a: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058">
                <a:tc>
                  <a:txBody>
                    <a:bodyPr/>
                    <a:lstStyle/>
                    <a:p>
                      <a:pPr algn="l" fontAlgn="ctr"/>
                      <a:r>
                        <a:rPr lang="en-US" sz="1400" b="0" i="0" u="none" strike="noStrike" dirty="0" smtClean="0">
                          <a:solidFill>
                            <a:srgbClr val="000000"/>
                          </a:solidFill>
                          <a:effectLst/>
                          <a:latin typeface="Calibri" panose="020F0502020204030204" pitchFamily="34" charset="0"/>
                        </a:rPr>
                        <a:t>Execute </a:t>
                      </a:r>
                      <a:r>
                        <a:rPr lang="en-US" sz="1400" b="0" i="0" u="none" strike="noStrike" dirty="0">
                          <a:solidFill>
                            <a:srgbClr val="000000"/>
                          </a:solidFill>
                          <a:effectLst/>
                          <a:latin typeface="Calibri" panose="020F0502020204030204" pitchFamily="34" charset="0"/>
                        </a:rPr>
                        <a:t>Wave 1 provider </a:t>
                      </a:r>
                      <a:r>
                        <a:rPr lang="en-US" sz="1400" b="0" i="0" u="none" strike="noStrike" dirty="0" smtClean="0">
                          <a:solidFill>
                            <a:srgbClr val="000000"/>
                          </a:solidFill>
                          <a:effectLst/>
                          <a:latin typeface="Calibri" panose="020F0502020204030204" pitchFamily="34" charset="0"/>
                        </a:rPr>
                        <a:t>contracts</a:t>
                      </a:r>
                      <a:endParaRPr lang="en-US" sz="1400" b="0" i="0" u="none" strike="noStrike" dirty="0">
                        <a:solidFill>
                          <a:srgbClr val="000000"/>
                        </a:solidFill>
                        <a:effectLst/>
                        <a:latin typeface="Calibri" panose="020F0502020204030204" pitchFamily="34" charset="0"/>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13900">
                <a:tc>
                  <a:txBody>
                    <a:bodyPr/>
                    <a:lstStyle/>
                    <a:p>
                      <a:pPr algn="l" fontAlgn="ctr"/>
                      <a:r>
                        <a:rPr lang="en-US" sz="1400" b="0" i="0" u="none" strike="noStrike" dirty="0">
                          <a:solidFill>
                            <a:srgbClr val="000000"/>
                          </a:solidFill>
                          <a:effectLst/>
                          <a:latin typeface="Calibri" panose="020F0502020204030204" pitchFamily="34" charset="0"/>
                        </a:rPr>
                        <a:t>Go live with Wave 1, targeting 200,000-215,000 beneficiaries</a:t>
                      </a: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058">
                <a:tc>
                  <a:txBody>
                    <a:bodyPr/>
                    <a:lstStyle/>
                    <a:p>
                      <a:pPr algn="l" fontAlgn="ctr"/>
                      <a:r>
                        <a:rPr lang="en-US" sz="1400" b="0" i="0" u="none" strike="noStrike">
                          <a:solidFill>
                            <a:srgbClr val="000000"/>
                          </a:solidFill>
                          <a:effectLst/>
                          <a:latin typeface="Calibri" panose="020F0502020204030204" pitchFamily="34" charset="0"/>
                        </a:rPr>
                        <a:t>Commence on-going TTA to providers</a:t>
                      </a: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19030">
                <a:tc>
                  <a:txBody>
                    <a:bodyPr/>
                    <a:lstStyle/>
                    <a:p>
                      <a:pPr algn="l" fontAlgn="ctr"/>
                      <a:r>
                        <a:rPr lang="en-US" sz="1400" b="0" i="0" u="none" strike="noStrike" dirty="0">
                          <a:solidFill>
                            <a:srgbClr val="000000"/>
                          </a:solidFill>
                          <a:effectLst/>
                          <a:latin typeface="Calibri" panose="020F0502020204030204" pitchFamily="34" charset="0"/>
                        </a:rPr>
                        <a:t>Receive, clean, and validate data related to the target population (all sources). Develop expenditure benchmark with calculation. Link quality score and shared saving loss percentages.</a:t>
                      </a: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5058">
                <a:tc>
                  <a:txBody>
                    <a:bodyPr/>
                    <a:lstStyle/>
                    <a:p>
                      <a:pPr algn="l" fontAlgn="ctr"/>
                      <a:r>
                        <a:rPr lang="en-US" sz="1400" b="0" i="0" u="none" strike="noStrike" dirty="0">
                          <a:solidFill>
                            <a:srgbClr val="000000"/>
                          </a:solidFill>
                          <a:effectLst/>
                          <a:latin typeface="Calibri" panose="020F0502020204030204" pitchFamily="34" charset="0"/>
                        </a:rPr>
                        <a:t>Commence under-service </a:t>
                      </a:r>
                      <a:r>
                        <a:rPr lang="en-US" sz="1400" b="0" i="0" u="none" strike="noStrike" dirty="0" smtClean="0">
                          <a:solidFill>
                            <a:srgbClr val="000000"/>
                          </a:solidFill>
                          <a:effectLst/>
                          <a:latin typeface="Calibri" panose="020F0502020204030204" pitchFamily="34" charset="0"/>
                        </a:rPr>
                        <a:t>monitoring</a:t>
                      </a:r>
                      <a:endParaRPr lang="en-US" sz="1400" b="0" i="0" u="none" strike="noStrike" dirty="0">
                        <a:solidFill>
                          <a:srgbClr val="000000"/>
                        </a:solidFill>
                        <a:effectLst/>
                        <a:latin typeface="Calibri" panose="020F0502020204030204" pitchFamily="34" charset="0"/>
                      </a:endParaRP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66465">
                <a:tc>
                  <a:txBody>
                    <a:bodyPr/>
                    <a:lstStyle/>
                    <a:p>
                      <a:pPr algn="l" fontAlgn="ctr"/>
                      <a:r>
                        <a:rPr lang="en-US" sz="1400" b="0" i="0" u="none" strike="noStrike" dirty="0">
                          <a:solidFill>
                            <a:srgbClr val="000000"/>
                          </a:solidFill>
                          <a:effectLst/>
                          <a:latin typeface="Calibri" panose="020F0502020204030204" pitchFamily="34" charset="0"/>
                        </a:rPr>
                        <a:t>Prepare baseline reports for comparison of utilization changes occurring after the implementation of the SIM program for Medicaid beneficiaries</a:t>
                      </a:r>
                    </a:p>
                  </a:txBody>
                  <a:tcPr marL="7144" marR="7144"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lang="en-US" sz="1400" dirty="0" smtClean="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smtClean="0"/>
                    </a:p>
                  </a:txBody>
                  <a:tcPr marL="72190" marR="72190" marT="48126" marB="4812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23" name="Straight Connector 22"/>
          <p:cNvCxnSpPr/>
          <p:nvPr/>
        </p:nvCxnSpPr>
        <p:spPr>
          <a:xfrm>
            <a:off x="4484047" y="2712670"/>
            <a:ext cx="1574443" cy="11913"/>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544457" y="3781035"/>
            <a:ext cx="192269" cy="1384"/>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131907" y="2555306"/>
            <a:ext cx="697627" cy="338554"/>
          </a:xfrm>
          <a:prstGeom prst="rect">
            <a:avLst/>
          </a:prstGeom>
          <a:noFill/>
        </p:spPr>
        <p:txBody>
          <a:bodyPr wrap="none" rtlCol="0">
            <a:spAutoFit/>
          </a:bodyPr>
          <a:lstStyle/>
          <a:p>
            <a:pPr defTabSz="907442"/>
            <a:r>
              <a:rPr lang="en-US" sz="1600" dirty="0" smtClean="0">
                <a:solidFill>
                  <a:prstClr val="black"/>
                </a:solidFill>
              </a:rPr>
              <a:t>10/31</a:t>
            </a:r>
            <a:endParaRPr lang="en-US" sz="1600" dirty="0">
              <a:solidFill>
                <a:prstClr val="black"/>
              </a:solidFill>
            </a:endParaRPr>
          </a:p>
        </p:txBody>
      </p:sp>
      <p:sp>
        <p:nvSpPr>
          <p:cNvPr id="55" name="TextBox 54"/>
          <p:cNvSpPr txBox="1"/>
          <p:nvPr/>
        </p:nvSpPr>
        <p:spPr>
          <a:xfrm>
            <a:off x="6743664" y="4162725"/>
            <a:ext cx="583814" cy="338554"/>
          </a:xfrm>
          <a:prstGeom prst="rect">
            <a:avLst/>
          </a:prstGeom>
          <a:noFill/>
        </p:spPr>
        <p:txBody>
          <a:bodyPr wrap="none" rtlCol="0">
            <a:spAutoFit/>
          </a:bodyPr>
          <a:lstStyle/>
          <a:p>
            <a:pPr defTabSz="907442"/>
            <a:r>
              <a:rPr lang="en-US" sz="1600" dirty="0" smtClean="0">
                <a:solidFill>
                  <a:prstClr val="black"/>
                </a:solidFill>
              </a:rPr>
              <a:t>1/31</a:t>
            </a:r>
            <a:endParaRPr lang="en-US" sz="1600" dirty="0">
              <a:solidFill>
                <a:prstClr val="black"/>
              </a:solidFill>
            </a:endParaRPr>
          </a:p>
        </p:txBody>
      </p:sp>
      <p:cxnSp>
        <p:nvCxnSpPr>
          <p:cNvPr id="58" name="Straight Connector 57"/>
          <p:cNvCxnSpPr/>
          <p:nvPr/>
        </p:nvCxnSpPr>
        <p:spPr>
          <a:xfrm>
            <a:off x="4507343" y="3065085"/>
            <a:ext cx="490280"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056239" y="2888752"/>
            <a:ext cx="470000" cy="338554"/>
          </a:xfrm>
          <a:prstGeom prst="rect">
            <a:avLst/>
          </a:prstGeom>
          <a:noFill/>
        </p:spPr>
        <p:txBody>
          <a:bodyPr wrap="none" rtlCol="0">
            <a:spAutoFit/>
          </a:bodyPr>
          <a:lstStyle/>
          <a:p>
            <a:pPr defTabSz="907442"/>
            <a:r>
              <a:rPr lang="en-US" sz="1600" dirty="0" smtClean="0">
                <a:solidFill>
                  <a:prstClr val="black"/>
                </a:solidFill>
              </a:rPr>
              <a:t>6/6</a:t>
            </a:r>
            <a:endParaRPr lang="en-US" sz="1600" dirty="0">
              <a:solidFill>
                <a:prstClr val="black"/>
              </a:solidFill>
            </a:endParaRPr>
          </a:p>
        </p:txBody>
      </p:sp>
      <p:cxnSp>
        <p:nvCxnSpPr>
          <p:cNvPr id="64" name="Straight Connector 63"/>
          <p:cNvCxnSpPr/>
          <p:nvPr/>
        </p:nvCxnSpPr>
        <p:spPr>
          <a:xfrm flipV="1">
            <a:off x="4484048" y="3435647"/>
            <a:ext cx="1574443" cy="12992"/>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31907" y="3250974"/>
            <a:ext cx="697627" cy="338554"/>
          </a:xfrm>
          <a:prstGeom prst="rect">
            <a:avLst/>
          </a:prstGeom>
          <a:noFill/>
        </p:spPr>
        <p:txBody>
          <a:bodyPr wrap="none" rtlCol="0">
            <a:spAutoFit/>
          </a:bodyPr>
          <a:lstStyle/>
          <a:p>
            <a:pPr defTabSz="907442"/>
            <a:r>
              <a:rPr lang="en-US" sz="1600" dirty="0" smtClean="0">
                <a:solidFill>
                  <a:prstClr val="black"/>
                </a:solidFill>
              </a:rPr>
              <a:t>10/31</a:t>
            </a:r>
            <a:endParaRPr lang="en-US" sz="1600" dirty="0">
              <a:solidFill>
                <a:prstClr val="black"/>
              </a:solidFill>
            </a:endParaRPr>
          </a:p>
        </p:txBody>
      </p:sp>
      <p:sp>
        <p:nvSpPr>
          <p:cNvPr id="68" name="TextBox 67"/>
          <p:cNvSpPr txBox="1"/>
          <p:nvPr/>
        </p:nvSpPr>
        <p:spPr>
          <a:xfrm>
            <a:off x="6702939" y="3611758"/>
            <a:ext cx="470000" cy="338554"/>
          </a:xfrm>
          <a:prstGeom prst="rect">
            <a:avLst/>
          </a:prstGeom>
          <a:noFill/>
        </p:spPr>
        <p:txBody>
          <a:bodyPr wrap="none" rtlCol="0">
            <a:spAutoFit/>
          </a:bodyPr>
          <a:lstStyle/>
          <a:p>
            <a:pPr defTabSz="907442"/>
            <a:r>
              <a:rPr lang="en-US" sz="1600" dirty="0" smtClean="0">
                <a:solidFill>
                  <a:prstClr val="black"/>
                </a:solidFill>
              </a:rPr>
              <a:t>1/1</a:t>
            </a:r>
            <a:endParaRPr lang="en-US" sz="1600" dirty="0">
              <a:solidFill>
                <a:prstClr val="black"/>
              </a:solidFill>
            </a:endParaRPr>
          </a:p>
        </p:txBody>
      </p:sp>
      <p:cxnSp>
        <p:nvCxnSpPr>
          <p:cNvPr id="69" name="Straight Connector 68"/>
          <p:cNvCxnSpPr/>
          <p:nvPr/>
        </p:nvCxnSpPr>
        <p:spPr>
          <a:xfrm flipV="1">
            <a:off x="6218962" y="4312726"/>
            <a:ext cx="523519" cy="722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401463" y="5644569"/>
            <a:ext cx="1242012" cy="0"/>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7803732" y="5475292"/>
            <a:ext cx="583814" cy="338554"/>
          </a:xfrm>
          <a:prstGeom prst="rect">
            <a:avLst/>
          </a:prstGeom>
          <a:noFill/>
        </p:spPr>
        <p:txBody>
          <a:bodyPr wrap="none" rtlCol="0">
            <a:spAutoFit/>
          </a:bodyPr>
          <a:lstStyle/>
          <a:p>
            <a:pPr defTabSz="907442"/>
            <a:r>
              <a:rPr lang="en-US" sz="1600" dirty="0" smtClean="0">
                <a:solidFill>
                  <a:prstClr val="black"/>
                </a:solidFill>
              </a:rPr>
              <a:t>4/30</a:t>
            </a:r>
            <a:endParaRPr lang="en-US" sz="1600" dirty="0">
              <a:solidFill>
                <a:prstClr val="black"/>
              </a:solidFill>
            </a:endParaRPr>
          </a:p>
        </p:txBody>
      </p:sp>
      <p:cxnSp>
        <p:nvCxnSpPr>
          <p:cNvPr id="89" name="Straight Connector 88"/>
          <p:cNvCxnSpPr/>
          <p:nvPr/>
        </p:nvCxnSpPr>
        <p:spPr>
          <a:xfrm flipV="1">
            <a:off x="4704008" y="4647230"/>
            <a:ext cx="587231" cy="23326"/>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291239" y="4501279"/>
            <a:ext cx="470000" cy="338554"/>
          </a:xfrm>
          <a:prstGeom prst="rect">
            <a:avLst/>
          </a:prstGeom>
          <a:noFill/>
        </p:spPr>
        <p:txBody>
          <a:bodyPr wrap="none" rtlCol="0">
            <a:spAutoFit/>
          </a:bodyPr>
          <a:lstStyle/>
          <a:p>
            <a:pPr defTabSz="907442"/>
            <a:r>
              <a:rPr lang="en-US" sz="1600" dirty="0" smtClean="0">
                <a:solidFill>
                  <a:prstClr val="black"/>
                </a:solidFill>
              </a:rPr>
              <a:t>6/6</a:t>
            </a:r>
            <a:endParaRPr lang="en-US" sz="1600" dirty="0">
              <a:solidFill>
                <a:prstClr val="black"/>
              </a:solidFill>
            </a:endParaRPr>
          </a:p>
        </p:txBody>
      </p:sp>
      <p:cxnSp>
        <p:nvCxnSpPr>
          <p:cNvPr id="91" name="Straight Connector 90"/>
          <p:cNvCxnSpPr/>
          <p:nvPr/>
        </p:nvCxnSpPr>
        <p:spPr>
          <a:xfrm flipV="1">
            <a:off x="6448972" y="6221680"/>
            <a:ext cx="523519" cy="7228"/>
          </a:xfrm>
          <a:prstGeom prst="line">
            <a:avLst/>
          </a:prstGeom>
          <a:ln>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7022469" y="6052403"/>
            <a:ext cx="583814" cy="338554"/>
          </a:xfrm>
          <a:prstGeom prst="rect">
            <a:avLst/>
          </a:prstGeom>
          <a:noFill/>
        </p:spPr>
        <p:txBody>
          <a:bodyPr wrap="none" rtlCol="0">
            <a:spAutoFit/>
          </a:bodyPr>
          <a:lstStyle/>
          <a:p>
            <a:pPr defTabSz="907442"/>
            <a:r>
              <a:rPr lang="en-US" sz="1600" dirty="0" smtClean="0">
                <a:solidFill>
                  <a:prstClr val="black"/>
                </a:solidFill>
              </a:rPr>
              <a:t>1/31</a:t>
            </a:r>
            <a:endParaRPr lang="en-US" sz="1600" dirty="0">
              <a:solidFill>
                <a:prstClr val="black"/>
              </a:solidFill>
            </a:endParaRPr>
          </a:p>
        </p:txBody>
      </p:sp>
    </p:spTree>
    <p:extLst>
      <p:ext uri="{BB962C8B-B14F-4D97-AF65-F5344CB8AC3E}">
        <p14:creationId xmlns:p14="http://schemas.microsoft.com/office/powerpoint/2010/main" val="3861928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smtClean="0"/>
              <a:t>MQISSP Operational Update</a:t>
            </a:r>
            <a:endParaRPr lang="en-US" sz="3200" dirty="0"/>
          </a:p>
        </p:txBody>
      </p:sp>
      <p:sp>
        <p:nvSpPr>
          <p:cNvPr id="3" name="Content Placeholder 2"/>
          <p:cNvSpPr>
            <a:spLocks noGrp="1"/>
          </p:cNvSpPr>
          <p:nvPr>
            <p:ph idx="1"/>
          </p:nvPr>
        </p:nvSpPr>
        <p:spPr>
          <a:xfrm>
            <a:off x="290945" y="1007094"/>
            <a:ext cx="8620298" cy="5186363"/>
          </a:xfrm>
        </p:spPr>
        <p:txBody>
          <a:bodyPr/>
          <a:lstStyle/>
          <a:p>
            <a:pPr marL="0" indent="0">
              <a:buNone/>
            </a:pPr>
            <a:r>
              <a:rPr lang="en-US" b="1" dirty="0" smtClean="0"/>
              <a:t>All MQISSP activities are on track for timely completion:</a:t>
            </a:r>
            <a:endParaRPr lang="en-US" sz="3600" b="1" dirty="0" smtClean="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dirty="0" smtClean="0"/>
          </a:p>
          <a:p>
            <a:pPr fontAlgn="ctr"/>
            <a:r>
              <a:rPr lang="en-US" dirty="0" smtClean="0"/>
              <a:t>In consultation with the Care Management Committee of the MAPOC, DSS has developed all major aspects of MQISSP model design, including, but not limited to: provider qualifications, care coordination standards, quality measures, shared savings methodology, and a range of strategies designed to prevent, as well as to identify and remedy, under-service to Medicaid members</a:t>
            </a:r>
          </a:p>
          <a:p>
            <a:pPr fontAlgn="ctr"/>
            <a:endParaRPr lang="en-US" dirty="0" smtClean="0"/>
          </a:p>
          <a:p>
            <a:pPr fontAlgn="ctr"/>
            <a:r>
              <a:rPr lang="en-US" dirty="0" smtClean="0"/>
              <a:t>DSS’ Request for Proposals for MQISSP Participating Entities is slated to be released timely on June 6, 2016</a:t>
            </a:r>
          </a:p>
          <a:p>
            <a:pPr marL="0" indent="0" fontAlgn="ctr">
              <a:buNone/>
            </a:pPr>
            <a:endParaRPr lang="en-US" dirty="0" smtClean="0">
              <a:solidFill>
                <a:srgbClr val="0033CC"/>
              </a:solidFill>
            </a:endParaRPr>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41</a:t>
            </a:fld>
            <a:endParaRPr lang="en-US" dirty="0"/>
          </a:p>
        </p:txBody>
      </p:sp>
    </p:spTree>
    <p:extLst>
      <p:ext uri="{BB962C8B-B14F-4D97-AF65-F5344CB8AC3E}">
        <p14:creationId xmlns:p14="http://schemas.microsoft.com/office/powerpoint/2010/main" val="3052742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buNone/>
            </a:pPr>
            <a:endParaRPr lang="en-US" dirty="0" smtClean="0"/>
          </a:p>
          <a:p>
            <a:pPr marL="0" lvl="0" indent="0">
              <a:buNone/>
            </a:pPr>
            <a:endParaRPr lang="en-US" dirty="0" smtClean="0"/>
          </a:p>
          <a:p>
            <a:pPr fontAlgn="ctr"/>
            <a:r>
              <a:rPr lang="en-US" dirty="0" smtClean="0"/>
              <a:t>DSS is in active dialogue with CMS on Medicaid authority needed to make supplemental payments (to FQHCs) and shared savings payments to eligible FQHCs and “advanced networks”</a:t>
            </a:r>
          </a:p>
          <a:p>
            <a:pPr fontAlgn="ctr"/>
            <a:endParaRPr lang="en-US" dirty="0"/>
          </a:p>
          <a:p>
            <a:pPr fontAlgn="ctr"/>
            <a:r>
              <a:rPr lang="en-US" dirty="0" smtClean="0"/>
              <a:t>Next steps will focus upon further development of the package of strategies around under-service, as well as development of a multi-media communications package on MQISSP for Medicaid members and providers</a:t>
            </a:r>
          </a:p>
          <a:p>
            <a:pPr fontAlgn="ctr"/>
            <a:endParaRPr lang="en-US" dirty="0" smtClean="0">
              <a:solidFill>
                <a:srgbClr val="0033CC"/>
              </a:solidFill>
            </a:endParaRPr>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42</a:t>
            </a:fld>
            <a:endParaRPr lang="en-US" dirty="0"/>
          </a:p>
        </p:txBody>
      </p:sp>
    </p:spTree>
    <p:extLst>
      <p:ext uri="{BB962C8B-B14F-4D97-AF65-F5344CB8AC3E}">
        <p14:creationId xmlns:p14="http://schemas.microsoft.com/office/powerpoint/2010/main" val="13436798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898237"/>
            <a:ext cx="8620298" cy="5186363"/>
          </a:xfrm>
        </p:spPr>
        <p:txBody>
          <a:bodyPr/>
          <a:lstStyle/>
          <a:p>
            <a:pPr marL="0" lvl="0" indent="0" algn="ctr">
              <a:buNone/>
            </a:pPr>
            <a:endParaRPr lang="en-US" sz="3600" dirty="0" smtClean="0"/>
          </a:p>
          <a:p>
            <a:pPr marL="0" indent="0">
              <a:buNone/>
            </a:pPr>
            <a:endParaRPr lang="en-US" b="1" dirty="0" smtClean="0">
              <a:solidFill>
                <a:srgbClr val="0033CC"/>
              </a:solidFill>
            </a:endParaRPr>
          </a:p>
          <a:p>
            <a:pPr marL="0" indent="0">
              <a:buNone/>
            </a:pPr>
            <a:r>
              <a:rPr lang="en-US" b="1" dirty="0" smtClean="0"/>
              <a:t>Accountability </a:t>
            </a:r>
            <a:r>
              <a:rPr lang="en-US" b="1" dirty="0"/>
              <a:t>Targets:</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0" lvl="0" indent="0">
              <a:buNone/>
            </a:pPr>
            <a:endParaRPr lang="en-US" dirty="0" smtClean="0"/>
          </a:p>
          <a:p>
            <a:pPr fontAlgn="ctr"/>
            <a:r>
              <a:rPr lang="en-US" dirty="0"/>
              <a:t>89% of Medicaid beneficiaries receive their care from MQISSP-participating healthcare entities by 2020:</a:t>
            </a:r>
          </a:p>
          <a:p>
            <a:pPr fontAlgn="ctr"/>
            <a:r>
              <a:rPr lang="en-US" dirty="0"/>
              <a:t>2017 (Wave 1): 200,000 – 215,000 </a:t>
            </a:r>
            <a:r>
              <a:rPr lang="en-US" dirty="0" smtClean="0"/>
              <a:t>beneficiaries – </a:t>
            </a:r>
            <a:r>
              <a:rPr lang="en-US" dirty="0" smtClean="0">
                <a:solidFill>
                  <a:srgbClr val="FF0000"/>
                </a:solidFill>
              </a:rPr>
              <a:t>after Wave 1 DSS will evaluate outcomes and consider additional wave of participation</a:t>
            </a:r>
            <a:endParaRPr lang="en-US" dirty="0">
              <a:solidFill>
                <a:srgbClr val="FF0000"/>
              </a:solidFill>
            </a:endParaRPr>
          </a:p>
          <a:p>
            <a:pPr fontAlgn="ctr"/>
            <a:r>
              <a:rPr lang="en-US" dirty="0"/>
              <a:t>2018 (Wave 2): additional 200,000 – 215,000 beneficiaries</a:t>
            </a:r>
          </a:p>
          <a:p>
            <a:pPr marL="0" lvl="0" indent="0">
              <a:buNone/>
            </a:pPr>
            <a:endParaRPr lang="en-US" dirty="0" smtClean="0"/>
          </a:p>
          <a:p>
            <a:pPr marL="0" lvl="0" indent="0">
              <a:buNone/>
            </a:pPr>
            <a:r>
              <a:rPr lang="en-US" sz="1400" dirty="0" smtClean="0"/>
              <a:t>           </a:t>
            </a:r>
          </a:p>
          <a:p>
            <a:pPr marL="0" lvl="0" indent="0">
              <a:buNone/>
            </a:pPr>
            <a:r>
              <a:rPr lang="en-US" sz="1400" dirty="0"/>
              <a:t> </a:t>
            </a:r>
            <a:r>
              <a:rPr lang="en-US" sz="1400" dirty="0" smtClean="0"/>
              <a:t>            </a:t>
            </a:r>
          </a:p>
          <a:p>
            <a:pPr marL="0" lvl="0" indent="0">
              <a:buNone/>
            </a:pPr>
            <a:endParaRPr lang="en-US" sz="1400" dirty="0" smtClean="0"/>
          </a:p>
          <a:p>
            <a:pPr marL="0" lvl="0" indent="0">
              <a:buNone/>
            </a:pPr>
            <a:r>
              <a:rPr lang="en-US" sz="1400" dirty="0"/>
              <a:t>	</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43</a:t>
            </a:fld>
            <a:endParaRPr lang="en-US" dirty="0"/>
          </a:p>
        </p:txBody>
      </p:sp>
    </p:spTree>
    <p:extLst>
      <p:ext uri="{BB962C8B-B14F-4D97-AF65-F5344CB8AC3E}">
        <p14:creationId xmlns:p14="http://schemas.microsoft.com/office/powerpoint/2010/main" val="2959696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301830" y="993112"/>
            <a:ext cx="8493826" cy="5369170"/>
          </a:xfrm>
        </p:spPr>
        <p:txBody>
          <a:bodyPr/>
          <a:lstStyle/>
          <a:p>
            <a:endParaRPr lang="en-US" sz="2800" dirty="0" smtClean="0"/>
          </a:p>
          <a:p>
            <a:r>
              <a:rPr lang="en-US" sz="2800" dirty="0" smtClean="0"/>
              <a:t>will use the Department’s </a:t>
            </a:r>
            <a:r>
              <a:rPr lang="en-US" altLang="en-US" sz="2800" dirty="0" smtClean="0"/>
              <a:t>current </a:t>
            </a:r>
            <a:r>
              <a:rPr lang="en-US" altLang="en-US" sz="2800" dirty="0"/>
              <a:t>Person-Centered Medical Home attribution model to identify where beneficiaries have sought care, and </a:t>
            </a:r>
            <a:r>
              <a:rPr lang="en-US" altLang="en-US" sz="2800" dirty="0" smtClean="0"/>
              <a:t>prospectively </a:t>
            </a:r>
            <a:r>
              <a:rPr lang="en-US" altLang="en-US" sz="2800" dirty="0"/>
              <a:t>assign beneficiaries to </a:t>
            </a:r>
            <a:r>
              <a:rPr lang="en-US" altLang="en-US" sz="2800" dirty="0" smtClean="0"/>
              <a:t>MQISSP Participating Entities</a:t>
            </a:r>
          </a:p>
          <a:p>
            <a:endParaRPr lang="en-US" altLang="en-US" sz="2800" dirty="0" smtClean="0"/>
          </a:p>
          <a:p>
            <a:r>
              <a:rPr lang="en-US" altLang="en-US" sz="2800" dirty="0" smtClean="0"/>
              <a:t>will continue to ensure that Medicaid members have </a:t>
            </a:r>
            <a:r>
              <a:rPr lang="en-US" altLang="en-US" sz="2800" dirty="0"/>
              <a:t>the right to seek care from any Medicaid provider, and </a:t>
            </a:r>
            <a:r>
              <a:rPr lang="en-US" altLang="en-US" sz="2800" dirty="0" smtClean="0"/>
              <a:t>will give them the option to decline to participate in MQISSP</a:t>
            </a:r>
            <a:endParaRPr lang="en-US" altLang="en-US" sz="2800" dirty="0"/>
          </a:p>
          <a:p>
            <a:endParaRPr lang="en-US" sz="28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5</a:t>
            </a:fld>
            <a:endParaRPr lang="en-US" dirty="0"/>
          </a:p>
        </p:txBody>
      </p:sp>
    </p:spTree>
    <p:extLst>
      <p:ext uri="{BB962C8B-B14F-4D97-AF65-F5344CB8AC3E}">
        <p14:creationId xmlns:p14="http://schemas.microsoft.com/office/powerpoint/2010/main" val="1300294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8493826" cy="5369170"/>
          </a:xfrm>
        </p:spPr>
        <p:txBody>
          <a:bodyPr/>
          <a:lstStyle/>
          <a:p>
            <a:pPr marL="0" indent="0">
              <a:buNone/>
            </a:pPr>
            <a:endParaRPr lang="en-US" sz="2800" dirty="0" smtClean="0"/>
          </a:p>
          <a:p>
            <a:r>
              <a:rPr lang="en-US" sz="2800" dirty="0"/>
              <a:t>i</a:t>
            </a:r>
            <a:r>
              <a:rPr lang="en-US" sz="2800" dirty="0" smtClean="0"/>
              <a:t>s expected to launch on January 1, 2017 and to serve between 200,000 and 215,000 Medicaid members</a:t>
            </a:r>
          </a:p>
          <a:p>
            <a:pPr marL="0" indent="0">
              <a:buNone/>
            </a:pPr>
            <a:endParaRPr lang="en-US" sz="3200" dirty="0"/>
          </a:p>
          <a:p>
            <a:r>
              <a:rPr lang="en-US" sz="2800" dirty="0" smtClean="0"/>
              <a:t>will incorporate </a:t>
            </a:r>
            <a:r>
              <a:rPr lang="en-US" sz="2800" dirty="0"/>
              <a:t>new </a:t>
            </a:r>
            <a:r>
              <a:rPr lang="en-US" sz="2800" dirty="0" smtClean="0"/>
              <a:t>care coordination requirements </a:t>
            </a:r>
            <a:r>
              <a:rPr lang="en-US" sz="2800" dirty="0"/>
              <a:t>related to integration of primary care and behavioral health care, </a:t>
            </a:r>
            <a:r>
              <a:rPr lang="en-US" sz="2800" dirty="0" smtClean="0"/>
              <a:t>development of disability and cultural competence, and </a:t>
            </a:r>
            <a:r>
              <a:rPr lang="en-US" sz="2800" dirty="0"/>
              <a:t>linkages to the types of community supports that can assist beneficiaries in utilizing their Medicaid </a:t>
            </a:r>
            <a:r>
              <a:rPr lang="en-US" sz="2800" dirty="0" smtClean="0"/>
              <a:t>benefits</a:t>
            </a: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6</a:t>
            </a:fld>
            <a:endParaRPr lang="en-US" dirty="0"/>
          </a:p>
        </p:txBody>
      </p:sp>
    </p:spTree>
    <p:extLst>
      <p:ext uri="{BB962C8B-B14F-4D97-AF65-F5344CB8AC3E}">
        <p14:creationId xmlns:p14="http://schemas.microsoft.com/office/powerpoint/2010/main" val="4184059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8493826" cy="5369170"/>
          </a:xfrm>
        </p:spPr>
        <p:txBody>
          <a:bodyPr/>
          <a:lstStyle/>
          <a:p>
            <a:pPr marL="0" indent="0">
              <a:buNone/>
            </a:pPr>
            <a:endParaRPr lang="en-US" sz="2800" dirty="0" smtClean="0"/>
          </a:p>
          <a:p>
            <a:r>
              <a:rPr lang="en-US" sz="2800" dirty="0" smtClean="0"/>
              <a:t>will </a:t>
            </a:r>
            <a:r>
              <a:rPr lang="en-US" sz="2800" dirty="0"/>
              <a:t>further the Department’s interests in preventative </a:t>
            </a:r>
            <a:r>
              <a:rPr lang="en-US" sz="2800" dirty="0" smtClean="0"/>
              <a:t>health</a:t>
            </a:r>
            <a:r>
              <a:rPr lang="en-US" sz="2800" dirty="0"/>
              <a:t> </a:t>
            </a:r>
            <a:r>
              <a:rPr lang="en-US" sz="2800" dirty="0" smtClean="0"/>
              <a:t>and begin </a:t>
            </a:r>
            <a:r>
              <a:rPr lang="en-US" sz="2800" dirty="0"/>
              <a:t>to re-shape the paradigm for care coordination in a direction that will support population health goals for individuals who face the challenges of substance abuse and behavioral health, limited educational attainment, poverty, homelessness, and exposure to neighborhood </a:t>
            </a:r>
            <a:r>
              <a:rPr lang="en-US" sz="2800" dirty="0" smtClean="0"/>
              <a:t>violence </a:t>
            </a:r>
          </a:p>
          <a:p>
            <a:endParaRPr lang="en-US" sz="2800" dirty="0"/>
          </a:p>
          <a:p>
            <a:r>
              <a:rPr lang="en-US" sz="2800" dirty="0" smtClean="0"/>
              <a:t>Will include a package of strategies designed to prevent, detect and remedy under-service</a:t>
            </a:r>
            <a:endParaRPr lang="en-US" sz="2800" dirty="0"/>
          </a:p>
          <a:p>
            <a:endParaRPr lang="en-US" sz="3200"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7</a:t>
            </a:fld>
            <a:endParaRPr lang="en-US" dirty="0"/>
          </a:p>
        </p:txBody>
      </p:sp>
    </p:spTree>
    <p:extLst>
      <p:ext uri="{BB962C8B-B14F-4D97-AF65-F5344CB8AC3E}">
        <p14:creationId xmlns:p14="http://schemas.microsoft.com/office/powerpoint/2010/main" val="1495315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8493826" cy="5369170"/>
          </a:xfrm>
        </p:spPr>
        <p:txBody>
          <a:bodyPr/>
          <a:lstStyle/>
          <a:p>
            <a:pPr marL="0" indent="0">
              <a:buNone/>
            </a:pPr>
            <a:endParaRPr lang="en-US" sz="3200" dirty="0"/>
          </a:p>
          <a:p>
            <a:r>
              <a:rPr lang="en-US" sz="2800" dirty="0" smtClean="0"/>
              <a:t>will make supplemental payments to Participating Entities that are Federally Qualified Health Centers (FQHCs) in support of enhanced care coordination activities (e.g. behavioral health integration, cultural competency, disability competency)</a:t>
            </a:r>
          </a:p>
          <a:p>
            <a:endParaRPr lang="en-US" sz="2800" dirty="0"/>
          </a:p>
          <a:p>
            <a:r>
              <a:rPr lang="en-US" sz="2800" dirty="0"/>
              <a:t>w</a:t>
            </a:r>
            <a:r>
              <a:rPr lang="en-US" sz="2800" dirty="0" smtClean="0"/>
              <a:t>ill make shared savings payments to all Participating Entities (both FQHCs and “advanced networks”) that achieve benchmarks on a core set of measures of quality and care experience</a:t>
            </a:r>
            <a:endParaRPr lang="en-US" sz="2800" dirty="0"/>
          </a:p>
          <a:p>
            <a:endParaRPr lang="en-US" sz="3200"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8</a:t>
            </a:fld>
            <a:endParaRPr lang="en-US" dirty="0"/>
          </a:p>
        </p:txBody>
      </p:sp>
    </p:spTree>
    <p:extLst>
      <p:ext uri="{BB962C8B-B14F-4D97-AF65-F5344CB8AC3E}">
        <p14:creationId xmlns:p14="http://schemas.microsoft.com/office/powerpoint/2010/main" val="4080908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p>
        </p:txBody>
      </p:sp>
      <p:sp>
        <p:nvSpPr>
          <p:cNvPr id="3" name="Content Placeholder 2"/>
          <p:cNvSpPr>
            <a:spLocks noGrp="1"/>
          </p:cNvSpPr>
          <p:nvPr>
            <p:ph idx="1"/>
          </p:nvPr>
        </p:nvSpPr>
        <p:spPr>
          <a:xfrm>
            <a:off x="290945" y="1101969"/>
            <a:ext cx="8493826" cy="5369170"/>
          </a:xfrm>
        </p:spPr>
        <p:txBody>
          <a:bodyPr/>
          <a:lstStyle/>
          <a:p>
            <a:pPr marL="0" indent="0">
              <a:buNone/>
            </a:pPr>
            <a:endParaRPr lang="en-US" sz="3200" dirty="0" smtClean="0"/>
          </a:p>
          <a:p>
            <a:pPr marL="0" lvl="0" indent="0">
              <a:buNone/>
            </a:pPr>
            <a:endParaRPr lang="en-US" dirty="0" smtClean="0"/>
          </a:p>
          <a:p>
            <a:pPr marL="0" lvl="0" indent="0">
              <a:buNone/>
            </a:pPr>
            <a:endParaRPr lang="en-US" sz="1200" dirty="0" smtClean="0"/>
          </a:p>
          <a:p>
            <a:pPr marL="0" lvl="0" indent="0">
              <a:buNone/>
            </a:pPr>
            <a:endParaRPr lang="en-US" sz="1200" dirty="0"/>
          </a:p>
        </p:txBody>
      </p:sp>
      <p:sp>
        <p:nvSpPr>
          <p:cNvPr id="4" name="Date Placeholder 3"/>
          <p:cNvSpPr>
            <a:spLocks noGrp="1"/>
          </p:cNvSpPr>
          <p:nvPr>
            <p:ph type="dt" sz="half" idx="10"/>
          </p:nvPr>
        </p:nvSpPr>
        <p:spPr/>
        <p:txBody>
          <a:bodyPr/>
          <a:lstStyle/>
          <a:p>
            <a:pPr>
              <a:defRPr/>
            </a:pPr>
            <a:r>
              <a:rPr lang="en-US" dirty="0" smtClean="0"/>
              <a:t>6/9/2016</a:t>
            </a:r>
            <a:endParaRPr lang="en-US" dirty="0"/>
          </a:p>
        </p:txBody>
      </p:sp>
      <p:sp>
        <p:nvSpPr>
          <p:cNvPr id="5" name="Footer Placeholder 4"/>
          <p:cNvSpPr>
            <a:spLocks noGrp="1"/>
          </p:cNvSpPr>
          <p:nvPr>
            <p:ph type="ftr" sz="quarter" idx="11"/>
          </p:nvPr>
        </p:nvSpPr>
        <p:spPr/>
        <p:txBody>
          <a:bodyPr/>
          <a:lstStyle/>
          <a:p>
            <a:pPr>
              <a:defRPr/>
            </a:pPr>
            <a:r>
              <a:rPr lang="en-US" dirty="0" smtClean="0"/>
              <a:t>Department of Social Services</a:t>
            </a:r>
            <a:endParaRPr lang="en-US" dirty="0"/>
          </a:p>
        </p:txBody>
      </p:sp>
      <p:sp>
        <p:nvSpPr>
          <p:cNvPr id="6" name="Slide Number Placeholder 5"/>
          <p:cNvSpPr>
            <a:spLocks noGrp="1"/>
          </p:cNvSpPr>
          <p:nvPr>
            <p:ph type="sldNum" sz="quarter" idx="12"/>
          </p:nvPr>
        </p:nvSpPr>
        <p:spPr/>
        <p:txBody>
          <a:bodyPr/>
          <a:lstStyle/>
          <a:p>
            <a:pPr>
              <a:defRPr/>
            </a:pPr>
            <a:fld id="{8E0910F7-5D48-4D29-89D1-83725AECF732}" type="slidenum">
              <a:rPr lang="en-US" smtClean="0"/>
              <a:pPr>
                <a:defRPr/>
              </a:pPr>
              <a:t>9</a:t>
            </a:fld>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451518305"/>
              </p:ext>
            </p:extLst>
          </p:nvPr>
        </p:nvGraphicFramePr>
        <p:xfrm>
          <a:off x="435429" y="138248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448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6629</TotalTime>
  <Words>2928</Words>
  <Application>Microsoft Office PowerPoint</Application>
  <PresentationFormat>On-screen Show (4:3)</PresentationFormat>
  <Paragraphs>628</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Conceptual framework</vt:lpstr>
      <vt:lpstr>PowerPoint Presentation</vt:lpstr>
      <vt:lpstr>Hypotheses</vt:lpstr>
      <vt:lpstr>PowerPoint Presentation</vt:lpstr>
      <vt:lpstr>Key Terms</vt:lpstr>
      <vt:lpstr>PowerPoint Presentation</vt:lpstr>
      <vt:lpstr>Past, Present and Future</vt:lpstr>
      <vt:lpstr>PowerPoint Presentation</vt:lpstr>
      <vt:lpstr>PowerPoint Presentation</vt:lpstr>
      <vt:lpstr>HUSKY Health prior to 2012</vt:lpstr>
      <vt:lpstr>PowerPoint Presentation</vt:lpstr>
      <vt:lpstr>HUSKY Health 2012 to present</vt:lpstr>
      <vt:lpstr>PowerPoint Presentation</vt:lpstr>
      <vt:lpstr>PowerPoint Presentation</vt:lpstr>
      <vt:lpstr>PowerPoint Presentation</vt:lpstr>
      <vt:lpstr>PowerPoint Presentation</vt:lpstr>
      <vt:lpstr>PowerPoint Presentation</vt:lpstr>
      <vt:lpstr>HUSKY Health 2017 and ongoing</vt:lpstr>
      <vt:lpstr>PowerPoint Presentation</vt:lpstr>
      <vt:lpstr>PowerPoint Presentation</vt:lpstr>
      <vt:lpstr>PowerPoint Presentation</vt:lpstr>
      <vt:lpstr>PowerPoint Presentation</vt:lpstr>
      <vt:lpstr>MQISSP Operational Update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2906a2</dc:title>
  <dc:creator>RobM</dc:creator>
  <cp:lastModifiedBy>Hudson, James M</cp:lastModifiedBy>
  <cp:revision>500</cp:revision>
  <cp:lastPrinted>2016-06-01T17:25:46Z</cp:lastPrinted>
  <dcterms:created xsi:type="dcterms:W3CDTF">2006-08-16T00:00:00Z</dcterms:created>
  <dcterms:modified xsi:type="dcterms:W3CDTF">2017-04-28T20:35:05Z</dcterms:modified>
</cp:coreProperties>
</file>