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5"/>
  </p:notesMasterIdLst>
  <p:sldIdLst>
    <p:sldId id="296" r:id="rId4"/>
    <p:sldId id="334" r:id="rId5"/>
    <p:sldId id="298" r:id="rId6"/>
    <p:sldId id="301" r:id="rId7"/>
    <p:sldId id="317" r:id="rId8"/>
    <p:sldId id="318" r:id="rId9"/>
    <p:sldId id="335" r:id="rId10"/>
    <p:sldId id="336" r:id="rId11"/>
    <p:sldId id="337" r:id="rId12"/>
    <p:sldId id="338" r:id="rId13"/>
    <p:sldId id="306" r:id="rId14"/>
    <p:sldId id="340" r:id="rId15"/>
    <p:sldId id="320" r:id="rId16"/>
    <p:sldId id="339" r:id="rId17"/>
    <p:sldId id="341" r:id="rId18"/>
    <p:sldId id="342" r:id="rId19"/>
    <p:sldId id="343" r:id="rId20"/>
    <p:sldId id="344" r:id="rId21"/>
    <p:sldId id="345" r:id="rId22"/>
    <p:sldId id="302" r:id="rId23"/>
    <p:sldId id="346" r:id="rId24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05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2FF"/>
    <a:srgbClr val="010A1D"/>
    <a:srgbClr val="021134"/>
    <a:srgbClr val="01011D"/>
    <a:srgbClr val="00153E"/>
    <a:srgbClr val="000000"/>
    <a:srgbClr val="89B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97" autoAdjust="0"/>
  </p:normalViewPr>
  <p:slideViewPr>
    <p:cSldViewPr>
      <p:cViewPr varScale="1">
        <p:scale>
          <a:sx n="129" d="100"/>
          <a:sy n="129" d="100"/>
        </p:scale>
        <p:origin x="7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57"/>
        <p:guide pos="2160"/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99D8AD-14FA-4828-93BC-60F30BF0D418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464DFE-4CC6-4C59-84BA-595C04305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2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 Users: may also include Finance (payment reconciliation)</a:t>
            </a:r>
            <a:r>
              <a:rPr lang="en-US" baseline="0" dirty="0" smtClean="0"/>
              <a:t>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95098-1402-46CF-BD59-934865B6CE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9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enter a new applicant into ABCMS: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If the applicant does not appear in the search results, click </a:t>
            </a:r>
            <a:r>
              <a:rPr lang="en-US" b="1" dirty="0" smtClean="0"/>
              <a:t>Add New Applicant</a:t>
            </a:r>
            <a:r>
              <a:rPr lang="en-US" dirty="0" smtClean="0"/>
              <a:t>. The Applicant:</a:t>
            </a:r>
            <a:r>
              <a:rPr lang="en-US" baseline="0" dirty="0" smtClean="0"/>
              <a:t> </a:t>
            </a:r>
            <a:r>
              <a:rPr lang="en-US" dirty="0" smtClean="0"/>
              <a:t>Profile screen appears.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 the </a:t>
            </a:r>
            <a:r>
              <a:rPr lang="en-US" b="1" dirty="0" smtClean="0"/>
              <a:t>Personal and Demographic Information </a:t>
            </a:r>
            <a:r>
              <a:rPr lang="en-US" dirty="0" smtClean="0"/>
              <a:t>section, enter the information for the applicant. Data entered on the previous page cannot be changed.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If the applicant’s </a:t>
            </a:r>
            <a:r>
              <a:rPr lang="en-US" b="1" dirty="0" smtClean="0"/>
              <a:t>Mailing Address </a:t>
            </a:r>
            <a:r>
              <a:rPr lang="en-US" dirty="0" smtClean="0"/>
              <a:t>is different than their </a:t>
            </a:r>
            <a:r>
              <a:rPr lang="en-US" b="1" dirty="0" smtClean="0"/>
              <a:t>Permanent Address</a:t>
            </a:r>
            <a:r>
              <a:rPr lang="en-US" b="0" dirty="0" smtClean="0"/>
              <a:t>,</a:t>
            </a:r>
            <a:r>
              <a:rPr lang="en-US" dirty="0" smtClean="0"/>
              <a:t> uncheck the box next to </a:t>
            </a:r>
            <a:r>
              <a:rPr lang="en-US" b="1" dirty="0" smtClean="0"/>
              <a:t>Mailing Address </a:t>
            </a:r>
            <a:r>
              <a:rPr lang="en-US" dirty="0" smtClean="0"/>
              <a:t>fill out the correct information.</a:t>
            </a:r>
          </a:p>
          <a:p>
            <a:r>
              <a:rPr lang="en-US" dirty="0" smtClean="0"/>
              <a:t>Note: Fields marked with an asterisk are required fields.</a:t>
            </a:r>
          </a:p>
          <a:p>
            <a:r>
              <a:rPr lang="en-US" dirty="0" smtClean="0"/>
              <a:t>4.</a:t>
            </a:r>
            <a:r>
              <a:rPr lang="en-US" baseline="0" dirty="0" smtClean="0"/>
              <a:t>  </a:t>
            </a:r>
            <a:r>
              <a:rPr lang="en-US" dirty="0" smtClean="0"/>
              <a:t>If the applicant has a previous name (e.g., a maiden name), you must enter this information in the Alias/Prior Name section:</a:t>
            </a:r>
          </a:p>
          <a:p>
            <a:pPr marL="228600" indent="-228600">
              <a:buAutoNum type="alphaLcPeriod"/>
            </a:pPr>
            <a:r>
              <a:rPr lang="en-US" dirty="0" smtClean="0"/>
              <a:t>Click </a:t>
            </a:r>
            <a:r>
              <a:rPr lang="en-US" b="1" dirty="0" smtClean="0"/>
              <a:t>Add New </a:t>
            </a:r>
            <a:r>
              <a:rPr lang="en-US" dirty="0" smtClean="0"/>
              <a:t>in the </a:t>
            </a:r>
            <a:r>
              <a:rPr lang="en-US" b="1" dirty="0" smtClean="0"/>
              <a:t>Alias/Prior Name </a:t>
            </a:r>
            <a:r>
              <a:rPr lang="en-US" dirty="0" smtClean="0"/>
              <a:t>section. The </a:t>
            </a:r>
            <a:r>
              <a:rPr lang="en-US" b="1" dirty="0" smtClean="0"/>
              <a:t>Alias/Prior Name </a:t>
            </a:r>
            <a:r>
              <a:rPr lang="en-US" dirty="0" smtClean="0"/>
              <a:t>dialog appears.</a:t>
            </a:r>
          </a:p>
          <a:p>
            <a:pPr marL="228600" indent="-228600">
              <a:buAutoNum type="alphaLcPeriod"/>
            </a:pPr>
            <a:endParaRPr lang="en-US" dirty="0" smtClean="0"/>
          </a:p>
          <a:p>
            <a:pPr marL="228600" indent="-228600">
              <a:buAutoNum type="alphaLcPeriod"/>
            </a:pPr>
            <a:r>
              <a:rPr lang="en-US" dirty="0" smtClean="0"/>
              <a:t>Enter the applicant’s alias information, then click </a:t>
            </a:r>
            <a:r>
              <a:rPr lang="en-US" b="1" dirty="0" smtClean="0"/>
              <a:t>Save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</a:pPr>
            <a:r>
              <a:rPr lang="en-US" dirty="0" smtClean="0"/>
              <a:t>5.</a:t>
            </a:r>
            <a:r>
              <a:rPr lang="en-US" baseline="0" dirty="0" smtClean="0"/>
              <a:t>  </a:t>
            </a:r>
            <a:r>
              <a:rPr lang="en-US" dirty="0" smtClean="0"/>
              <a:t>If the applicant has lived in a different state, you will need to enter a prior address to allow registries from the other state to be included.</a:t>
            </a:r>
          </a:p>
          <a:p>
            <a:pPr marL="228600" indent="-228600">
              <a:buAutoNum type="alphaLcPeriod"/>
            </a:pPr>
            <a:r>
              <a:rPr lang="en-US" dirty="0" smtClean="0"/>
              <a:t>Click </a:t>
            </a:r>
            <a:r>
              <a:rPr lang="en-US" b="1" dirty="0" smtClean="0"/>
              <a:t>Add New </a:t>
            </a:r>
            <a:r>
              <a:rPr lang="en-US" dirty="0" smtClean="0"/>
              <a:t>in the </a:t>
            </a:r>
            <a:r>
              <a:rPr lang="en-US" b="1" dirty="0" smtClean="0"/>
              <a:t>Prior Addresses </a:t>
            </a:r>
            <a:r>
              <a:rPr lang="en-US" dirty="0" smtClean="0"/>
              <a:t>section. The </a:t>
            </a:r>
            <a:r>
              <a:rPr lang="en-US" b="1" dirty="0" smtClean="0"/>
              <a:t>Prior Addresses </a:t>
            </a:r>
            <a:r>
              <a:rPr lang="en-US" dirty="0" smtClean="0"/>
              <a:t>dialog appears.</a:t>
            </a:r>
          </a:p>
          <a:p>
            <a:pPr marL="228600" indent="-228600">
              <a:buAutoNum type="alphaLcPeriod"/>
            </a:pPr>
            <a:r>
              <a:rPr lang="en-US" dirty="0" smtClean="0"/>
              <a:t>Enter the applicant’s previous address information, then click </a:t>
            </a:r>
            <a:r>
              <a:rPr lang="en-US" b="1" dirty="0" smtClean="0"/>
              <a:t>Save</a:t>
            </a:r>
            <a:r>
              <a:rPr lang="en-US" dirty="0" smtClean="0"/>
              <a:t>.</a:t>
            </a:r>
          </a:p>
          <a:p>
            <a:pPr marL="228600" indent="-228600">
              <a:buAutoNum type="alphaLcPeriod"/>
            </a:pPr>
            <a:endParaRPr lang="en-US" dirty="0" smtClean="0"/>
          </a:p>
          <a:p>
            <a:pPr marL="228600" indent="-228600">
              <a:buAutoNum type="arabicPeriod" startAt="6"/>
            </a:pPr>
            <a:r>
              <a:rPr lang="en-US" dirty="0" smtClean="0"/>
              <a:t>When you are finished adding the applicant’s information, click </a:t>
            </a:r>
            <a:r>
              <a:rPr lang="en-US" b="1" dirty="0" smtClean="0"/>
              <a:t>Next</a:t>
            </a:r>
            <a:r>
              <a:rPr lang="en-US" dirty="0" smtClean="0"/>
              <a:t>.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6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4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9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Five Steps to Add an Applicant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6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1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6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adding an applicant, need to print the blank Consent Form and Fingerprinting Information Form</a:t>
            </a:r>
            <a:r>
              <a:rPr lang="en-US" baseline="0" dirty="0" smtClean="0"/>
              <a:t> a</a:t>
            </a:r>
            <a:r>
              <a:rPr lang="en-US" dirty="0" smtClean="0"/>
              <a:t>nd give them to the applicant to be filled</a:t>
            </a:r>
            <a:r>
              <a:rPr lang="en-US" baseline="0" dirty="0" smtClean="0"/>
              <a:t> </a:t>
            </a:r>
            <a:r>
              <a:rPr lang="en-US" dirty="0" smtClean="0"/>
              <a:t>out. </a:t>
            </a:r>
          </a:p>
          <a:p>
            <a:endParaRPr lang="en-US" dirty="0" smtClean="0"/>
          </a:p>
          <a:p>
            <a:r>
              <a:rPr lang="en-US" b="1" dirty="0" smtClean="0"/>
              <a:t>Certain particulars need to be obtained.  That’s why they’re required.  This information is from the Fingerprinting Information Form.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5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enter a new applicant into ABCMS: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If the applicant does not appear in the search results, click </a:t>
            </a:r>
            <a:r>
              <a:rPr lang="en-US" b="1" dirty="0" smtClean="0"/>
              <a:t>Add New Applicant</a:t>
            </a:r>
            <a:r>
              <a:rPr lang="en-US" dirty="0" smtClean="0"/>
              <a:t>. The Applicant:</a:t>
            </a:r>
            <a:r>
              <a:rPr lang="en-US" baseline="0" dirty="0" smtClean="0"/>
              <a:t> </a:t>
            </a:r>
            <a:r>
              <a:rPr lang="en-US" dirty="0" smtClean="0"/>
              <a:t>Profile screen appears.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 the </a:t>
            </a:r>
            <a:r>
              <a:rPr lang="en-US" b="1" dirty="0" smtClean="0"/>
              <a:t>Personal and Demographic Information </a:t>
            </a:r>
            <a:r>
              <a:rPr lang="en-US" dirty="0" smtClean="0"/>
              <a:t>section, enter the information for the applicant. Data entered on the previous page cannot be changed.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If the applicant’s </a:t>
            </a:r>
            <a:r>
              <a:rPr lang="en-US" b="1" dirty="0" smtClean="0"/>
              <a:t>Mailing Address </a:t>
            </a:r>
            <a:r>
              <a:rPr lang="en-US" dirty="0" smtClean="0"/>
              <a:t>is different than their </a:t>
            </a:r>
            <a:r>
              <a:rPr lang="en-US" b="1" dirty="0" smtClean="0"/>
              <a:t>Permanent Address</a:t>
            </a:r>
            <a:r>
              <a:rPr lang="en-US" b="0" dirty="0" smtClean="0"/>
              <a:t>,</a:t>
            </a:r>
            <a:r>
              <a:rPr lang="en-US" dirty="0" smtClean="0"/>
              <a:t> uncheck the box next to </a:t>
            </a:r>
            <a:r>
              <a:rPr lang="en-US" b="1" dirty="0" smtClean="0"/>
              <a:t>Mailing Address </a:t>
            </a:r>
            <a:r>
              <a:rPr lang="en-US" dirty="0" smtClean="0"/>
              <a:t>fill out the correct information.</a:t>
            </a:r>
          </a:p>
          <a:p>
            <a:r>
              <a:rPr lang="en-US" dirty="0" smtClean="0"/>
              <a:t>Note: Fields marked with an asterisk are required fields.</a:t>
            </a:r>
          </a:p>
          <a:p>
            <a:r>
              <a:rPr lang="en-US" dirty="0" smtClean="0"/>
              <a:t>4.</a:t>
            </a:r>
            <a:r>
              <a:rPr lang="en-US" baseline="0" dirty="0" smtClean="0"/>
              <a:t>  </a:t>
            </a:r>
            <a:r>
              <a:rPr lang="en-US" dirty="0" smtClean="0"/>
              <a:t>If the applicant has a previous name (e.g., a maiden name), you must enter this information in the Alias/Prior Name section:</a:t>
            </a:r>
          </a:p>
          <a:p>
            <a:pPr marL="228600" indent="-228600">
              <a:buAutoNum type="alphaLcPeriod"/>
            </a:pPr>
            <a:r>
              <a:rPr lang="en-US" dirty="0" smtClean="0"/>
              <a:t>Click </a:t>
            </a:r>
            <a:r>
              <a:rPr lang="en-US" b="1" dirty="0" smtClean="0"/>
              <a:t>Add New </a:t>
            </a:r>
            <a:r>
              <a:rPr lang="en-US" dirty="0" smtClean="0"/>
              <a:t>in the </a:t>
            </a:r>
            <a:r>
              <a:rPr lang="en-US" b="1" dirty="0" smtClean="0"/>
              <a:t>Alias/Prior Name </a:t>
            </a:r>
            <a:r>
              <a:rPr lang="en-US" dirty="0" smtClean="0"/>
              <a:t>section. The </a:t>
            </a:r>
            <a:r>
              <a:rPr lang="en-US" b="1" dirty="0" smtClean="0"/>
              <a:t>Alias/Prior Name </a:t>
            </a:r>
            <a:r>
              <a:rPr lang="en-US" dirty="0" smtClean="0"/>
              <a:t>dialog appears.</a:t>
            </a:r>
          </a:p>
          <a:p>
            <a:pPr marL="228600" indent="-228600">
              <a:buAutoNum type="alphaLcPeriod"/>
            </a:pPr>
            <a:endParaRPr lang="en-US" dirty="0" smtClean="0"/>
          </a:p>
          <a:p>
            <a:pPr marL="228600" indent="-228600">
              <a:buAutoNum type="alphaLcPeriod"/>
            </a:pPr>
            <a:r>
              <a:rPr lang="en-US" dirty="0" smtClean="0"/>
              <a:t>Enter the applicant’s alias information, then click </a:t>
            </a:r>
            <a:r>
              <a:rPr lang="en-US" b="1" dirty="0" smtClean="0"/>
              <a:t>Save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</a:pPr>
            <a:r>
              <a:rPr lang="en-US" dirty="0" smtClean="0"/>
              <a:t>5.</a:t>
            </a:r>
            <a:r>
              <a:rPr lang="en-US" baseline="0" dirty="0" smtClean="0"/>
              <a:t>  </a:t>
            </a:r>
            <a:r>
              <a:rPr lang="en-US" dirty="0" smtClean="0"/>
              <a:t>If the applicant has lived in a different state, you will need to enter a prior address to allow registries from the other state to be included.</a:t>
            </a:r>
          </a:p>
          <a:p>
            <a:pPr marL="228600" indent="-228600">
              <a:buAutoNum type="alphaLcPeriod"/>
            </a:pPr>
            <a:r>
              <a:rPr lang="en-US" dirty="0" smtClean="0"/>
              <a:t>Click </a:t>
            </a:r>
            <a:r>
              <a:rPr lang="en-US" b="1" dirty="0" smtClean="0"/>
              <a:t>Add New </a:t>
            </a:r>
            <a:r>
              <a:rPr lang="en-US" dirty="0" smtClean="0"/>
              <a:t>in the </a:t>
            </a:r>
            <a:r>
              <a:rPr lang="en-US" b="1" dirty="0" smtClean="0"/>
              <a:t>Prior Addresses </a:t>
            </a:r>
            <a:r>
              <a:rPr lang="en-US" dirty="0" smtClean="0"/>
              <a:t>section. The </a:t>
            </a:r>
            <a:r>
              <a:rPr lang="en-US" b="1" dirty="0" smtClean="0"/>
              <a:t>Prior Addresses </a:t>
            </a:r>
            <a:r>
              <a:rPr lang="en-US" dirty="0" smtClean="0"/>
              <a:t>dialog appears.</a:t>
            </a:r>
          </a:p>
          <a:p>
            <a:pPr marL="228600" indent="-228600">
              <a:buAutoNum type="alphaLcPeriod"/>
            </a:pPr>
            <a:r>
              <a:rPr lang="en-US" dirty="0" smtClean="0"/>
              <a:t>Enter the applicant’s previous address information, then click </a:t>
            </a:r>
            <a:r>
              <a:rPr lang="en-US" b="1" dirty="0" smtClean="0"/>
              <a:t>Save</a:t>
            </a:r>
            <a:r>
              <a:rPr lang="en-US" dirty="0" smtClean="0"/>
              <a:t>.</a:t>
            </a:r>
          </a:p>
          <a:p>
            <a:pPr marL="228600" indent="-228600">
              <a:buAutoNum type="alphaLcPeriod"/>
            </a:pPr>
            <a:endParaRPr lang="en-US" dirty="0" smtClean="0"/>
          </a:p>
          <a:p>
            <a:pPr marL="228600" indent="-228600">
              <a:buAutoNum type="arabicPeriod" startAt="6"/>
            </a:pPr>
            <a:r>
              <a:rPr lang="en-US" dirty="0" smtClean="0"/>
              <a:t>When you are finished adding the applicant’s information, click </a:t>
            </a:r>
            <a:r>
              <a:rPr lang="en-US" b="1" dirty="0" smtClean="0"/>
              <a:t>Next</a:t>
            </a:r>
            <a:r>
              <a:rPr lang="en-US" dirty="0" smtClean="0"/>
              <a:t>.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09A-887D-4B51-8F45-96AA550CC6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2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1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6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4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17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9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69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05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37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4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8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57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5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9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61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15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29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5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alpha val="50000"/>
                </a:schemeClr>
              </a:gs>
              <a:gs pos="50000">
                <a:schemeClr val="accent6">
                  <a:lumMod val="50000"/>
                  <a:alpha val="24000"/>
                </a:schemeClr>
              </a:gs>
              <a:gs pos="100000">
                <a:schemeClr val="tx2">
                  <a:lumMod val="10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alpha val="50000"/>
                </a:schemeClr>
              </a:gs>
              <a:gs pos="50000">
                <a:schemeClr val="accent6">
                  <a:lumMod val="50000"/>
                  <a:alpha val="24000"/>
                </a:schemeClr>
              </a:gs>
              <a:gs pos="100000">
                <a:schemeClr val="tx2">
                  <a:lumMod val="10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60D2DB-CC70-4B2F-A300-765637BF4ED9}" type="datetimeFigureOut">
              <a:rPr lang="en-US" smtClean="0"/>
              <a:t>04/19/2017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0CD4167-F0C6-41D9-8B50-A2C8DB1FB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4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alpha val="50000"/>
                </a:schemeClr>
              </a:gs>
              <a:gs pos="50000">
                <a:schemeClr val="accent6">
                  <a:lumMod val="50000"/>
                  <a:alpha val="24000"/>
                </a:schemeClr>
              </a:gs>
              <a:gs pos="100000">
                <a:schemeClr val="tx2">
                  <a:lumMod val="10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7" y="0"/>
            <a:ext cx="7903105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60D2DB-CC70-4B2F-A300-765637BF4E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04/19/2017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0CD4167-F0C6-41D9-8B50-A2C8DB1FB720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85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phadverseevents.ct.gov/" TargetMode="External"/><Relationship Id="rId2" Type="http://schemas.openxmlformats.org/officeDocument/2006/relationships/hyperlink" Target="https://www.surveymonkey.com/r/AEUs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391400" cy="224061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DPH Facility Licensing &amp; Investigation Section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Adverse Events Report Tracking System 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5626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/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Connecticut Department of Public Health</a:t>
            </a:r>
          </a:p>
          <a:p>
            <a:pPr marL="18288" lvl="0"/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20, 2017</a:t>
            </a:r>
          </a:p>
        </p:txBody>
      </p:sp>
    </p:spTree>
    <p:extLst>
      <p:ext uri="{BB962C8B-B14F-4D97-AF65-F5344CB8AC3E}">
        <p14:creationId xmlns:p14="http://schemas.microsoft.com/office/powerpoint/2010/main" val="8168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Adverse Events Home/Main Page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5682" y="5181600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Once logged in you will see the main/home page which will have all the submitted adverse events from your facility. 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A user will be able to see only their facility adverse events that are authorized for them.</a:t>
            </a:r>
          </a:p>
          <a:p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0" y="1371600"/>
            <a:ext cx="8812060" cy="35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121920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Report New Adverse Events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69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Report New Adverse Events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5007" y="5257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Click “Report New Adverse Event” button from the home page. </a:t>
            </a:r>
            <a:endParaRPr lang="en-US" sz="2400" dirty="0">
              <a:solidFill>
                <a:schemeClr val="accent5"/>
              </a:solidFill>
            </a:endParaRPr>
          </a:p>
          <a:p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0" y="1295400"/>
            <a:ext cx="8812060" cy="358841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64634" y="2642839"/>
            <a:ext cx="205532" cy="6682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6024" cy="762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dirty="0" smtClean="0">
                <a:solidFill>
                  <a:schemeClr val="accent6"/>
                </a:solidFill>
              </a:rPr>
              <a:t>Step 1: Enter Personal and Facility Information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1282" y="1524000"/>
            <a:ext cx="1457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Click the “Add new Event Report” in the Home Page.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Go ahead and fill all the information for the adverse event.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Please scroll down the page to complete the form.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688022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6024" cy="762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dirty="0" smtClean="0">
                <a:solidFill>
                  <a:schemeClr val="accent6"/>
                </a:solidFill>
              </a:rPr>
              <a:t>Step 1: Enter Personal and Facility Information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2581" y="936702"/>
            <a:ext cx="14570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Complete the form and click the Submit button at the bottom of the form.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If you have to cancel the form before submitting it, click the “Cancel” button at the bottom of the form.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Note: You cannot Edit or Delete the Adverse Event once submitted.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21834"/>
            <a:ext cx="7086600" cy="57075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01637" y="6479515"/>
            <a:ext cx="607515" cy="22608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01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CAP Submission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Once an adverse event is submitted successfully “CAP” button will be displayed for that event. 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Click “CAP” Button and it will open the Cap form page for entering the Corrective Action Plan. 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0" y="1133475"/>
            <a:ext cx="8812060" cy="358841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620000" y="4080822"/>
            <a:ext cx="735093" cy="226085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01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CAP Submission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8997" y="18230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Fill the CAP details and click the “Submit” button at the bottom of the page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There is an option to attach files if needed. Click “Select Files” button and upload the document necessary for the Corrective Action Plan.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“Print” option lets you print the CAP 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55288"/>
            <a:ext cx="6454697" cy="575031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828800" y="5562600"/>
            <a:ext cx="552286" cy="1868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01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CAP Submission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64820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In case DPH-FLIS needs additional CAP details you will see “Request for Further Information” flag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Once you see the “Request for Further Information Flag”, click the “CAP” button to open it and provide more information as requested.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8991600" cy="35814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400800" y="2850722"/>
            <a:ext cx="226085" cy="50207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620000" y="4213783"/>
            <a:ext cx="456435" cy="18684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01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CAP Submission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68030" y="2180082"/>
            <a:ext cx="24798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Under “Message from DPH-FLIS” box you will see the notes from DPH-FLIS personnel.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Provide additional information requested and add your notes in “Message to DPH-FLIS” box and click Submit.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968600"/>
            <a:ext cx="6034991" cy="5770454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115565" y="5195202"/>
            <a:ext cx="456435" cy="18684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058165" y="5638800"/>
            <a:ext cx="456435" cy="16986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888168" y="6524153"/>
            <a:ext cx="414941" cy="1544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181600"/>
          </a:xfrm>
        </p:spPr>
        <p:txBody>
          <a:bodyPr>
            <a:normAutofit fontScale="6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effectLst/>
              </a:rPr>
              <a:t>Please submit the authorized users for your facility in the below survey link. Only these users will be approved and will have access to the Adverse Events Reporting Tracking system.</a:t>
            </a:r>
          </a:p>
          <a:p>
            <a:pPr marL="18288" indent="0">
              <a:buNone/>
            </a:pPr>
            <a:endParaRPr lang="en-US" sz="2800" dirty="0" smtClean="0">
              <a:solidFill>
                <a:schemeClr val="accent6"/>
              </a:solidFill>
              <a:effectLst/>
            </a:endParaRPr>
          </a:p>
          <a:p>
            <a:pPr marL="18288" indent="0">
              <a:buNone/>
            </a:pPr>
            <a:r>
              <a:rPr lang="en-US" sz="2800" dirty="0" smtClean="0">
                <a:solidFill>
                  <a:schemeClr val="accent6"/>
                </a:solidFill>
                <a:effectLst/>
              </a:rPr>
              <a:t>	Survey Monkey </a:t>
            </a:r>
            <a:r>
              <a:rPr lang="en-US" sz="2800" dirty="0" smtClean="0">
                <a:solidFill>
                  <a:schemeClr val="accent6"/>
                </a:solidFill>
                <a:effectLst/>
              </a:rPr>
              <a:t>Link: </a:t>
            </a:r>
            <a:r>
              <a:rPr lang="en-US" sz="2800" dirty="0" smtClean="0">
                <a:solidFill>
                  <a:schemeClr val="accent6"/>
                </a:solidFill>
                <a:effectLst/>
                <a:hlinkClick r:id="rId2"/>
              </a:rPr>
              <a:t>https</a:t>
            </a:r>
            <a:r>
              <a:rPr lang="en-US" sz="2800" dirty="0">
                <a:solidFill>
                  <a:schemeClr val="accent6"/>
                </a:solidFill>
                <a:effectLst/>
                <a:hlinkClick r:id="rId2"/>
              </a:rPr>
              <a:t>://</a:t>
            </a:r>
            <a:r>
              <a:rPr lang="en-US" sz="2800" dirty="0" smtClean="0">
                <a:solidFill>
                  <a:schemeClr val="accent6"/>
                </a:solidFill>
                <a:effectLst/>
                <a:hlinkClick r:id="rId2"/>
              </a:rPr>
              <a:t>www.surveymonkey.com/r/AEUser</a:t>
            </a:r>
            <a:endParaRPr lang="en-US" sz="2800" dirty="0" smtClean="0">
              <a:solidFill>
                <a:schemeClr val="accent6"/>
              </a:solidFill>
              <a:effectLst/>
            </a:endParaRPr>
          </a:p>
          <a:p>
            <a:pPr marL="18288" indent="0">
              <a:buNone/>
            </a:pPr>
            <a:endParaRPr lang="en-US" sz="2800" dirty="0" smtClean="0">
              <a:solidFill>
                <a:schemeClr val="accent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effectLst/>
              </a:rPr>
              <a:t>Deadline date for submitting the authorized user is 4/28/2017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effectLst/>
              </a:rPr>
              <a:t>Once the survey is completed please ask the users to register themselves in the Adverse Events Report Tracking System.</a:t>
            </a:r>
          </a:p>
          <a:p>
            <a:pPr marL="18288" indent="0">
              <a:buNone/>
            </a:pPr>
            <a:endParaRPr lang="en-US" sz="2800" dirty="0">
              <a:solidFill>
                <a:schemeClr val="accent6"/>
              </a:solidFill>
              <a:effectLst/>
            </a:endParaRPr>
          </a:p>
          <a:p>
            <a:pPr marL="18288" indent="0">
              <a:buNone/>
            </a:pPr>
            <a:r>
              <a:rPr lang="en-US" sz="2800" dirty="0" smtClean="0">
                <a:solidFill>
                  <a:schemeClr val="accent6"/>
                </a:solidFill>
                <a:effectLst/>
              </a:rPr>
              <a:t>	Adverse Events Report Tracking System web link 		</a:t>
            </a:r>
            <a:r>
              <a:rPr lang="en-US" sz="2800" dirty="0" smtClean="0">
                <a:solidFill>
                  <a:schemeClr val="accent6"/>
                </a:solidFill>
                <a:effectLst/>
                <a:hlinkClick r:id="rId3"/>
              </a:rPr>
              <a:t>https</a:t>
            </a:r>
            <a:r>
              <a:rPr lang="en-US" sz="2800" dirty="0">
                <a:solidFill>
                  <a:schemeClr val="accent6"/>
                </a:solidFill>
                <a:effectLst/>
                <a:hlinkClick r:id="rId3"/>
              </a:rPr>
              <a:t>://dphadverseevents.ct.gov</a:t>
            </a:r>
            <a:endParaRPr lang="en-US" sz="2800" dirty="0">
              <a:solidFill>
                <a:schemeClr val="accent6"/>
              </a:solidFill>
              <a:effectLst/>
            </a:endParaRPr>
          </a:p>
          <a:p>
            <a:pPr marL="18288" indent="0">
              <a:buNone/>
            </a:pPr>
            <a:endParaRPr lang="en-US" sz="2800" dirty="0" smtClean="0">
              <a:solidFill>
                <a:schemeClr val="accent6"/>
              </a:solidFill>
              <a:effectLst/>
            </a:endParaRPr>
          </a:p>
          <a:p>
            <a:pPr marL="18288" indent="0">
              <a:buNone/>
            </a:pPr>
            <a:r>
              <a:rPr lang="en-US" sz="4400" b="1" u="sng" dirty="0" smtClean="0">
                <a:solidFill>
                  <a:schemeClr val="accent6"/>
                </a:solidFill>
                <a:effectLst/>
              </a:rPr>
              <a:t>The Accounts will be activated on the Go-Live date(5/10/2017).</a:t>
            </a:r>
            <a:endParaRPr lang="en-US" sz="2800" dirty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962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Authorized User Submission/Registration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72000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6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6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</a:endParaRPr>
          </a:p>
          <a:p>
            <a:pPr marL="18288" indent="0">
              <a:buNone/>
            </a:pPr>
            <a:r>
              <a:rPr lang="en-US" sz="2800" dirty="0" smtClean="0">
                <a:solidFill>
                  <a:schemeClr val="accent6"/>
                </a:solidFill>
                <a:effectLst/>
              </a:rPr>
              <a:t>Facility </a:t>
            </a:r>
            <a:r>
              <a:rPr lang="en-US" sz="2800" dirty="0">
                <a:solidFill>
                  <a:schemeClr val="accent6"/>
                </a:solidFill>
                <a:effectLst/>
              </a:rPr>
              <a:t>will submit and track the events in the web based application system</a:t>
            </a:r>
            <a:r>
              <a:rPr lang="en-US" sz="2800" dirty="0" smtClean="0">
                <a:solidFill>
                  <a:schemeClr val="accent6"/>
                </a:solidFill>
                <a:effectLst/>
              </a:rPr>
              <a:t>:</a:t>
            </a:r>
          </a:p>
          <a:p>
            <a:pPr marL="18288" indent="0">
              <a:buNone/>
            </a:pPr>
            <a:endParaRPr lang="en-US" sz="2800" dirty="0">
              <a:solidFill>
                <a:schemeClr val="accent6"/>
              </a:solidFill>
              <a:effectLst/>
            </a:endParaRPr>
          </a:p>
          <a:p>
            <a:pPr marL="93268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effectLst/>
              </a:rPr>
              <a:t>Become a Registered User approved by the facility.</a:t>
            </a:r>
          </a:p>
          <a:p>
            <a:pPr marL="93268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effectLst/>
              </a:rPr>
              <a:t>Enter Adverse Events.</a:t>
            </a:r>
          </a:p>
          <a:p>
            <a:pPr marL="932688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effectLst/>
              </a:rPr>
              <a:t>Manage Adverse Events and track them in the Web Application.</a:t>
            </a:r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32688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962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Adverse Events Report Tracking System Overview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458200" cy="2667000"/>
          </a:xfrm>
        </p:spPr>
        <p:txBody>
          <a:bodyPr>
            <a:noAutofit/>
          </a:bodyPr>
          <a:lstStyle/>
          <a:p>
            <a:pPr marL="18288" indent="0" algn="ctr"/>
            <a:r>
              <a:rPr lang="en-US" sz="4000" b="1" dirty="0" smtClean="0">
                <a:solidFill>
                  <a:schemeClr val="accent6"/>
                </a:solidFill>
              </a:rPr>
              <a:t/>
            </a:r>
            <a:br>
              <a:rPr lang="en-US" sz="4000" b="1" dirty="0" smtClean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 smtClean="0">
                <a:solidFill>
                  <a:schemeClr val="accent6"/>
                </a:solidFill>
              </a:rPr>
              <a:t>Questions?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 smtClean="0">
                <a:solidFill>
                  <a:schemeClr val="accent6"/>
                </a:solidFill>
              </a:rPr>
              <a:t/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/>
            </a:r>
            <a:br>
              <a:rPr lang="en-US" sz="2400" dirty="0">
                <a:solidFill>
                  <a:schemeClr val="accent6"/>
                </a:solidFill>
              </a:rPr>
            </a:b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458200" cy="2667000"/>
          </a:xfrm>
        </p:spPr>
        <p:txBody>
          <a:bodyPr>
            <a:noAutofit/>
          </a:bodyPr>
          <a:lstStyle/>
          <a:p>
            <a:pPr marL="18288" indent="0" algn="ctr"/>
            <a:r>
              <a:rPr lang="en-US" sz="4000" b="1" dirty="0" smtClean="0">
                <a:solidFill>
                  <a:schemeClr val="accent6"/>
                </a:solidFill>
              </a:rPr>
              <a:t/>
            </a:r>
            <a:br>
              <a:rPr lang="en-US" sz="4000" b="1" dirty="0" smtClean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 smtClean="0">
                <a:solidFill>
                  <a:schemeClr val="accent6"/>
                </a:solidFill>
              </a:rPr>
              <a:t>Thank You</a:t>
            </a:r>
            <a:r>
              <a:rPr lang="en-US" sz="4000" dirty="0">
                <a:solidFill>
                  <a:schemeClr val="accent6"/>
                </a:solidFill>
              </a:rPr>
              <a:t/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 smtClean="0">
                <a:solidFill>
                  <a:schemeClr val="accent6"/>
                </a:solidFill>
              </a:rPr>
              <a:t/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/>
            </a:r>
            <a:br>
              <a:rPr lang="en-US" sz="2400" dirty="0">
                <a:solidFill>
                  <a:schemeClr val="accent6"/>
                </a:solidFill>
              </a:rPr>
            </a:b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381000"/>
            <a:ext cx="8153400" cy="106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Adverse Events Report Tracking System Overview, continued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78486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56032">
              <a:lnSpc>
                <a:spcPct val="80000"/>
              </a:lnSpc>
              <a:spcBef>
                <a:spcPct val="20000"/>
              </a:spcBef>
              <a:buSzPct val="60000"/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475488" lvl="0" indent="-4572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</a:rPr>
              <a:t>CT DPH FLIS </a:t>
            </a:r>
            <a:r>
              <a:rPr lang="en-US" sz="2600" dirty="0">
                <a:solidFill>
                  <a:schemeClr val="accent6"/>
                </a:solidFill>
              </a:rPr>
              <a:t>has overall administrative authority </a:t>
            </a:r>
            <a:r>
              <a:rPr lang="en-US" sz="2600" dirty="0" smtClean="0">
                <a:solidFill>
                  <a:schemeClr val="accent6"/>
                </a:solidFill>
              </a:rPr>
              <a:t>of the application:</a:t>
            </a:r>
            <a:endParaRPr lang="en-US" sz="2600" dirty="0">
              <a:solidFill>
                <a:schemeClr val="accent6"/>
              </a:solidFill>
            </a:endParaRPr>
          </a:p>
          <a:p>
            <a:pPr marL="932688" lvl="1" indent="-4572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</a:rPr>
              <a:t>Assists </a:t>
            </a:r>
            <a:r>
              <a:rPr lang="en-US" sz="2600" dirty="0" smtClean="0">
                <a:solidFill>
                  <a:schemeClr val="accent6"/>
                </a:solidFill>
              </a:rPr>
              <a:t>Facilities with </a:t>
            </a:r>
            <a:r>
              <a:rPr lang="en-US" sz="2600" dirty="0">
                <a:solidFill>
                  <a:schemeClr val="accent6"/>
                </a:solidFill>
              </a:rPr>
              <a:t>user accounts.</a:t>
            </a:r>
          </a:p>
          <a:p>
            <a:pPr marL="932688" lvl="1" indent="-4572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</a:rPr>
              <a:t>Manages </a:t>
            </a:r>
            <a:r>
              <a:rPr lang="en-US" sz="2600" dirty="0" smtClean="0">
                <a:solidFill>
                  <a:schemeClr val="accent6"/>
                </a:solidFill>
              </a:rPr>
              <a:t>permissions </a:t>
            </a:r>
            <a:r>
              <a:rPr lang="en-US" sz="2600" dirty="0">
                <a:solidFill>
                  <a:schemeClr val="accent6"/>
                </a:solidFill>
              </a:rPr>
              <a:t>based on user type.</a:t>
            </a:r>
          </a:p>
          <a:p>
            <a:pPr marL="932688" lvl="1" indent="-4572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</a:rPr>
              <a:t>Application hosted </a:t>
            </a:r>
            <a:r>
              <a:rPr lang="en-US" sz="2600" dirty="0">
                <a:solidFill>
                  <a:schemeClr val="accent6"/>
                </a:solidFill>
              </a:rPr>
              <a:t>at CT Bureau of Enterprise Systems &amp; Technology (BEST) behind firewalls</a:t>
            </a:r>
            <a:r>
              <a:rPr lang="en-US" sz="2600" dirty="0" smtClean="0">
                <a:solidFill>
                  <a:schemeClr val="accent6"/>
                </a:solidFill>
              </a:rPr>
              <a:t>.</a:t>
            </a:r>
            <a:endParaRPr lang="en-US" sz="2600" dirty="0" smtClean="0"/>
          </a:p>
          <a:p>
            <a:pPr marL="640080" lvl="1" indent="-256032">
              <a:lnSpc>
                <a:spcPct val="80000"/>
              </a:lnSpc>
              <a:spcBef>
                <a:spcPct val="20000"/>
              </a:spcBef>
              <a:buSzPct val="60000"/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51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320040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b="1" dirty="0" smtClean="0">
              <a:effectLst/>
            </a:endParaRPr>
          </a:p>
          <a:p>
            <a:pPr marL="731520" lvl="1">
              <a:buFont typeface="Wingdings" pitchFamily="2" charset="2"/>
              <a:buChar char=""/>
            </a:pPr>
            <a:endParaRPr lang="en-US" sz="2800" dirty="0">
              <a:solidFill>
                <a:prstClr val="white"/>
              </a:solidFill>
              <a:effectLst/>
            </a:endParaRPr>
          </a:p>
          <a:p>
            <a:pPr marL="731520" lvl="1">
              <a:buFont typeface="Wingdings" pitchFamily="2" charset="2"/>
              <a:buChar char=""/>
            </a:pPr>
            <a:endParaRPr lang="en-US" sz="2800" dirty="0" smtClean="0">
              <a:solidFill>
                <a:prstClr val="white"/>
              </a:solidFill>
              <a:effectLst/>
            </a:endParaRPr>
          </a:p>
          <a:p>
            <a:pPr marL="731520" lvl="1">
              <a:buFont typeface="Wingdings" pitchFamily="2" charset="2"/>
              <a:buChar char=""/>
            </a:pPr>
            <a:endParaRPr lang="en-US" sz="2800" dirty="0">
              <a:solidFill>
                <a:prstClr val="white"/>
              </a:solidFill>
              <a:effectLst/>
            </a:endParaRPr>
          </a:p>
          <a:p>
            <a:pPr marL="475488" lvl="1" indent="0">
              <a:spcAft>
                <a:spcPts val="1200"/>
              </a:spcAft>
              <a:buNone/>
            </a:pPr>
            <a:r>
              <a:rPr lang="en-US" sz="10400" dirty="0" smtClean="0">
                <a:solidFill>
                  <a:schemeClr val="accent6"/>
                </a:solidFill>
                <a:effectLst/>
              </a:rPr>
              <a:t>Facility Users</a:t>
            </a:r>
          </a:p>
          <a:p>
            <a:pPr marL="1371600" lvl="2" indent="-5715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0400" dirty="0" smtClean="0">
                <a:solidFill>
                  <a:schemeClr val="accent6"/>
                </a:solidFill>
                <a:effectLst/>
              </a:rPr>
              <a:t>Facility User will be able to login and submit the events to their respective facility.</a:t>
            </a:r>
            <a:endParaRPr lang="en-US" sz="10400" dirty="0">
              <a:solidFill>
                <a:schemeClr val="accent6"/>
              </a:solidFill>
              <a:effectLst/>
            </a:endParaRPr>
          </a:p>
          <a:p>
            <a:pPr marL="1371600" lvl="2" indent="-5715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0400" dirty="0" smtClean="0">
                <a:solidFill>
                  <a:schemeClr val="accent6"/>
                </a:solidFill>
                <a:effectLst/>
              </a:rPr>
              <a:t>A Facility can have more than one registered user.</a:t>
            </a:r>
          </a:p>
          <a:p>
            <a:pPr marL="1371600" lvl="2" indent="-5715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0400" dirty="0" smtClean="0">
                <a:solidFill>
                  <a:schemeClr val="accent6"/>
                </a:solidFill>
                <a:effectLst/>
              </a:rPr>
              <a:t>A Facility user will be able to see only their approved facility events.</a:t>
            </a:r>
            <a:endParaRPr lang="en-US" sz="10400" dirty="0">
              <a:solidFill>
                <a:schemeClr val="accent6"/>
              </a:solidFill>
              <a:effectLst/>
            </a:endParaRPr>
          </a:p>
          <a:p>
            <a:pPr marL="731520" lvl="1">
              <a:buFont typeface="Wingdings" pitchFamily="2" charset="2"/>
              <a:buChar char=""/>
            </a:pPr>
            <a:endParaRPr lang="en-US" sz="2800" dirty="0">
              <a:solidFill>
                <a:prstClr val="white"/>
              </a:solidFill>
              <a:effectLst/>
            </a:endParaRPr>
          </a:p>
          <a:p>
            <a:pPr marL="731520" lvl="1">
              <a:buFont typeface="Wingdings" pitchFamily="2" charset="2"/>
              <a:buChar char=""/>
            </a:pPr>
            <a:endParaRPr lang="en-US" sz="2800" dirty="0">
              <a:solidFill>
                <a:prstClr val="white"/>
              </a:solidFill>
              <a:effectLst/>
            </a:endParaRPr>
          </a:p>
          <a:p>
            <a:pPr marL="18288" indent="0">
              <a:buNone/>
            </a:pPr>
            <a:endParaRPr lang="en-US" sz="28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 smtClean="0">
              <a:effectLst/>
            </a:endParaRPr>
          </a:p>
          <a:p>
            <a:pPr marL="18288" indent="0">
              <a:buNone/>
            </a:pPr>
            <a:endParaRPr lang="en-US" sz="80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User </a:t>
            </a:r>
            <a:r>
              <a:rPr lang="en-US" sz="3600" b="1" dirty="0" smtClean="0">
                <a:solidFill>
                  <a:schemeClr val="accent6"/>
                </a:solidFill>
              </a:rPr>
              <a:t>Role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914400"/>
          </a:xfrm>
        </p:spPr>
        <p:txBody>
          <a:bodyPr/>
          <a:lstStyle/>
          <a:p>
            <a:pPr algn="ctr"/>
            <a:r>
              <a:rPr lang="en-US" sz="5000" b="1" dirty="0" smtClean="0">
                <a:solidFill>
                  <a:schemeClr val="accent6"/>
                </a:solidFill>
              </a:rPr>
              <a:t>Web Application</a:t>
            </a:r>
            <a:endParaRPr lang="en-US" sz="50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1"/>
            <a:ext cx="8458200" cy="2667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  <a:effectLst/>
              </a:rPr>
              <a:t>Step </a:t>
            </a:r>
            <a:r>
              <a:rPr lang="en-US" sz="2600" dirty="0">
                <a:solidFill>
                  <a:schemeClr val="accent6"/>
                </a:solidFill>
                <a:effectLst/>
              </a:rPr>
              <a:t>1: </a:t>
            </a:r>
            <a:r>
              <a:rPr lang="en-US" sz="2600" dirty="0" smtClean="0">
                <a:solidFill>
                  <a:schemeClr val="accent6"/>
                </a:solidFill>
                <a:effectLst/>
              </a:rPr>
              <a:t>Become a Registered User for a facility</a:t>
            </a:r>
            <a:endParaRPr lang="en-US" sz="2600" dirty="0">
              <a:solidFill>
                <a:schemeClr val="accent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  <a:effectLst/>
              </a:rPr>
              <a:t>Step </a:t>
            </a:r>
            <a:r>
              <a:rPr lang="en-US" sz="2600" dirty="0">
                <a:solidFill>
                  <a:schemeClr val="accent6"/>
                </a:solidFill>
                <a:effectLst/>
              </a:rPr>
              <a:t>2</a:t>
            </a:r>
            <a:r>
              <a:rPr lang="en-US" sz="2600" dirty="0" smtClean="0">
                <a:solidFill>
                  <a:schemeClr val="accent6"/>
                </a:solidFill>
                <a:effectLst/>
              </a:rPr>
              <a:t>: Submit Adverse Events</a:t>
            </a:r>
            <a:endParaRPr lang="en-US" sz="2600" dirty="0">
              <a:solidFill>
                <a:schemeClr val="accent6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  <a:effectLst/>
              </a:rPr>
              <a:t>Step </a:t>
            </a:r>
            <a:r>
              <a:rPr lang="en-US" sz="2600" dirty="0">
                <a:solidFill>
                  <a:schemeClr val="accent6"/>
                </a:solidFill>
                <a:effectLst/>
              </a:rPr>
              <a:t>3: </a:t>
            </a:r>
            <a:r>
              <a:rPr lang="en-US" sz="2600" dirty="0" smtClean="0">
                <a:solidFill>
                  <a:schemeClr val="accent6"/>
                </a:solidFill>
                <a:effectLst/>
              </a:rPr>
              <a:t>Track the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  <a:effectLst/>
              </a:rPr>
              <a:t>Step4 : Communicate with DPH FLIS to follow up with an </a:t>
            </a:r>
            <a:r>
              <a:rPr lang="en-US" sz="2600" smtClean="0">
                <a:solidFill>
                  <a:schemeClr val="accent6"/>
                </a:solidFill>
                <a:effectLst/>
              </a:rPr>
              <a:t>event in case </a:t>
            </a:r>
            <a:r>
              <a:rPr lang="en-US" sz="2600" dirty="0" smtClean="0">
                <a:solidFill>
                  <a:schemeClr val="accent6"/>
                </a:solidFill>
                <a:effectLst/>
              </a:rPr>
              <a:t>additional details are requested.</a:t>
            </a:r>
          </a:p>
        </p:txBody>
      </p:sp>
    </p:spTree>
    <p:extLst>
      <p:ext uri="{BB962C8B-B14F-4D97-AF65-F5344CB8AC3E}">
        <p14:creationId xmlns:p14="http://schemas.microsoft.com/office/powerpoint/2010/main" val="636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Registering as a New User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96100" y="3048000"/>
            <a:ext cx="18288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1. Click the “Register as a new user” button from the adverse events login page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64556"/>
            <a:ext cx="6298223" cy="53911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133600" y="6400800"/>
            <a:ext cx="552286" cy="18684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Registering as a New User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2057400"/>
            <a:ext cx="152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5"/>
                </a:solidFill>
              </a:rPr>
              <a:t>Fill out all the personal information along with Facility type and name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accent5"/>
                </a:solidFill>
              </a:rPr>
              <a:t>Click “Register” button.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" y="1378644"/>
            <a:ext cx="7391400" cy="48387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15901" y="5943600"/>
            <a:ext cx="668266" cy="22608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Registering as a New User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DPH-FLIS Administrator will check if you are an authorized user and activate your account.</a:t>
            </a:r>
          </a:p>
          <a:p>
            <a:endParaRPr lang="en-US" sz="24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Once account is activated you will receive an automated email that your Adverse Events Report Tracking System account has been activated.</a:t>
            </a:r>
          </a:p>
          <a:p>
            <a:endParaRPr lang="en-US" sz="24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Once your account has been activated, you will be able to login to Adverse Events web application with your username and password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Forgot/Reset Password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4478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8288" indent="0">
              <a:buFont typeface="Arial" pitchFamily="34" charset="0"/>
              <a:buNone/>
            </a:pPr>
            <a:r>
              <a:rPr lang="en-US" sz="2000" dirty="0" smtClean="0"/>
              <a:t>Applicant needs to complete:</a:t>
            </a:r>
          </a:p>
          <a:p>
            <a:pPr marL="361188"/>
            <a:r>
              <a:rPr lang="en-US" sz="2000" dirty="0" smtClean="0"/>
              <a:t>Consent Form </a:t>
            </a:r>
          </a:p>
          <a:p>
            <a:pPr marL="361188"/>
            <a:r>
              <a:rPr lang="en-US" sz="2000" dirty="0" smtClean="0"/>
              <a:t>Fingerprinting Information Form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91425" y="1336287"/>
            <a:ext cx="1447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/>
                </a:solidFill>
              </a:rPr>
              <a:t>Click the “Forgot your password” link from the login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/>
                </a:solidFill>
              </a:rPr>
              <a:t>Enter your User Name and click the “Submit” button.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/>
                </a:solidFill>
              </a:rPr>
              <a:t>An Automated email will be send to the associated email account with a reset password link.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6" y="1371600"/>
            <a:ext cx="7486650" cy="25146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3581400" y="3656001"/>
            <a:ext cx="607515" cy="18684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3987373"/>
            <a:ext cx="7486649" cy="263842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59285" y="6271468"/>
            <a:ext cx="607515" cy="2055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lementa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20856</TotalTime>
  <Words>1754</Words>
  <Application>Microsoft Office PowerPoint</Application>
  <PresentationFormat>On-screen Show (4:3)</PresentationFormat>
  <Paragraphs>220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Palatino Linotype</vt:lpstr>
      <vt:lpstr>Wingdings</vt:lpstr>
      <vt:lpstr>Elemental</vt:lpstr>
      <vt:lpstr>1_Elemental</vt:lpstr>
      <vt:lpstr>2_Elemental</vt:lpstr>
      <vt:lpstr>DPH Facility Licensing &amp; Investigation Section Adverse Events Report Tracking System </vt:lpstr>
      <vt:lpstr>Adverse Events Report Tracking System Overview</vt:lpstr>
      <vt:lpstr>PowerPoint Presentation</vt:lpstr>
      <vt:lpstr>User Role</vt:lpstr>
      <vt:lpstr>Web Application</vt:lpstr>
      <vt:lpstr>Registering as a New User</vt:lpstr>
      <vt:lpstr>Registering as a New User</vt:lpstr>
      <vt:lpstr>Registering as a New User</vt:lpstr>
      <vt:lpstr>Forgot/Reset Password</vt:lpstr>
      <vt:lpstr>Adverse Events Home/Main Page</vt:lpstr>
      <vt:lpstr>PowerPoint Presentation</vt:lpstr>
      <vt:lpstr>Report New Adverse Events</vt:lpstr>
      <vt:lpstr> Step 1: Enter Personal and Facility Information</vt:lpstr>
      <vt:lpstr> Step 1: Enter Personal and Facility Information</vt:lpstr>
      <vt:lpstr>CAP Submission</vt:lpstr>
      <vt:lpstr>CAP Submission</vt:lpstr>
      <vt:lpstr>CAP Submission</vt:lpstr>
      <vt:lpstr>CAP Submission</vt:lpstr>
      <vt:lpstr>Authorized User Submission/Registration</vt:lpstr>
      <vt:lpstr>  Questions?   </vt:lpstr>
      <vt:lpstr>  Thank You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C. Mitchell</dc:creator>
  <cp:lastModifiedBy>Sethuraman, Surjit</cp:lastModifiedBy>
  <cp:revision>218</cp:revision>
  <cp:lastPrinted>2015-12-31T16:51:31Z</cp:lastPrinted>
  <dcterms:created xsi:type="dcterms:W3CDTF">2013-02-20T13:14:13Z</dcterms:created>
  <dcterms:modified xsi:type="dcterms:W3CDTF">2017-04-19T17:05:37Z</dcterms:modified>
</cp:coreProperties>
</file>