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81" r:id="rId2"/>
    <p:sldId id="279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</p:sldIdLst>
  <p:sldSz cx="9144000" cy="6858000" type="screen4x3"/>
  <p:notesSz cx="7010400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uma, Melissa" initials="TM" lastIdx="1" clrIdx="0">
    <p:extLst>
      <p:ext uri="{19B8F6BF-5375-455C-9EA6-DF929625EA0E}">
        <p15:presenceInfo xmlns:p15="http://schemas.microsoft.com/office/powerpoint/2012/main" userId="S-1-5-21-746137067-854245398-682003330-3955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0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16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16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7D3304-5687-4526-BF6B-62F39789DFFF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1103"/>
            <a:ext cx="5608320" cy="415051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6"/>
            <a:ext cx="3037840" cy="4611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60606"/>
            <a:ext cx="3037840" cy="4611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A242C5-3E60-4668-B23B-F17A02236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43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52475" indent="-288925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58875" indent="-231775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22425" indent="-231775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85975" indent="-231775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43175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3000375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57575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914775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fld id="{567C76A5-9098-4BAC-AC17-C08EE9FE264B}" type="slidenum">
              <a:rPr lang="en-US" altLang="en-US" smtClean="0"/>
              <a:pPr/>
              <a:t>3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69367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52475" indent="-288925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58875" indent="-231775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22425" indent="-231775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85975" indent="-231775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43175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3000375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57575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914775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fld id="{F9B61CA3-D443-4738-BD99-2D168DC151A7}" type="slidenum">
              <a:rPr lang="en-US" altLang="en-US" smtClean="0">
                <a:solidFill>
                  <a:srgbClr val="000000"/>
                </a:solidFill>
              </a:rPr>
              <a:pPr/>
              <a:t>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897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52475" indent="-288925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58875" indent="-231775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22425" indent="-231775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85975" indent="-231775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43175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3000375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57575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914775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fld id="{92E7FEA7-EBFE-422A-9E6F-007553665D82}" type="slidenum">
              <a:rPr lang="en-US" altLang="en-US" smtClean="0">
                <a:solidFill>
                  <a:srgbClr val="000000"/>
                </a:solidFill>
              </a:rPr>
              <a:pPr/>
              <a:t>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0774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52475" indent="-288925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58875" indent="-231775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22425" indent="-231775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85975" indent="-231775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43175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3000375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57575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914775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fld id="{94B2C003-BB33-4424-925F-FA38B88770B2}" type="slidenum">
              <a:rPr lang="en-US" altLang="en-US" smtClean="0">
                <a:solidFill>
                  <a:srgbClr val="000000"/>
                </a:solidFill>
              </a:rPr>
              <a:pPr/>
              <a:t>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042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AB09-C14F-4233-861D-0EBB3D6EDFB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1A1FD-399F-4347-B824-3AD8A950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271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AB09-C14F-4233-861D-0EBB3D6EDFB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1A1FD-399F-4347-B824-3AD8A950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217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AB09-C14F-4233-861D-0EBB3D6EDFB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1A1FD-399F-4347-B824-3AD8A950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93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AB09-C14F-4233-861D-0EBB3D6EDFB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1A1FD-399F-4347-B824-3AD8A950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134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AB09-C14F-4233-861D-0EBB3D6EDFB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1A1FD-399F-4347-B824-3AD8A950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10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AB09-C14F-4233-861D-0EBB3D6EDFB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1A1FD-399F-4347-B824-3AD8A950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433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AB09-C14F-4233-861D-0EBB3D6EDFB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1A1FD-399F-4347-B824-3AD8A950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93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AB09-C14F-4233-861D-0EBB3D6EDFB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1A1FD-399F-4347-B824-3AD8A950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81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AB09-C14F-4233-861D-0EBB3D6EDFB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1A1FD-399F-4347-B824-3AD8A950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95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AB09-C14F-4233-861D-0EBB3D6EDFB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1A1FD-399F-4347-B824-3AD8A950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364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AB09-C14F-4233-861D-0EBB3D6EDFB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1A1FD-399F-4347-B824-3AD8A950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908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CAB09-C14F-4233-861D-0EBB3D6EDFBD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1A1FD-399F-4347-B824-3AD8A950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72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s://www.cdc.gov/phhsblockgrant/states/pdfs/connecticut2015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health.state.ri.us/materialbyothers/CDC-SuccessStoryToolKit.pdf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file:///C:\Users\toumam\AppData\Local\Microsoft\Windows\Temporary%20Internet%20Files\Content.MSO\Copies%20of%20CHIPs\WHIP%20Synopsis%20DRAFT%2010%2022%2015.pdf" TargetMode="External"/><Relationship Id="rId3" Type="http://schemas.openxmlformats.org/officeDocument/2006/relationships/hyperlink" Target="file:///C:\Users\toumam\AppData\Local\Microsoft\Windows\Temporary%20Internet%20Files\Content.MSO\Copies%20of%20CHIPs\Greater%20Bridgeport%20Region%20CHIP%202013%20FINAL.pdf" TargetMode="External"/><Relationship Id="rId7" Type="http://schemas.openxmlformats.org/officeDocument/2006/relationships/hyperlink" Target="file:///C:\Users\toumam\AppData\Local\Microsoft\Windows\Temporary%20Internet%20Files\Content.MSO\Copies%20of%20CHIPs\CCHD%20-2014%20CHIP-Phase%201%20DRAFT%20(2).docx" TargetMode="External"/><Relationship Id="rId2" Type="http://schemas.openxmlformats.org/officeDocument/2006/relationships/hyperlink" Target="http://www.ct.gov/dph/lib/dph/state_health_planning/sha-ship/hct2020/hct2020_state_hlth_impv_032514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C:\Users\toumam\AppData\Local\Microsoft\Windows\Temporary%20Internet%20Files\Content.MSO\Copies%20of%20CHIPs\NVHD%20CHIP.pdf" TargetMode="External"/><Relationship Id="rId11" Type="http://schemas.openxmlformats.org/officeDocument/2006/relationships/hyperlink" Target="file:///C:\Users\toumam\AppData\Local\Microsoft\Windows\Temporary%20Internet%20Files\Content.MSO\Copies%20of%20CHIPs\ECHN%20CHNA%20Action%20Plan%202016%20Final.docx" TargetMode="External"/><Relationship Id="rId5" Type="http://schemas.openxmlformats.org/officeDocument/2006/relationships/hyperlink" Target="file:///C:\Users\toumam\AppData\Local\Microsoft\Windows\Temporary%20Internet%20Files\Content.MSO\Copies%20of%20CHIPs\Final%20CHIP%20print_July2015.pdf" TargetMode="External"/><Relationship Id="rId10" Type="http://schemas.openxmlformats.org/officeDocument/2006/relationships/hyperlink" Target="file:///C:\Users\toumam\AppData\Local\Microsoft\Windows\Temporary%20Internet%20Files\Content.MSO\Copies%20of%20CHIPs\Greater%20New%20Haven%20CHA%20and%20CHIP.pdf" TargetMode="External"/><Relationship Id="rId4" Type="http://schemas.openxmlformats.org/officeDocument/2006/relationships/hyperlink" Target="file:///C:\Users\toumam\AppData\Local\Microsoft\Windows\Temporary%20Internet%20Files\Content.MSO\Copies%20of%20CHIPs\GreaterNorwalkCHACHIPReportDecember2012.pdf" TargetMode="External"/><Relationship Id="rId9" Type="http://schemas.openxmlformats.org/officeDocument/2006/relationships/hyperlink" Target="file:///C:\Users\toumam\AppData\Local\Microsoft\Windows\Temporary%20Internet%20Files\Content.MSO\Copies%20of%20CHIPs\2016%20Greater%20Danbury%20Region%20CHIP%20Draft4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Document1.doc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phaboard.org/wp-content/uploads/FINAL_PHAB-Acronyms-and-Glossary-of-Terms-Version-1.5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tho.org/Accreditation-Library/" TargetMode="External"/><Relationship Id="rId2" Type="http://schemas.openxmlformats.org/officeDocument/2006/relationships/hyperlink" Target="https://www.dropbox.com/sh/nq0fb4j5zinxmle/AACSDborjhh8xiW8ENBfq8Bla?dl=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062506"/>
            <a:ext cx="8077200" cy="1470025"/>
          </a:xfrm>
        </p:spPr>
        <p:txBody>
          <a:bodyPr/>
          <a:lstStyle/>
          <a:p>
            <a:r>
              <a:rPr lang="en-US" dirty="0" smtClean="0"/>
              <a:t>Accreditation Learning Community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276600"/>
            <a:ext cx="6400800" cy="2339975"/>
          </a:xfrm>
        </p:spPr>
        <p:txBody>
          <a:bodyPr>
            <a:normAutofit fontScale="70000" lnSpcReduction="20000"/>
          </a:bodyPr>
          <a:lstStyle/>
          <a:p>
            <a:r>
              <a:rPr lang="en-US" sz="6000" dirty="0" smtClean="0"/>
              <a:t>September 27, 2017</a:t>
            </a:r>
          </a:p>
          <a:p>
            <a:r>
              <a:rPr lang="en-US" sz="6000" dirty="0" smtClean="0"/>
              <a:t>1:00-2:00pm</a:t>
            </a:r>
          </a:p>
          <a:p>
            <a:endParaRPr lang="en-US" dirty="0" smtClean="0"/>
          </a:p>
          <a:p>
            <a:r>
              <a:rPr lang="en-US" b="1" dirty="0"/>
              <a:t>Dial-In Number: </a:t>
            </a:r>
            <a:r>
              <a:rPr lang="en-US" dirty="0" smtClean="0"/>
              <a:t>1 877 916 8051</a:t>
            </a:r>
            <a:endParaRPr lang="en-US" dirty="0"/>
          </a:p>
          <a:p>
            <a:r>
              <a:rPr lang="en-US" b="1" dirty="0"/>
              <a:t>Access Code:</a:t>
            </a:r>
            <a:r>
              <a:rPr lang="en-US" dirty="0"/>
              <a:t> </a:t>
            </a:r>
            <a:r>
              <a:rPr lang="en-US" dirty="0" smtClean="0"/>
              <a:t>539-9866</a:t>
            </a:r>
            <a:endParaRPr lang="en-US" dirty="0"/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2532531"/>
            <a:ext cx="8077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5325410"/>
            <a:ext cx="1216588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92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451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/>
              <a:t>Share </a:t>
            </a:r>
            <a:r>
              <a:rPr lang="en-US" sz="4000" b="1" dirty="0" smtClean="0"/>
              <a:t>Your CHIP Success Stories!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751" y="1065614"/>
            <a:ext cx="8763000" cy="5035225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Tell us about a successful initiative, strategy, or activity that your Local Health Department and/or partners have implemented from your community’s Health Improvement Plan!</a:t>
            </a:r>
          </a:p>
          <a:p>
            <a:pPr marL="0" indent="0">
              <a:buNone/>
            </a:pPr>
            <a:endParaRPr lang="en-US" sz="300" dirty="0" smtClean="0">
              <a:solidFill>
                <a:srgbClr val="0070C0"/>
              </a:solidFill>
            </a:endParaRPr>
          </a:p>
          <a:p>
            <a:pPr marL="400050" lvl="1" indent="0"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For example, collaboration with: </a:t>
            </a:r>
            <a:endParaRPr lang="en-US" sz="1600" dirty="0" smtClean="0">
              <a:solidFill>
                <a:srgbClr val="0070C0"/>
              </a:solidFill>
            </a:endParaRPr>
          </a:p>
          <a:p>
            <a:pPr lvl="2"/>
            <a:r>
              <a:rPr lang="en-US" sz="2000" dirty="0" smtClean="0">
                <a:solidFill>
                  <a:srgbClr val="0070C0"/>
                </a:solidFill>
              </a:rPr>
              <a:t>school districts</a:t>
            </a:r>
          </a:p>
          <a:p>
            <a:pPr lvl="2"/>
            <a:r>
              <a:rPr lang="en-US" sz="2000" dirty="0" smtClean="0">
                <a:solidFill>
                  <a:srgbClr val="0070C0"/>
                </a:solidFill>
              </a:rPr>
              <a:t>local businesses</a:t>
            </a:r>
          </a:p>
          <a:p>
            <a:pPr lvl="2"/>
            <a:r>
              <a:rPr lang="en-US" sz="2000" dirty="0" smtClean="0">
                <a:solidFill>
                  <a:srgbClr val="0070C0"/>
                </a:solidFill>
              </a:rPr>
              <a:t>community </a:t>
            </a:r>
            <a:r>
              <a:rPr lang="en-US" sz="2000" dirty="0">
                <a:solidFill>
                  <a:srgbClr val="0070C0"/>
                </a:solidFill>
              </a:rPr>
              <a:t>partners</a:t>
            </a:r>
          </a:p>
          <a:p>
            <a:pPr lvl="2"/>
            <a:r>
              <a:rPr lang="en-US" sz="2000" dirty="0" smtClean="0">
                <a:solidFill>
                  <a:srgbClr val="0070C0"/>
                </a:solidFill>
              </a:rPr>
              <a:t>faith-based community organization</a:t>
            </a:r>
          </a:p>
          <a:p>
            <a:pPr lvl="2"/>
            <a:r>
              <a:rPr lang="en-US" sz="2000" dirty="0" smtClean="0">
                <a:solidFill>
                  <a:srgbClr val="0070C0"/>
                </a:solidFill>
              </a:rPr>
              <a:t>Senior Center/Parks and Rec</a:t>
            </a:r>
          </a:p>
          <a:p>
            <a:pPr marL="0" indent="0">
              <a:buNone/>
            </a:pPr>
            <a:endParaRPr lang="en-US" sz="1000" dirty="0" smtClean="0"/>
          </a:p>
          <a:p>
            <a:pPr marL="0" indent="0" algn="ctr">
              <a:buNone/>
            </a:pPr>
            <a:r>
              <a:rPr lang="en-US" sz="2600" u="sng" dirty="0" smtClean="0"/>
              <a:t>GOAL</a:t>
            </a:r>
            <a:r>
              <a:rPr lang="en-US" sz="2600" dirty="0" smtClean="0"/>
              <a:t> </a:t>
            </a:r>
          </a:p>
          <a:p>
            <a:pPr marL="0" indent="0" algn="ctr">
              <a:buNone/>
            </a:pPr>
            <a:r>
              <a:rPr lang="en-US" sz="2000" dirty="0" smtClean="0"/>
              <a:t>Share model strategies with constituents, community partners, other local health departments, and elected officials.</a:t>
            </a:r>
            <a:endParaRPr lang="en-US" sz="2000" dirty="0"/>
          </a:p>
          <a:p>
            <a:pPr marL="457200" lvl="1" indent="0" algn="ctr">
              <a:buNone/>
            </a:pPr>
            <a:r>
              <a:rPr lang="en-US" sz="1800" dirty="0" smtClean="0">
                <a:hlinkClick r:id="rId2"/>
              </a:rPr>
              <a:t>CDC Example from Connecticut: Fairfield Rolls Out First Bike Route</a:t>
            </a:r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072260"/>
            <a:ext cx="737936" cy="785740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476451" y="762000"/>
            <a:ext cx="8077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438400" y="6318274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 the </a:t>
            </a:r>
            <a:r>
              <a:rPr lang="en-US" dirty="0" smtClean="0">
                <a:hlinkClick r:id="rId4"/>
              </a:rPr>
              <a:t>CDC Success Story Tool Kit </a:t>
            </a:r>
            <a:r>
              <a:rPr lang="en-US" dirty="0" smtClean="0"/>
              <a:t>for guidance!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99269" y="2237043"/>
            <a:ext cx="2286000" cy="203132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Can potentially support accreditation as examples of providing information on public health to the public and engaging partners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943600" y="1905000"/>
            <a:ext cx="2762451" cy="2590800"/>
          </a:xfrm>
          <a:prstGeom prst="ellipse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184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CHIP Priorities Crosswalk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524293" y="1600198"/>
          <a:ext cx="8095413" cy="4517856"/>
        </p:xfrm>
        <a:graphic>
          <a:graphicData uri="http://schemas.openxmlformats.org/drawingml/2006/table">
            <a:tbl>
              <a:tblPr/>
              <a:tblGrid>
                <a:gridCol w="1208978"/>
                <a:gridCol w="568931"/>
                <a:gridCol w="651900"/>
                <a:gridCol w="568931"/>
                <a:gridCol w="568931"/>
                <a:gridCol w="651900"/>
                <a:gridCol w="568931"/>
                <a:gridCol w="746722"/>
                <a:gridCol w="699311"/>
                <a:gridCol w="568931"/>
                <a:gridCol w="568931"/>
                <a:gridCol w="723016"/>
              </a:tblGrid>
              <a:tr h="53337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State*</a:t>
                      </a:r>
                      <a:endParaRPr lang="en-US" sz="10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3" action="ppaction://hlinkfile"/>
                        </a:rPr>
                        <a:t>Greater Bridgeport</a:t>
                      </a:r>
                      <a:endParaRPr lang="en-US" sz="10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4" action="ppaction://hlinkfile"/>
                        </a:rPr>
                        <a:t>Norwalk</a:t>
                      </a:r>
                      <a:endParaRPr lang="en-US" sz="10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5" action="ppaction://hlinkfile"/>
                        </a:rPr>
                        <a:t>Hartford</a:t>
                      </a:r>
                      <a:endParaRPr lang="en-US" sz="10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6" action="ppaction://hlinkfile"/>
                        </a:rPr>
                        <a:t>Naugatuck Valley</a:t>
                      </a:r>
                      <a:endParaRPr lang="en-US" sz="10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7" action="ppaction://hlinkfile"/>
                        </a:rPr>
                        <a:t>Central CT </a:t>
                      </a:r>
                      <a:endParaRPr lang="en-US" sz="10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8" action="ppaction://hlinkfile"/>
                        </a:rPr>
                        <a:t>Wallingford</a:t>
                      </a:r>
                      <a:endParaRPr lang="en-US" sz="10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9" action="ppaction://hlinkfile"/>
                        </a:rPr>
                        <a:t>Greater Danbury</a:t>
                      </a:r>
                      <a:endParaRPr lang="en-US" sz="10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10" action="ppaction://hlinkfile"/>
                        </a:rPr>
                        <a:t>Greater New Haven</a:t>
                      </a:r>
                      <a:endParaRPr lang="en-US" sz="10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 Shore District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sng" strike="noStrike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11" action="ppaction://hlinkfile"/>
                        </a:rPr>
                        <a:t>ECHN</a:t>
                      </a:r>
                      <a:endParaRPr lang="en-US" sz="10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5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Maternal, Infant, and Child Health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4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5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</a:rPr>
                        <a:t>Environmental Risk Factors and Health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3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3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9999"/>
                          </a:solidFill>
                          <a:effectLst/>
                          <a:latin typeface="Calibri" panose="020F0502020204030204" pitchFamily="34" charset="0"/>
                        </a:rPr>
                        <a:t>Chronic Disease Prevention and Control 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34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3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BF8F00"/>
                          </a:solidFill>
                          <a:effectLst/>
                          <a:latin typeface="Calibri" panose="020F0502020204030204" pitchFamily="34" charset="0"/>
                        </a:rPr>
                        <a:t>Infectious Disease Prevention and Control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34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5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Injury and Violence Prevention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34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3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E26714"/>
                          </a:solidFill>
                          <a:effectLst/>
                          <a:latin typeface="Calibri" panose="020F0502020204030204" pitchFamily="34" charset="0"/>
                        </a:rPr>
                        <a:t>Mental Health, Alcohol, and Subtance Abuse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834"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90" marR="8890" marT="889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65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Health Systems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8890" marR="8890" marT="88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4703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568818"/>
            <a:ext cx="987988" cy="1051991"/>
          </a:xfrm>
          <a:prstGeom prst="rect">
            <a:avLst/>
          </a:prstGeom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838200" y="4701666"/>
            <a:ext cx="64008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Next Call: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Wednesday October 25, 2017 1-2pm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2335573"/>
              </p:ext>
            </p:extLst>
          </p:nvPr>
        </p:nvGraphicFramePr>
        <p:xfrm>
          <a:off x="990600" y="2056014"/>
          <a:ext cx="6856413" cy="23324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Document" r:id="rId4" imgW="5940848" imgH="2021414" progId="Word.Document.12">
                  <p:embed/>
                </p:oleObj>
              </mc:Choice>
              <mc:Fallback>
                <p:oleObj name="Document" r:id="rId4" imgW="5940848" imgH="202141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0600" y="2056014"/>
                        <a:ext cx="6856413" cy="23324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86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867400"/>
            <a:ext cx="91440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dist="50800" dir="5400000" algn="ctr" rotWithShape="0">
              <a:srgbClr val="000000">
                <a:alpha val="0"/>
              </a:srgb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accent4"/>
                </a:solidFill>
              </a:rPr>
              <a:t>Connecticut Department of Public Health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>
                <a:solidFill>
                  <a:schemeClr val="accent4"/>
                </a:solidFill>
              </a:rPr>
              <a:t>Keeping Connecticut </a:t>
            </a:r>
            <a:r>
              <a:rPr lang="en-US" sz="1600" i="1" dirty="0">
                <a:solidFill>
                  <a:schemeClr val="accent4"/>
                </a:solidFill>
              </a:rPr>
              <a:t>Healthy</a:t>
            </a:r>
          </a:p>
        </p:txBody>
      </p:sp>
      <p:sp>
        <p:nvSpPr>
          <p:cNvPr id="14341" name="Subtitle 2"/>
          <p:cNvSpPr>
            <a:spLocks noGrp="1"/>
          </p:cNvSpPr>
          <p:nvPr>
            <p:ph type="subTitle" idx="1"/>
          </p:nvPr>
        </p:nvSpPr>
        <p:spPr>
          <a:xfrm>
            <a:off x="1677988" y="4451350"/>
            <a:ext cx="5637212" cy="882650"/>
          </a:xfrm>
        </p:spPr>
        <p:txBody>
          <a:bodyPr>
            <a:normAutofit fontScale="55000" lnSpcReduction="20000"/>
          </a:bodyPr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Kristin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Sullivan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Manager</a:t>
            </a:r>
          </a:p>
          <a:p>
            <a:pPr algn="ctr" eaLnBrk="1" hangingPunct="1">
              <a:defRPr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Public Health Systems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Improvement</a:t>
            </a:r>
          </a:p>
          <a:p>
            <a:pPr algn="ctr" eaLnBrk="1" hangingPunct="1">
              <a:defRPr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Connecticut Department of Public Health</a:t>
            </a:r>
          </a:p>
          <a:p>
            <a:pPr algn="ctr"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alt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7689272" cy="1975704"/>
          </a:xfrm>
        </p:spPr>
        <p:txBody>
          <a:bodyPr/>
          <a:lstStyle/>
          <a:p>
            <a:pPr marL="182880" indent="0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anose="02040502050405020303" pitchFamily="18" charset="0"/>
              <a:buNone/>
              <a:defRPr/>
            </a:pPr>
            <a:r>
              <a:rPr lang="en-US" sz="4000" dirty="0" smtClean="0">
                <a:effectLst>
                  <a:reflection blurRad="6350" endPos="0" dir="5400000" sy="-100000" algn="bl" rotWithShape="0"/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Connecticut </a:t>
            </a:r>
            <a:br>
              <a:rPr lang="en-US" sz="4000" dirty="0" smtClean="0">
                <a:effectLst>
                  <a:reflection blurRad="6350" endPos="0" dir="5400000" sy="-100000" algn="bl" rotWithShape="0"/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dirty="0" smtClean="0">
                <a:effectLst>
                  <a:reflection blurRad="6350" endPos="0" dir="5400000" sy="-100000" algn="bl" rotWithShape="0"/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Department of Public Health </a:t>
            </a:r>
            <a:br>
              <a:rPr lang="en-US" sz="4000" dirty="0" smtClean="0">
                <a:effectLst>
                  <a:reflection blurRad="6350" endPos="0" dir="5400000" sy="-100000" algn="bl" rotWithShape="0"/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4000" dirty="0">
              <a:effectLst>
                <a:reflection blurRad="6350" endPos="0" dir="5400000" sy="-100000" algn="bl" rotWithShape="0"/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943600"/>
            <a:ext cx="764304" cy="813816"/>
          </a:xfrm>
          <a:prstGeom prst="rect">
            <a:avLst/>
          </a:prstGeom>
          <a:effectLst>
            <a:softEdge rad="0"/>
          </a:effectLst>
        </p:spPr>
      </p:pic>
      <p:sp>
        <p:nvSpPr>
          <p:cNvPr id="8" name="Subtitle 2"/>
          <p:cNvSpPr txBox="1">
            <a:spLocks/>
          </p:cNvSpPr>
          <p:nvPr/>
        </p:nvSpPr>
        <p:spPr bwMode="auto">
          <a:xfrm>
            <a:off x="1371600" y="2590800"/>
            <a:ext cx="6553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None/>
              <a:defRPr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US" sz="3200" dirty="0">
                <a:effectLst>
                  <a:reflection blurRad="6350" endPos="0" dir="5400000" sy="-100000" algn="bl" rotWithShape="0"/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Local Health Technical Assistance Call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en-US" sz="2800" dirty="0" smtClean="0">
                <a:effectLst>
                  <a:reflection blurRad="6350" endPos="0" dir="5400000" sy="-100000" algn="bl" rotWithShape="0"/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Domain 8: Workforce Development</a:t>
            </a:r>
          </a:p>
          <a:p>
            <a:pPr algn="ctr" eaLnBrk="1" hangingPunct="1">
              <a:defRPr/>
            </a:pPr>
            <a:r>
              <a:rPr lang="en-US" altLang="en-US" dirty="0" smtClean="0"/>
              <a:t>September 27, 2017</a:t>
            </a:r>
          </a:p>
        </p:txBody>
      </p:sp>
      <p:pic>
        <p:nvPicPr>
          <p:cNvPr id="28681" name="Picture 8" descr="http://www.phaboard.org/wp-content/uploads/PHAB-SEAL-COLO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5913" y="5980113"/>
            <a:ext cx="914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532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-3208"/>
            <a:ext cx="8077200" cy="1143000"/>
          </a:xfrm>
        </p:spPr>
        <p:txBody>
          <a:bodyPr/>
          <a:lstStyle/>
          <a:p>
            <a:pPr marL="0" indent="0" algn="ctr" eaLnBrk="1" hangingPunct="1">
              <a:buFont typeface="Georgia" panose="02040502050405020303" pitchFamily="18" charset="0"/>
              <a:buNone/>
              <a:defRPr/>
            </a:pPr>
            <a:r>
              <a:rPr lang="en-US" sz="3200" dirty="0" smtClean="0"/>
              <a:t>ASTHO Workforce Directors Meeting</a:t>
            </a:r>
            <a:br>
              <a:rPr lang="en-US" sz="3200" dirty="0" smtClean="0"/>
            </a:br>
            <a:r>
              <a:rPr lang="en-US" sz="3200" dirty="0" smtClean="0"/>
              <a:t>August, 2017</a:t>
            </a:r>
            <a:endParaRPr lang="en-US" sz="3200" dirty="0"/>
          </a:p>
        </p:txBody>
      </p:sp>
      <p:sp>
        <p:nvSpPr>
          <p:cNvPr id="45059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152400" y="1371600"/>
            <a:ext cx="8382000" cy="6400800"/>
          </a:xfrm>
          <a:prstGeom prst="rect">
            <a:avLst/>
          </a:prstGeom>
        </p:spPr>
        <p:txBody>
          <a:bodyPr/>
          <a:lstStyle/>
          <a:p>
            <a:pPr marL="46037" indent="0" eaLnBrk="1" hangingPunct="1">
              <a:spcAft>
                <a:spcPts val="1200"/>
              </a:spcAft>
              <a:buFont typeface="Georgia" panose="02040502050405020303" pitchFamily="18" charset="0"/>
              <a:buNone/>
              <a:defRPr/>
            </a:pPr>
            <a:r>
              <a:rPr lang="en-US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PHAB Update: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en-US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Building Standards and Measures v 2.0 – released for comment in 2019; ready in 2020.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en-US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Currently beta testing Vital Records Accreditation  - address security of records, fraud detection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en-US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National Evaluation of Domain 8:</a:t>
            </a:r>
          </a:p>
          <a:p>
            <a:pPr lvl="1" eaLnBrk="1" hangingPunct="1">
              <a:spcAft>
                <a:spcPts val="1200"/>
              </a:spcAft>
              <a:defRPr/>
            </a:pPr>
            <a:r>
              <a:rPr lang="en-US" alt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8.2.1 – some issues around requirement that WFD plan be responsive to a changing environment</a:t>
            </a:r>
          </a:p>
          <a:p>
            <a:pPr lvl="1" eaLnBrk="1" hangingPunct="1">
              <a:spcAft>
                <a:spcPts val="1200"/>
              </a:spcAft>
              <a:defRPr/>
            </a:pPr>
            <a:r>
              <a:rPr lang="en-US" alt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8.2.5 – challenge – providing TA to LHDs around HR issues. Ultimately PHAB would like to see HR best practices shared with locals.</a:t>
            </a:r>
          </a:p>
          <a:p>
            <a:pPr lvl="1" eaLnBrk="1" hangingPunct="1">
              <a:spcAft>
                <a:spcPts val="1200"/>
              </a:spcAft>
              <a:defRPr/>
            </a:pPr>
            <a:r>
              <a:rPr lang="en-US" alt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DPH – scored fully demonstrated on all measures except one; with areas of excellence cited for leadership development and local public health training provided at semi annual meetings</a:t>
            </a:r>
          </a:p>
          <a:p>
            <a:pPr eaLnBrk="1" hangingPunct="1">
              <a:defRPr/>
            </a:pPr>
            <a:endParaRPr lang="en-US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09600" y="1143000"/>
            <a:ext cx="8077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072260"/>
            <a:ext cx="737936" cy="78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2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36872" y="25667"/>
            <a:ext cx="8077200" cy="1143000"/>
          </a:xfrm>
        </p:spPr>
        <p:txBody>
          <a:bodyPr/>
          <a:lstStyle/>
          <a:p>
            <a:pPr marL="0" indent="0" algn="ctr" eaLnBrk="1" hangingPunct="1">
              <a:buFont typeface="Georgia" panose="02040502050405020303" pitchFamily="18" charset="0"/>
              <a:buNone/>
              <a:defRPr/>
            </a:pPr>
            <a:r>
              <a:rPr lang="en-US" sz="3200" dirty="0" smtClean="0"/>
              <a:t>ASTHO Workforce Directors Meeting</a:t>
            </a:r>
            <a:br>
              <a:rPr lang="en-US" sz="3200" dirty="0" smtClean="0"/>
            </a:br>
            <a:r>
              <a:rPr lang="en-US" sz="3200" dirty="0" smtClean="0"/>
              <a:t>August, 2017</a:t>
            </a:r>
            <a:endParaRPr lang="en-US" sz="3200" dirty="0"/>
          </a:p>
        </p:txBody>
      </p:sp>
      <p:sp>
        <p:nvSpPr>
          <p:cNvPr id="45059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152400" y="1371600"/>
            <a:ext cx="8382000" cy="6400800"/>
          </a:xfrm>
          <a:prstGeom prst="rect">
            <a:avLst/>
          </a:prstGeom>
        </p:spPr>
        <p:txBody>
          <a:bodyPr/>
          <a:lstStyle/>
          <a:p>
            <a:pPr eaLnBrk="1" hangingPunct="1">
              <a:spcAft>
                <a:spcPts val="1200"/>
              </a:spcAft>
              <a:defRPr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Reaccreditation:</a:t>
            </a:r>
          </a:p>
          <a:p>
            <a:pPr lvl="1" eaLnBrk="1" hangingPunct="1">
              <a:spcAft>
                <a:spcPts val="1200"/>
              </a:spcAft>
              <a:defRPr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Themes: collaboration, partnership, community involvement, leadership for community health development, heath equity, mobilization of the community, culture of quality</a:t>
            </a:r>
          </a:p>
          <a:p>
            <a:pPr lvl="1" eaLnBrk="1" hangingPunct="1">
              <a:spcAft>
                <a:spcPts val="1200"/>
              </a:spcAft>
              <a:defRPr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Now that you have capacity to do 10 Essential Services, so what? Tell me how you have used this to improve health </a:t>
            </a:r>
          </a:p>
          <a:p>
            <a:pPr marL="46037" indent="0" eaLnBrk="1" hangingPunct="1">
              <a:spcAft>
                <a:spcPts val="1200"/>
              </a:spcAft>
              <a:buFont typeface="Georgia" panose="02040502050405020303" pitchFamily="18" charset="0"/>
              <a:buNone/>
              <a:defRPr/>
            </a:pPr>
            <a:r>
              <a:rPr lang="en-US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Potential Resource: ASTHO Change Packets (under development)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en-US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Culture of Learning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en-US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Organizational Communication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en-US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Developing Leadership Capacity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en-US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Enhancing Cultural Awareness in the Workforce</a:t>
            </a:r>
          </a:p>
          <a:p>
            <a:pPr eaLnBrk="1" hangingPunct="1">
              <a:spcAft>
                <a:spcPts val="1200"/>
              </a:spcAft>
              <a:defRPr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037" indent="0" eaLnBrk="1" hangingPunct="1">
              <a:buFont typeface="Georgia" panose="02040502050405020303" pitchFamily="18" charset="0"/>
              <a:buNone/>
              <a:defRPr/>
            </a:pPr>
            <a:endParaRPr lang="en-US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09600" y="1143000"/>
            <a:ext cx="8077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072260"/>
            <a:ext cx="737936" cy="78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50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0"/>
            <a:ext cx="8077200" cy="1143000"/>
          </a:xfrm>
        </p:spPr>
        <p:txBody>
          <a:bodyPr/>
          <a:lstStyle/>
          <a:p>
            <a:pPr marL="0" indent="0" algn="ctr" eaLnBrk="1" hangingPunct="1">
              <a:buFont typeface="Georgia" panose="02040502050405020303" pitchFamily="18" charset="0"/>
              <a:buNone/>
              <a:defRPr/>
            </a:pPr>
            <a:r>
              <a:rPr lang="en-US" sz="3200" dirty="0" smtClean="0"/>
              <a:t>ASTHO Workforce Directors Meeting</a:t>
            </a:r>
            <a:br>
              <a:rPr lang="en-US" sz="3200" dirty="0" smtClean="0"/>
            </a:br>
            <a:r>
              <a:rPr lang="en-US" sz="3200" dirty="0" smtClean="0"/>
              <a:t>August, 2017</a:t>
            </a:r>
            <a:endParaRPr lang="en-US" sz="3200" dirty="0"/>
          </a:p>
        </p:txBody>
      </p:sp>
      <p:sp>
        <p:nvSpPr>
          <p:cNvPr id="45059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152400" y="1371600"/>
            <a:ext cx="8382000" cy="6400800"/>
          </a:xfrm>
          <a:prstGeom prst="rect">
            <a:avLst/>
          </a:prstGeom>
        </p:spPr>
        <p:txBody>
          <a:bodyPr/>
          <a:lstStyle/>
          <a:p>
            <a:pPr eaLnBrk="1" hangingPunct="1">
              <a:spcAft>
                <a:spcPts val="1200"/>
              </a:spcAft>
              <a:defRPr/>
            </a:pPr>
            <a:r>
              <a:rPr lang="en-US" alt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Domain 8 – DPH Lessons Learned and TA Requests</a:t>
            </a:r>
          </a:p>
          <a:p>
            <a:pPr lvl="1" eaLnBrk="1" hangingPunct="1">
              <a:spcAft>
                <a:spcPts val="1200"/>
              </a:spcAft>
              <a:defRPr/>
            </a:pPr>
            <a:r>
              <a:rPr lang="en-US" alt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8.2.3 – Documenting professional development not enough. Must show professional development completed that was tied to an employee’s annual personal professional development plan</a:t>
            </a:r>
          </a:p>
          <a:p>
            <a:pPr lvl="1" eaLnBrk="1" hangingPunct="1">
              <a:spcAft>
                <a:spcPts val="1200"/>
              </a:spcAft>
              <a:defRPr/>
            </a:pPr>
            <a:r>
              <a:rPr lang="en-US" alt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8.2.4 Strengthen work-life balance policies</a:t>
            </a:r>
          </a:p>
          <a:p>
            <a:pPr lvl="1" eaLnBrk="1" hangingPunct="1">
              <a:spcAft>
                <a:spcPts val="1200"/>
              </a:spcAft>
              <a:defRPr/>
            </a:pPr>
            <a:r>
              <a:rPr lang="en-US" alt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8.2.1 Be responsive to the changing environment</a:t>
            </a:r>
          </a:p>
          <a:p>
            <a:pPr lvl="1" eaLnBrk="1" hangingPunct="1">
              <a:spcAft>
                <a:spcPts val="1200"/>
              </a:spcAft>
              <a:defRPr/>
            </a:pPr>
            <a:r>
              <a:rPr lang="en-US" alt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8.2.1 Competency-based needs assessments – agency must adopt a set of core competencies; competency-based assessment can be done on agency level vs. individual level.</a:t>
            </a:r>
          </a:p>
          <a:p>
            <a:pPr marL="457200" lvl="1" indent="0">
              <a:spcAft>
                <a:spcPts val="1200"/>
              </a:spcAft>
              <a:buNone/>
              <a:defRPr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	(Reaccreditation 8.1 </a:t>
            </a:r>
            <a:r>
              <a:rPr lang="en-US" alt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– An assessment of the HD’s current collective 		capacity and capability against adopted core competency set(s) and 		future needs in order to identify gaps)</a:t>
            </a:r>
            <a:endParaRPr lang="en-US" altLang="en-US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Aft>
                <a:spcPts val="1200"/>
              </a:spcAft>
              <a:defRPr/>
            </a:pPr>
            <a:endParaRPr lang="en-US" alt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037" indent="0" eaLnBrk="1" hangingPunct="1">
              <a:buFont typeface="Georgia" panose="02040502050405020303" pitchFamily="18" charset="0"/>
              <a:buNone/>
              <a:defRPr/>
            </a:pPr>
            <a:endParaRPr lang="en-US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09600" y="1143000"/>
            <a:ext cx="8077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072260"/>
            <a:ext cx="737936" cy="78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83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 smtClean="0"/>
              <a:t>has been the greatest challenge for you and your staff when interpreting the PHAB Standards and Measure?</a:t>
            </a:r>
          </a:p>
          <a:p>
            <a:r>
              <a:rPr lang="en-US" dirty="0" smtClean="0"/>
              <a:t>Which particular measures have been a challenge to interpret?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Interpreting </a:t>
            </a:r>
          </a:p>
          <a:p>
            <a:r>
              <a:rPr lang="en-US" sz="4000" b="1" dirty="0" smtClean="0"/>
              <a:t>PHAB Standards and Measures</a:t>
            </a:r>
            <a:endParaRPr lang="en-US" sz="4000" b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1274545"/>
            <a:ext cx="8077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072260"/>
            <a:ext cx="737936" cy="78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239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ea typeface="Calibri"/>
                <a:cs typeface="Times New Roman"/>
              </a:rPr>
              <a:t>Make sure </a:t>
            </a:r>
            <a:r>
              <a:rPr lang="en-US" u="sng" dirty="0">
                <a:ea typeface="Calibri"/>
                <a:cs typeface="Times New Roman"/>
              </a:rPr>
              <a:t>intent of the measure</a:t>
            </a:r>
            <a:r>
              <a:rPr lang="en-US" dirty="0">
                <a:ea typeface="Calibri"/>
                <a:cs typeface="Times New Roman"/>
              </a:rPr>
              <a:t> is being demonstrated by the selected documentation and documents demonstrate conformity with the </a:t>
            </a:r>
            <a:r>
              <a:rPr lang="en-US" u="sng" dirty="0">
                <a:ea typeface="Calibri"/>
                <a:cs typeface="Times New Roman"/>
              </a:rPr>
              <a:t>specifics</a:t>
            </a:r>
            <a:r>
              <a:rPr lang="en-US" dirty="0">
                <a:ea typeface="Calibri"/>
                <a:cs typeface="Times New Roman"/>
              </a:rPr>
              <a:t> of the Required Documentation and Guidance for each measure.</a:t>
            </a:r>
          </a:p>
          <a:p>
            <a:r>
              <a:rPr lang="en-US" dirty="0" smtClean="0">
                <a:ea typeface="Calibri"/>
                <a:cs typeface="Times New Roman"/>
              </a:rPr>
              <a:t>Refer to the purpose and significance sections of the measure if getting lost in the weeds of the required documentation guidance</a:t>
            </a:r>
          </a:p>
          <a:p>
            <a:r>
              <a:rPr lang="en-US" dirty="0" smtClean="0">
                <a:ea typeface="Calibri"/>
                <a:cs typeface="Times New Roman"/>
              </a:rPr>
              <a:t>More </a:t>
            </a:r>
            <a:r>
              <a:rPr lang="en-US" dirty="0">
                <a:ea typeface="Calibri"/>
                <a:cs typeface="Times New Roman"/>
              </a:rPr>
              <a:t>is not better. Look for the most thorough demonstration of measure encompassed in each example</a:t>
            </a:r>
            <a:r>
              <a:rPr lang="en-US" b="1" dirty="0">
                <a:ea typeface="Calibri"/>
                <a:cs typeface="Times New Roman"/>
              </a:rPr>
              <a:t>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a typeface="Calibri"/>
                <a:cs typeface="Times New Roman"/>
              </a:rPr>
              <a:t>Several documents may be needed to demonstrate conformity. Don’t confuse number of examples with number of documents (it may take several documents to describe one example)</a:t>
            </a:r>
          </a:p>
          <a:p>
            <a:r>
              <a:rPr lang="en-US" dirty="0" smtClean="0"/>
              <a:t>Use the </a:t>
            </a:r>
            <a:r>
              <a:rPr lang="en-US" dirty="0" smtClean="0">
                <a:hlinkClick r:id="rId2"/>
              </a:rPr>
              <a:t>PHAB Acronyms and Glossary of Terms V1.5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Tips for Interpreting </a:t>
            </a:r>
          </a:p>
          <a:p>
            <a:r>
              <a:rPr lang="en-US" sz="4000" b="1" dirty="0" smtClean="0"/>
              <a:t>PHAB Standards and Measures</a:t>
            </a:r>
            <a:endParaRPr lang="en-US" sz="4000" b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1274545"/>
            <a:ext cx="8077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072260"/>
            <a:ext cx="737936" cy="78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485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Accreditation 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Dropbox Link: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www.dropbox.com/sh/nq0fb4j5zinxmle/AACSDborjhh8xiW8ENBfq8Bla?dl=0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ASTHO Accreditation Library: 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http://www.astho.org/Accreditation-Library/</a:t>
            </a:r>
            <a:endParaRPr lang="en-US" dirty="0"/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665314"/>
            <a:ext cx="987988" cy="1051991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609600" y="1143000"/>
            <a:ext cx="8077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0175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</TotalTime>
  <Words>717</Words>
  <Application>Microsoft Office PowerPoint</Application>
  <PresentationFormat>On-screen Show (4:3)</PresentationFormat>
  <Paragraphs>221</Paragraphs>
  <Slides>11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Georgia</vt:lpstr>
      <vt:lpstr>Times New Roman</vt:lpstr>
      <vt:lpstr>Trebuchet MS</vt:lpstr>
      <vt:lpstr>Office Theme</vt:lpstr>
      <vt:lpstr>Document</vt:lpstr>
      <vt:lpstr>Accreditation Learning Community</vt:lpstr>
      <vt:lpstr>Agenda</vt:lpstr>
      <vt:lpstr>Connecticut  Department of Public Health  </vt:lpstr>
      <vt:lpstr>ASTHO Workforce Directors Meeting August, 2017</vt:lpstr>
      <vt:lpstr>ASTHO Workforce Directors Meeting August, 2017</vt:lpstr>
      <vt:lpstr>ASTHO Workforce Directors Meeting August, 2017</vt:lpstr>
      <vt:lpstr>PowerPoint Presentation</vt:lpstr>
      <vt:lpstr>PowerPoint Presentation</vt:lpstr>
      <vt:lpstr>Accreditation Documentation</vt:lpstr>
      <vt:lpstr>Share Your CHIP Success Stories!</vt:lpstr>
      <vt:lpstr>CHIP Priorities Crosswalk</vt:lpstr>
    </vt:vector>
  </TitlesOfParts>
  <Company>DPH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Management at  CT DPH</dc:title>
  <dc:creator>Holder, Etienne</dc:creator>
  <cp:lastModifiedBy>Touma, Melissa</cp:lastModifiedBy>
  <cp:revision>77</cp:revision>
  <cp:lastPrinted>2017-07-26T16:06:12Z</cp:lastPrinted>
  <dcterms:created xsi:type="dcterms:W3CDTF">2017-07-24T19:17:55Z</dcterms:created>
  <dcterms:modified xsi:type="dcterms:W3CDTF">2017-09-27T16:47:39Z</dcterms:modified>
</cp:coreProperties>
</file>