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162"/>
  </p:notesMasterIdLst>
  <p:sldIdLst>
    <p:sldId id="256" r:id="rId4"/>
    <p:sldId id="257" r:id="rId5"/>
    <p:sldId id="258" r:id="rId6"/>
    <p:sldId id="259" r:id="rId7"/>
    <p:sldId id="260" r:id="rId8"/>
    <p:sldId id="539" r:id="rId9"/>
    <p:sldId id="489" r:id="rId10"/>
    <p:sldId id="377" r:id="rId11"/>
    <p:sldId id="263" r:id="rId12"/>
    <p:sldId id="275" r:id="rId13"/>
    <p:sldId id="262" r:id="rId14"/>
    <p:sldId id="266" r:id="rId15"/>
    <p:sldId id="272" r:id="rId16"/>
    <p:sldId id="273" r:id="rId17"/>
    <p:sldId id="274" r:id="rId18"/>
    <p:sldId id="261" r:id="rId19"/>
    <p:sldId id="271" r:id="rId20"/>
    <p:sldId id="413" r:id="rId21"/>
    <p:sldId id="276" r:id="rId22"/>
    <p:sldId id="277" r:id="rId23"/>
    <p:sldId id="414" r:id="rId24"/>
    <p:sldId id="278" r:id="rId25"/>
    <p:sldId id="389" r:id="rId26"/>
    <p:sldId id="279" r:id="rId27"/>
    <p:sldId id="486" r:id="rId28"/>
    <p:sldId id="487" r:id="rId29"/>
    <p:sldId id="488" r:id="rId30"/>
    <p:sldId id="435" r:id="rId31"/>
    <p:sldId id="436" r:id="rId32"/>
    <p:sldId id="437" r:id="rId33"/>
    <p:sldId id="403" r:id="rId34"/>
    <p:sldId id="404" r:id="rId35"/>
    <p:sldId id="405" r:id="rId36"/>
    <p:sldId id="406" r:id="rId37"/>
    <p:sldId id="501" r:id="rId38"/>
    <p:sldId id="524" r:id="rId39"/>
    <p:sldId id="525" r:id="rId40"/>
    <p:sldId id="526" r:id="rId41"/>
    <p:sldId id="508" r:id="rId42"/>
    <p:sldId id="504" r:id="rId43"/>
    <p:sldId id="502" r:id="rId44"/>
    <p:sldId id="527" r:id="rId45"/>
    <p:sldId id="55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400" r:id="rId73"/>
    <p:sldId id="308" r:id="rId74"/>
    <p:sldId id="372" r:id="rId75"/>
    <p:sldId id="373" r:id="rId76"/>
    <p:sldId id="374" r:id="rId77"/>
    <p:sldId id="375" r:id="rId78"/>
    <p:sldId id="376" r:id="rId79"/>
    <p:sldId id="380" r:id="rId80"/>
    <p:sldId id="381" r:id="rId81"/>
    <p:sldId id="382" r:id="rId82"/>
    <p:sldId id="383" r:id="rId83"/>
    <p:sldId id="415" r:id="rId84"/>
    <p:sldId id="309" r:id="rId85"/>
    <p:sldId id="416" r:id="rId86"/>
    <p:sldId id="310" r:id="rId87"/>
    <p:sldId id="417" r:id="rId88"/>
    <p:sldId id="311" r:id="rId89"/>
    <p:sldId id="528" r:id="rId90"/>
    <p:sldId id="529" r:id="rId91"/>
    <p:sldId id="530" r:id="rId92"/>
    <p:sldId id="312" r:id="rId93"/>
    <p:sldId id="423" r:id="rId94"/>
    <p:sldId id="424" r:id="rId95"/>
    <p:sldId id="425" r:id="rId96"/>
    <p:sldId id="449" r:id="rId97"/>
    <p:sldId id="426" r:id="rId98"/>
    <p:sldId id="427" r:id="rId99"/>
    <p:sldId id="313" r:id="rId100"/>
    <p:sldId id="428" r:id="rId101"/>
    <p:sldId id="314" r:id="rId102"/>
    <p:sldId id="434" r:id="rId103"/>
    <p:sldId id="430" r:id="rId104"/>
    <p:sldId id="315" r:id="rId105"/>
    <p:sldId id="379" r:id="rId106"/>
    <p:sldId id="513" r:id="rId107"/>
    <p:sldId id="532" r:id="rId108"/>
    <p:sldId id="533" r:id="rId109"/>
    <p:sldId id="534" r:id="rId110"/>
    <p:sldId id="535" r:id="rId111"/>
    <p:sldId id="536" r:id="rId112"/>
    <p:sldId id="537" r:id="rId113"/>
    <p:sldId id="538" r:id="rId114"/>
    <p:sldId id="490" r:id="rId115"/>
    <p:sldId id="491" r:id="rId116"/>
    <p:sldId id="492" r:id="rId117"/>
    <p:sldId id="493" r:id="rId118"/>
    <p:sldId id="494" r:id="rId119"/>
    <p:sldId id="495" r:id="rId120"/>
    <p:sldId id="496" r:id="rId121"/>
    <p:sldId id="316" r:id="rId122"/>
    <p:sldId id="320" r:id="rId123"/>
    <p:sldId id="321" r:id="rId124"/>
    <p:sldId id="333" r:id="rId125"/>
    <p:sldId id="334" r:id="rId126"/>
    <p:sldId id="335" r:id="rId127"/>
    <p:sldId id="336" r:id="rId128"/>
    <p:sldId id="337"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366" r:id="rId158"/>
    <p:sldId id="367" r:id="rId159"/>
    <p:sldId id="368" r:id="rId160"/>
    <p:sldId id="371" r:id="rId1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6323" autoAdjust="0"/>
  </p:normalViewPr>
  <p:slideViewPr>
    <p:cSldViewPr>
      <p:cViewPr>
        <p:scale>
          <a:sx n="72" d="100"/>
          <a:sy n="72" d="100"/>
        </p:scale>
        <p:origin x="-124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465E51-BC88-4884-82AD-03ACF7B2E424}" type="datetimeFigureOut">
              <a:rPr lang="en-US" smtClean="0"/>
              <a:t>12/12/2017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29865-951F-44AF-81FF-6E506FDD23FC}" type="slidenum">
              <a:rPr lang="en-US" smtClean="0"/>
              <a:t>‹#›</a:t>
            </a:fld>
            <a:endParaRPr lang="en-US"/>
          </a:p>
        </p:txBody>
      </p:sp>
    </p:spTree>
    <p:extLst>
      <p:ext uri="{BB962C8B-B14F-4D97-AF65-F5344CB8AC3E}">
        <p14:creationId xmlns:p14="http://schemas.microsoft.com/office/powerpoint/2010/main" val="253651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a:t>
            </a:r>
            <a:r>
              <a:rPr lang="en-US" baseline="0" dirty="0"/>
              <a:t> should have copies of IPC, IMC, IRC, NFPA 31, 54, 58 and 99. As well as the IECC and the CT Building Code Supplement. Instructors should not be reading slides verbatim but should be come familiar with the slides. One suggestion would be to make notes under each slide that highlights the slide. You should be able to project the power point slide without showing your notes on the screen while being able to see your notes on your computer. The only issue with this method is the instructor will be tied to their desk or podium.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a:t>
            </a:fld>
            <a:endParaRPr lang="en-US" dirty="0"/>
          </a:p>
        </p:txBody>
      </p:sp>
    </p:spTree>
    <p:extLst>
      <p:ext uri="{BB962C8B-B14F-4D97-AF65-F5344CB8AC3E}">
        <p14:creationId xmlns:p14="http://schemas.microsoft.com/office/powerpoint/2010/main" val="419198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13</a:t>
            </a:fld>
            <a:endParaRPr lang="en-US" dirty="0"/>
          </a:p>
        </p:txBody>
      </p:sp>
    </p:spTree>
    <p:extLst>
      <p:ext uri="{BB962C8B-B14F-4D97-AF65-F5344CB8AC3E}">
        <p14:creationId xmlns:p14="http://schemas.microsoft.com/office/powerpoint/2010/main" val="321838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to students. If the</a:t>
            </a:r>
            <a:r>
              <a:rPr lang="en-US" baseline="0" dirty="0"/>
              <a:t> size of the discharge line is ¾”, what is the closest the line can end to the floor or top of the rim of the pan? Answer 1 ½”</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15</a:t>
            </a:fld>
            <a:endParaRPr lang="en-US" dirty="0"/>
          </a:p>
        </p:txBody>
      </p:sp>
    </p:spTree>
    <p:extLst>
      <p:ext uri="{BB962C8B-B14F-4D97-AF65-F5344CB8AC3E}">
        <p14:creationId xmlns:p14="http://schemas.microsoft.com/office/powerpoint/2010/main" val="110462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Installed</a:t>
            </a:r>
            <a:r>
              <a:rPr lang="en-US" baseline="0" dirty="0"/>
              <a:t> pans are usually manufactured to these specifications however, if a mechanic builds their own, it must be to this specification.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16</a:t>
            </a:fld>
            <a:endParaRPr lang="en-US" dirty="0"/>
          </a:p>
        </p:txBody>
      </p:sp>
    </p:spTree>
    <p:extLst>
      <p:ext uri="{BB962C8B-B14F-4D97-AF65-F5344CB8AC3E}">
        <p14:creationId xmlns:p14="http://schemas.microsoft.com/office/powerpoint/2010/main" val="97626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are for the pan drain and </a:t>
            </a:r>
            <a:r>
              <a:rPr lang="en-US" b="1" u="sng" dirty="0">
                <a:solidFill>
                  <a:srgbClr val="FF0000"/>
                </a:solidFill>
              </a:rPr>
              <a:t>NOT</a:t>
            </a:r>
            <a:r>
              <a:rPr lang="en-US" dirty="0"/>
              <a:t> the relief line discharge. </a:t>
            </a:r>
          </a:p>
        </p:txBody>
      </p:sp>
      <p:sp>
        <p:nvSpPr>
          <p:cNvPr id="4" name="Slide Number Placeholder 3"/>
          <p:cNvSpPr>
            <a:spLocks noGrp="1"/>
          </p:cNvSpPr>
          <p:nvPr>
            <p:ph type="sldNum" sz="quarter" idx="10"/>
          </p:nvPr>
        </p:nvSpPr>
        <p:spPr/>
        <p:txBody>
          <a:bodyPr/>
          <a:lstStyle/>
          <a:p>
            <a:fld id="{F0529865-951F-44AF-81FF-6E506FDD23FC}" type="slidenum">
              <a:rPr lang="en-US" smtClean="0"/>
              <a:t>17</a:t>
            </a:fld>
            <a:endParaRPr lang="en-US" dirty="0"/>
          </a:p>
        </p:txBody>
      </p:sp>
    </p:spTree>
    <p:extLst>
      <p:ext uri="{BB962C8B-B14F-4D97-AF65-F5344CB8AC3E}">
        <p14:creationId xmlns:p14="http://schemas.microsoft.com/office/powerpoint/2010/main" val="36896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19</a:t>
            </a:fld>
            <a:endParaRPr lang="en-US" dirty="0"/>
          </a:p>
        </p:txBody>
      </p:sp>
    </p:spTree>
    <p:extLst>
      <p:ext uri="{BB962C8B-B14F-4D97-AF65-F5344CB8AC3E}">
        <p14:creationId xmlns:p14="http://schemas.microsoft.com/office/powerpoint/2010/main" val="333438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PSI Exams tests for occupational licenses in CT,</a:t>
            </a:r>
            <a:r>
              <a:rPr lang="en-US" baseline="0" dirty="0"/>
              <a:t> NITC, National Inspection and Testing Certification. Used by CT for medical certifications. ANSI, American National Standards Institute.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20</a:t>
            </a:fld>
            <a:endParaRPr lang="en-US" dirty="0"/>
          </a:p>
        </p:txBody>
      </p:sp>
    </p:spTree>
    <p:extLst>
      <p:ext uri="{BB962C8B-B14F-4D97-AF65-F5344CB8AC3E}">
        <p14:creationId xmlns:p14="http://schemas.microsoft.com/office/powerpoint/2010/main" val="302410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instructor must have a copy of the 2015 IPC for this section. CT required a general permit as of October 2015.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22</a:t>
            </a:fld>
            <a:endParaRPr lang="en-US" dirty="0"/>
          </a:p>
        </p:txBody>
      </p:sp>
    </p:spTree>
    <p:extLst>
      <p:ext uri="{BB962C8B-B14F-4D97-AF65-F5344CB8AC3E}">
        <p14:creationId xmlns:p14="http://schemas.microsoft.com/office/powerpoint/2010/main" val="2071131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a:t>
            </a:r>
            <a:r>
              <a:rPr lang="en-US" baseline="0" dirty="0"/>
              <a:t> will need copies of the IPC, IMC, IRC, NFPA 54, 58 (CT Fire Prevention Code) and the CT Building Code.</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24</a:t>
            </a:fld>
            <a:endParaRPr lang="en-US" dirty="0"/>
          </a:p>
        </p:txBody>
      </p:sp>
    </p:spTree>
    <p:extLst>
      <p:ext uri="{BB962C8B-B14F-4D97-AF65-F5344CB8AC3E}">
        <p14:creationId xmlns:p14="http://schemas.microsoft.com/office/powerpoint/2010/main" val="76261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on Bonding can also be found in section G2411 of the IRC. Plumbers are NOT allowed to connect to the grounding bar in an electrical panel. This must be done by a licensed electrician. Plumbers are allowed to bond to CSST to water piping. The proper size wire must be used. See further regulations from CT State Building Official Document.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25</a:t>
            </a:fld>
            <a:endParaRPr lang="en-US" dirty="0"/>
          </a:p>
        </p:txBody>
      </p:sp>
    </p:spTree>
    <p:extLst>
      <p:ext uri="{BB962C8B-B14F-4D97-AF65-F5344CB8AC3E}">
        <p14:creationId xmlns:p14="http://schemas.microsoft.com/office/powerpoint/2010/main" val="222823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26</a:t>
            </a:fld>
            <a:endParaRPr lang="en-US" dirty="0"/>
          </a:p>
        </p:txBody>
      </p:sp>
    </p:spTree>
    <p:extLst>
      <p:ext uri="{BB962C8B-B14F-4D97-AF65-F5344CB8AC3E}">
        <p14:creationId xmlns:p14="http://schemas.microsoft.com/office/powerpoint/2010/main" val="22676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a:t>
            </a:fld>
            <a:endParaRPr lang="en-US" dirty="0"/>
          </a:p>
        </p:txBody>
      </p:sp>
    </p:spTree>
    <p:extLst>
      <p:ext uri="{BB962C8B-B14F-4D97-AF65-F5344CB8AC3E}">
        <p14:creationId xmlns:p14="http://schemas.microsoft.com/office/powerpoint/2010/main" val="3756854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27</a:t>
            </a:fld>
            <a:endParaRPr lang="en-US" dirty="0"/>
          </a:p>
        </p:txBody>
      </p:sp>
    </p:spTree>
    <p:extLst>
      <p:ext uri="{BB962C8B-B14F-4D97-AF65-F5344CB8AC3E}">
        <p14:creationId xmlns:p14="http://schemas.microsoft.com/office/powerpoint/2010/main" val="4232971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33</a:t>
            </a:fld>
            <a:endParaRPr lang="en-US" dirty="0"/>
          </a:p>
        </p:txBody>
      </p:sp>
    </p:spTree>
    <p:extLst>
      <p:ext uri="{BB962C8B-B14F-4D97-AF65-F5344CB8AC3E}">
        <p14:creationId xmlns:p14="http://schemas.microsoft.com/office/powerpoint/2010/main" val="421078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Purging information can also be found in section G2417.7 of the IRC</a:t>
            </a:r>
          </a:p>
        </p:txBody>
      </p:sp>
      <p:sp>
        <p:nvSpPr>
          <p:cNvPr id="4" name="Slide Number Placeholder 3"/>
          <p:cNvSpPr>
            <a:spLocks noGrp="1"/>
          </p:cNvSpPr>
          <p:nvPr>
            <p:ph type="sldNum" sz="quarter" idx="10"/>
          </p:nvPr>
        </p:nvSpPr>
        <p:spPr/>
        <p:txBody>
          <a:bodyPr/>
          <a:lstStyle/>
          <a:p>
            <a:fld id="{F0529865-951F-44AF-81FF-6E506FDD23FC}" type="slidenum">
              <a:rPr lang="en-US" smtClean="0"/>
              <a:t>35</a:t>
            </a:fld>
            <a:endParaRPr lang="en-US" dirty="0"/>
          </a:p>
        </p:txBody>
      </p:sp>
    </p:spTree>
    <p:extLst>
      <p:ext uri="{BB962C8B-B14F-4D97-AF65-F5344CB8AC3E}">
        <p14:creationId xmlns:p14="http://schemas.microsoft.com/office/powerpoint/2010/main" val="330637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requirement of using an inert gas for purging is a direct result of the Middletown powerhouse explosion. Although this was not the first accident of this kind.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36</a:t>
            </a:fld>
            <a:endParaRPr lang="en-US" dirty="0"/>
          </a:p>
        </p:txBody>
      </p:sp>
    </p:spTree>
    <p:extLst>
      <p:ext uri="{BB962C8B-B14F-4D97-AF65-F5344CB8AC3E}">
        <p14:creationId xmlns:p14="http://schemas.microsoft.com/office/powerpoint/2010/main" val="155292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necessary but one of the different types of methods. NFPA has now adopted a special code regarding this.</a:t>
            </a:r>
          </a:p>
        </p:txBody>
      </p:sp>
      <p:sp>
        <p:nvSpPr>
          <p:cNvPr id="4" name="Slide Number Placeholder 3"/>
          <p:cNvSpPr>
            <a:spLocks noGrp="1"/>
          </p:cNvSpPr>
          <p:nvPr>
            <p:ph type="sldNum" sz="quarter" idx="10"/>
          </p:nvPr>
        </p:nvSpPr>
        <p:spPr/>
        <p:txBody>
          <a:bodyPr/>
          <a:lstStyle/>
          <a:p>
            <a:fld id="{F0529865-951F-44AF-81FF-6E506FDD23FC}" type="slidenum">
              <a:rPr lang="en-US" smtClean="0"/>
              <a:t>38</a:t>
            </a:fld>
            <a:endParaRPr lang="en-US" dirty="0"/>
          </a:p>
        </p:txBody>
      </p:sp>
    </p:spTree>
    <p:extLst>
      <p:ext uri="{BB962C8B-B14F-4D97-AF65-F5344CB8AC3E}">
        <p14:creationId xmlns:p14="http://schemas.microsoft.com/office/powerpoint/2010/main" val="114150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a:t>
            </a:r>
            <a:r>
              <a:rPr lang="en-US" baseline="0" dirty="0"/>
              <a:t> be explained to the students that due to copyright laws we are not allowed to give the actual changes to the code. We have summarized these changes to make the license holder aware and impress upon them the need to update what they are using for code books.  Instructors must have either a copy of the 2015 IPC or a copy of the 2015 Significant Changes book with them during this section. They will need them to go thru them if questioned on the actual changes. </a:t>
            </a:r>
            <a:endParaRPr lang="en-US" dirty="0"/>
          </a:p>
        </p:txBody>
      </p:sp>
      <p:sp>
        <p:nvSpPr>
          <p:cNvPr id="4" name="Slide Number Placeholder 3"/>
          <p:cNvSpPr>
            <a:spLocks noGrp="1"/>
          </p:cNvSpPr>
          <p:nvPr>
            <p:ph type="sldNum" sz="quarter" idx="10"/>
          </p:nvPr>
        </p:nvSpPr>
        <p:spPr/>
        <p:txBody>
          <a:bodyPr/>
          <a:lstStyle/>
          <a:p>
            <a:fld id="{4BC3D1C3-5E57-45D5-BAD7-5F67F1FA75C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803164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C3D1C3-5E57-45D5-BAD7-5F67F1FA75C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515133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C3D1C3-5E57-45D5-BAD7-5F67F1FA75C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972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1:24 video on YouTube showing this process</a:t>
            </a:r>
          </a:p>
        </p:txBody>
      </p:sp>
      <p:sp>
        <p:nvSpPr>
          <p:cNvPr id="4" name="Slide Number Placeholder 3"/>
          <p:cNvSpPr>
            <a:spLocks noGrp="1"/>
          </p:cNvSpPr>
          <p:nvPr>
            <p:ph type="sldNum" sz="quarter" idx="10"/>
          </p:nvPr>
        </p:nvSpPr>
        <p:spPr/>
        <p:txBody>
          <a:bodyPr/>
          <a:lstStyle/>
          <a:p>
            <a:fld id="{4BC3D1C3-5E57-45D5-BAD7-5F67F1FA75C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807355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presenter must have a copy of the 2015 IMC for this section.</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70</a:t>
            </a:fld>
            <a:endParaRPr lang="en-US" dirty="0"/>
          </a:p>
        </p:txBody>
      </p:sp>
    </p:spTree>
    <p:extLst>
      <p:ext uri="{BB962C8B-B14F-4D97-AF65-F5344CB8AC3E}">
        <p14:creationId xmlns:p14="http://schemas.microsoft.com/office/powerpoint/2010/main" val="374649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instructor</a:t>
            </a:r>
            <a:r>
              <a:rPr lang="en-US" baseline="0" dirty="0"/>
              <a:t> should have access to the internet to demonstrate to the students how to go on line to look at any code for free. </a:t>
            </a:r>
            <a:r>
              <a:rPr kumimoji="0" lang="en-US" sz="1200" b="0" i="0" u="none" strike="noStrike" kern="1200" cap="none" spc="0" normalizeH="0" baseline="0" noProof="0" dirty="0">
                <a:ln>
                  <a:noFill/>
                </a:ln>
                <a:solidFill>
                  <a:prstClr val="black"/>
                </a:solidFill>
                <a:effectLst/>
                <a:uLnTx/>
                <a:uFillTx/>
                <a:latin typeface="+mn-lt"/>
                <a:ea typeface="+mn-ea"/>
                <a:cs typeface="+mn-cs"/>
              </a:rPr>
              <a:t>Demonstrate 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the codes can be found on line for free. The instructor may also want to bring up the DAS web site as well as talk about the Codes and Standards Committee.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6</a:t>
            </a:fld>
            <a:endParaRPr lang="en-US" dirty="0"/>
          </a:p>
        </p:txBody>
      </p:sp>
    </p:spTree>
    <p:extLst>
      <p:ext uri="{BB962C8B-B14F-4D97-AF65-F5344CB8AC3E}">
        <p14:creationId xmlns:p14="http://schemas.microsoft.com/office/powerpoint/2010/main" val="212546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IMC section is for three family and above, including commercial. IRC reflects on one and two family residential, including townhouses.</a:t>
            </a:r>
          </a:p>
        </p:txBody>
      </p:sp>
      <p:sp>
        <p:nvSpPr>
          <p:cNvPr id="4" name="Slide Number Placeholder 3"/>
          <p:cNvSpPr>
            <a:spLocks noGrp="1"/>
          </p:cNvSpPr>
          <p:nvPr>
            <p:ph type="sldNum" sz="quarter" idx="10"/>
          </p:nvPr>
        </p:nvSpPr>
        <p:spPr/>
        <p:txBody>
          <a:bodyPr/>
          <a:lstStyle/>
          <a:p>
            <a:fld id="{F0529865-951F-44AF-81FF-6E506FDD23FC}" type="slidenum">
              <a:rPr lang="en-US" smtClean="0"/>
              <a:t>71</a:t>
            </a:fld>
            <a:endParaRPr lang="en-US" dirty="0"/>
          </a:p>
        </p:txBody>
      </p:sp>
    </p:spTree>
    <p:extLst>
      <p:ext uri="{BB962C8B-B14F-4D97-AF65-F5344CB8AC3E}">
        <p14:creationId xmlns:p14="http://schemas.microsoft.com/office/powerpoint/2010/main" val="205848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81</a:t>
            </a:fld>
            <a:endParaRPr lang="en-US" dirty="0"/>
          </a:p>
        </p:txBody>
      </p:sp>
    </p:spTree>
    <p:extLst>
      <p:ext uri="{BB962C8B-B14F-4D97-AF65-F5344CB8AC3E}">
        <p14:creationId xmlns:p14="http://schemas.microsoft.com/office/powerpoint/2010/main" val="3710544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presenter must show how to bring up the 2016 CT Supplement on line. Exempt activities are found in section 105.2 of the CT Building Code.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82</a:t>
            </a:fld>
            <a:endParaRPr lang="en-US" dirty="0"/>
          </a:p>
        </p:txBody>
      </p:sp>
    </p:spTree>
    <p:extLst>
      <p:ext uri="{BB962C8B-B14F-4D97-AF65-F5344CB8AC3E}">
        <p14:creationId xmlns:p14="http://schemas.microsoft.com/office/powerpoint/2010/main" val="1257943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Geothermal Standards and Codes for CT can be found by googling CT Geothermal Regulations. This is a five page document that the instructor should have on hand for the class to answer any questions.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83</a:t>
            </a:fld>
            <a:endParaRPr lang="en-US" dirty="0"/>
          </a:p>
        </p:txBody>
      </p:sp>
    </p:spTree>
    <p:extLst>
      <p:ext uri="{BB962C8B-B14F-4D97-AF65-F5344CB8AC3E}">
        <p14:creationId xmlns:p14="http://schemas.microsoft.com/office/powerpoint/2010/main" val="3145280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A1A</a:t>
            </a:r>
            <a:r>
              <a:rPr lang="en-US" baseline="0" dirty="0"/>
              <a:t> through A1E which is located in the back of this booklet.</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84</a:t>
            </a:fld>
            <a:endParaRPr lang="en-US" dirty="0"/>
          </a:p>
        </p:txBody>
      </p:sp>
    </p:spTree>
    <p:extLst>
      <p:ext uri="{BB962C8B-B14F-4D97-AF65-F5344CB8AC3E}">
        <p14:creationId xmlns:p14="http://schemas.microsoft.com/office/powerpoint/2010/main" val="3752606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85</a:t>
            </a:fld>
            <a:endParaRPr lang="en-US" dirty="0"/>
          </a:p>
        </p:txBody>
      </p:sp>
    </p:spTree>
    <p:extLst>
      <p:ext uri="{BB962C8B-B14F-4D97-AF65-F5344CB8AC3E}">
        <p14:creationId xmlns:p14="http://schemas.microsoft.com/office/powerpoint/2010/main" val="3336674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a:t>
            </a:r>
            <a:r>
              <a:rPr lang="en-US" baseline="0" dirty="0"/>
              <a:t> should have a copy of IRC and NFPA 31 on hand for this section.</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86</a:t>
            </a:fld>
            <a:endParaRPr lang="en-US" dirty="0"/>
          </a:p>
        </p:txBody>
      </p:sp>
    </p:spTree>
    <p:extLst>
      <p:ext uri="{BB962C8B-B14F-4D97-AF65-F5344CB8AC3E}">
        <p14:creationId xmlns:p14="http://schemas.microsoft.com/office/powerpoint/2010/main" val="1524106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CT Building Code has no amendments and we are unaware of any future changes at this point. </a:t>
            </a:r>
          </a:p>
        </p:txBody>
      </p:sp>
      <p:sp>
        <p:nvSpPr>
          <p:cNvPr id="4" name="Slide Number Placeholder 3"/>
          <p:cNvSpPr>
            <a:spLocks noGrp="1"/>
          </p:cNvSpPr>
          <p:nvPr>
            <p:ph type="sldNum" sz="quarter" idx="10"/>
          </p:nvPr>
        </p:nvSpPr>
        <p:spPr/>
        <p:txBody>
          <a:bodyPr/>
          <a:lstStyle/>
          <a:p>
            <a:fld id="{F0529865-951F-44AF-81FF-6E506FDD23FC}" type="slidenum">
              <a:rPr lang="en-US" smtClean="0"/>
              <a:t>87</a:t>
            </a:fld>
            <a:endParaRPr lang="en-US" dirty="0"/>
          </a:p>
        </p:txBody>
      </p:sp>
    </p:spTree>
    <p:extLst>
      <p:ext uri="{BB962C8B-B14F-4D97-AF65-F5344CB8AC3E}">
        <p14:creationId xmlns:p14="http://schemas.microsoft.com/office/powerpoint/2010/main" val="1712826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IPC may be</a:t>
            </a:r>
            <a:r>
              <a:rPr lang="en-US" baseline="0" dirty="0"/>
              <a:t> used in this section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90</a:t>
            </a:fld>
            <a:endParaRPr lang="en-US" dirty="0"/>
          </a:p>
        </p:txBody>
      </p:sp>
    </p:spTree>
    <p:extLst>
      <p:ext uri="{BB962C8B-B14F-4D97-AF65-F5344CB8AC3E}">
        <p14:creationId xmlns:p14="http://schemas.microsoft.com/office/powerpoint/2010/main" val="1284102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93</a:t>
            </a:fld>
            <a:endParaRPr lang="en-US" dirty="0"/>
          </a:p>
        </p:txBody>
      </p:sp>
    </p:spTree>
    <p:extLst>
      <p:ext uri="{BB962C8B-B14F-4D97-AF65-F5344CB8AC3E}">
        <p14:creationId xmlns:p14="http://schemas.microsoft.com/office/powerpoint/2010/main" val="393920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codes 2018 CT Fire Prevention Code- </a:t>
            </a:r>
            <a:r>
              <a:rPr kumimoji="0" lang="en-US" sz="1200" b="0" i="0" u="none" strike="noStrike" kern="1200" cap="none" spc="0" normalizeH="0" baseline="0" noProof="0" dirty="0">
                <a:ln>
                  <a:noFill/>
                </a:ln>
                <a:solidFill>
                  <a:prstClr val="black"/>
                </a:solidFill>
                <a:effectLst/>
                <a:uLnTx/>
                <a:uFillTx/>
                <a:latin typeface="+mn-lt"/>
                <a:ea typeface="+mn-ea"/>
                <a:cs typeface="+mn-cs"/>
              </a:rPr>
              <a:t>Inform the students that the 2018 CT Building Code needs to be adopted before the CT Fire Prevention Code goes in affect.</a:t>
            </a:r>
            <a:r>
              <a:rPr lang="en-US" dirty="0"/>
              <a:t>Tell students that they should go online and seek changes between the 2016 and 2018 CT Building Code. </a:t>
            </a:r>
          </a:p>
        </p:txBody>
      </p:sp>
      <p:sp>
        <p:nvSpPr>
          <p:cNvPr id="4" name="Slide Number Placeholder 3"/>
          <p:cNvSpPr>
            <a:spLocks noGrp="1"/>
          </p:cNvSpPr>
          <p:nvPr>
            <p:ph type="sldNum" sz="quarter" idx="10"/>
          </p:nvPr>
        </p:nvSpPr>
        <p:spPr/>
        <p:txBody>
          <a:bodyPr/>
          <a:lstStyle/>
          <a:p>
            <a:fld id="{F0529865-951F-44AF-81FF-6E506FDD23FC}" type="slidenum">
              <a:rPr lang="en-US" smtClean="0"/>
              <a:t>7</a:t>
            </a:fld>
            <a:endParaRPr lang="en-US" dirty="0"/>
          </a:p>
        </p:txBody>
      </p:sp>
    </p:spTree>
    <p:extLst>
      <p:ext uri="{BB962C8B-B14F-4D97-AF65-F5344CB8AC3E}">
        <p14:creationId xmlns:p14="http://schemas.microsoft.com/office/powerpoint/2010/main" val="503467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three family and above including commercial. </a:t>
            </a:r>
          </a:p>
        </p:txBody>
      </p:sp>
      <p:sp>
        <p:nvSpPr>
          <p:cNvPr id="4" name="Slide Number Placeholder 3"/>
          <p:cNvSpPr>
            <a:spLocks noGrp="1"/>
          </p:cNvSpPr>
          <p:nvPr>
            <p:ph type="sldNum" sz="quarter" idx="10"/>
          </p:nvPr>
        </p:nvSpPr>
        <p:spPr/>
        <p:txBody>
          <a:bodyPr/>
          <a:lstStyle/>
          <a:p>
            <a:fld id="{F0529865-951F-44AF-81FF-6E506FDD23FC}" type="slidenum">
              <a:rPr lang="en-US" smtClean="0"/>
              <a:t>94</a:t>
            </a:fld>
            <a:endParaRPr lang="en-US" dirty="0"/>
          </a:p>
        </p:txBody>
      </p:sp>
    </p:spTree>
    <p:extLst>
      <p:ext uri="{BB962C8B-B14F-4D97-AF65-F5344CB8AC3E}">
        <p14:creationId xmlns:p14="http://schemas.microsoft.com/office/powerpoint/2010/main" val="2345108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should</a:t>
            </a:r>
            <a:r>
              <a:rPr lang="en-US" baseline="0" dirty="0"/>
              <a:t> have the CT State Building Code for this section.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97</a:t>
            </a:fld>
            <a:endParaRPr lang="en-US" dirty="0"/>
          </a:p>
        </p:txBody>
      </p:sp>
    </p:spTree>
    <p:extLst>
      <p:ext uri="{BB962C8B-B14F-4D97-AF65-F5344CB8AC3E}">
        <p14:creationId xmlns:p14="http://schemas.microsoft.com/office/powerpoint/2010/main" val="2176403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report form for this section is found in Appendix A2A through A2C</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99</a:t>
            </a:fld>
            <a:endParaRPr lang="en-US" dirty="0"/>
          </a:p>
        </p:txBody>
      </p:sp>
    </p:spTree>
    <p:extLst>
      <p:ext uri="{BB962C8B-B14F-4D97-AF65-F5344CB8AC3E}">
        <p14:creationId xmlns:p14="http://schemas.microsoft.com/office/powerpoint/2010/main" val="4231327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so what does all that mean?</a:t>
            </a:r>
          </a:p>
        </p:txBody>
      </p:sp>
      <p:sp>
        <p:nvSpPr>
          <p:cNvPr id="4" name="Slide Number Placeholder 3"/>
          <p:cNvSpPr>
            <a:spLocks noGrp="1"/>
          </p:cNvSpPr>
          <p:nvPr>
            <p:ph type="sldNum" sz="quarter" idx="10"/>
          </p:nvPr>
        </p:nvSpPr>
        <p:spPr/>
        <p:txBody>
          <a:bodyPr/>
          <a:lstStyle/>
          <a:p>
            <a:fld id="{F0529865-951F-44AF-81FF-6E506FDD23FC}" type="slidenum">
              <a:rPr lang="en-US" smtClean="0"/>
              <a:t>100</a:t>
            </a:fld>
            <a:endParaRPr lang="en-US" dirty="0"/>
          </a:p>
        </p:txBody>
      </p:sp>
    </p:spTree>
    <p:extLst>
      <p:ext uri="{BB962C8B-B14F-4D97-AF65-F5344CB8AC3E}">
        <p14:creationId xmlns:p14="http://schemas.microsoft.com/office/powerpoint/2010/main" val="2337195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slide will just be a table with the new ratios</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102</a:t>
            </a:fld>
            <a:endParaRPr lang="en-US" dirty="0"/>
          </a:p>
        </p:txBody>
      </p:sp>
    </p:spTree>
    <p:extLst>
      <p:ext uri="{BB962C8B-B14F-4D97-AF65-F5344CB8AC3E}">
        <p14:creationId xmlns:p14="http://schemas.microsoft.com/office/powerpoint/2010/main" val="3384216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ratio relief application is located in appendix B1 through B3</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103</a:t>
            </a:fld>
            <a:endParaRPr lang="en-US" dirty="0"/>
          </a:p>
        </p:txBody>
      </p:sp>
    </p:spTree>
    <p:extLst>
      <p:ext uri="{BB962C8B-B14F-4D97-AF65-F5344CB8AC3E}">
        <p14:creationId xmlns:p14="http://schemas.microsoft.com/office/powerpoint/2010/main" val="1497545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presenter should have a copy of the</a:t>
            </a:r>
            <a:r>
              <a:rPr lang="en-US" baseline="0" dirty="0"/>
              <a:t> IECC and CT Building Code for this section. Explain IECC residential vs. International Residential Code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104</a:t>
            </a:fld>
            <a:endParaRPr lang="en-US" dirty="0"/>
          </a:p>
        </p:txBody>
      </p:sp>
    </p:spTree>
    <p:extLst>
      <p:ext uri="{BB962C8B-B14F-4D97-AF65-F5344CB8AC3E}">
        <p14:creationId xmlns:p14="http://schemas.microsoft.com/office/powerpoint/2010/main" val="1182432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403.2.10 does not give you the actual insulation</a:t>
            </a:r>
            <a:r>
              <a:rPr lang="en-US" baseline="0" dirty="0"/>
              <a:t> sizes but the means to calculate the insulation size.</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105</a:t>
            </a:fld>
            <a:endParaRPr lang="en-US" dirty="0"/>
          </a:p>
        </p:txBody>
      </p:sp>
    </p:spTree>
    <p:extLst>
      <p:ext uri="{BB962C8B-B14F-4D97-AF65-F5344CB8AC3E}">
        <p14:creationId xmlns:p14="http://schemas.microsoft.com/office/powerpoint/2010/main" val="537479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will be allotted 15 minutes for this section. There is a lot of information on lead.</a:t>
            </a:r>
            <a:r>
              <a:rPr lang="en-US" baseline="0" dirty="0"/>
              <a:t> The license holder should be aware of the difference between abatement and RRP.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2939630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address is</a:t>
            </a:r>
            <a:r>
              <a:rPr lang="en-US" baseline="0" dirty="0"/>
              <a:t> for the Federal EPA while address #2 is for the CT Department of Public Health</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2045877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IPC and IMC required for this section.</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8</a:t>
            </a:fld>
            <a:endParaRPr lang="en-US" dirty="0"/>
          </a:p>
        </p:txBody>
      </p:sp>
    </p:spTree>
    <p:extLst>
      <p:ext uri="{BB962C8B-B14F-4D97-AF65-F5344CB8AC3E}">
        <p14:creationId xmlns:p14="http://schemas.microsoft.com/office/powerpoint/2010/main" val="2593052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are the number</a:t>
            </a:r>
            <a:r>
              <a:rPr lang="en-US" baseline="0" dirty="0"/>
              <a:t> 1 killer on construction sites and the number 1 cause of fall deaths are ladders. When sitting for an OSHA 10 card, OSHA has mandated that one hour and 15 minutes be set aside for the topic of fall protection. </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119</a:t>
            </a:fld>
            <a:endParaRPr lang="en-US" dirty="0"/>
          </a:p>
        </p:txBody>
      </p:sp>
    </p:spTree>
    <p:extLst>
      <p:ext uri="{BB962C8B-B14F-4D97-AF65-F5344CB8AC3E}">
        <p14:creationId xmlns:p14="http://schemas.microsoft.com/office/powerpoint/2010/main" val="3138139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864F3D69-D147-4EF3-AA65-CFD33AE57A6D}" type="slidenum">
              <a:rPr lang="en-US" altLang="en-US" sz="1200" b="0">
                <a:solidFill>
                  <a:prstClr val="black"/>
                </a:solidFill>
              </a:rPr>
              <a:pPr/>
              <a:t>120</a:t>
            </a:fld>
            <a:endParaRPr lang="en-US" altLang="en-US" sz="1200" b="0" dirty="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altLang="en-US" dirty="0">
                <a:latin typeface="Arial" charset="0"/>
              </a:rPr>
              <a:t>Reference – OSHA Publication 3124, Stairways and Ladders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610BBAB6-B3F5-48A1-B028-5BF3C5648D5A}" type="slidenum">
              <a:rPr lang="en-US" altLang="en-US" sz="1200" b="0">
                <a:solidFill>
                  <a:prstClr val="black"/>
                </a:solidFill>
              </a:rPr>
              <a:pPr/>
              <a:t>121</a:t>
            </a:fld>
            <a:endParaRPr lang="en-US" altLang="en-US" sz="1200" b="0" dirty="0">
              <a:solidFill>
                <a:prstClr val="black"/>
              </a:solidFill>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F0B77909-FC9D-4694-B7BA-F2B6B6026B93}" type="slidenum">
              <a:rPr lang="en-US" altLang="en-US" sz="1200" b="0">
                <a:solidFill>
                  <a:prstClr val="black"/>
                </a:solidFill>
              </a:rPr>
              <a:pPr/>
              <a:t>122</a:t>
            </a:fld>
            <a:endParaRPr lang="en-US" altLang="en-US" sz="1200" b="0"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dirty="0">
                <a:latin typeface="Arial" charset="0"/>
              </a:rPr>
              <a:t>Reference 1926.1053(a) and (b)</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B1451BDA-6F3D-4425-8660-7D3734343C7D}" type="slidenum">
              <a:rPr lang="en-US" altLang="en-US" sz="1200" b="0">
                <a:solidFill>
                  <a:prstClr val="black"/>
                </a:solidFill>
              </a:rPr>
              <a:pPr/>
              <a:t>123</a:t>
            </a:fld>
            <a:endParaRPr lang="en-US" altLang="en-US" sz="1200" b="0" dirty="0">
              <a:solidFill>
                <a:prstClr val="black"/>
              </a:solidFill>
            </a:endParaRPr>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Reference 1926.1053(a) and (b)</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FE982079-74D2-4A92-A23C-FE613AF3DA0C}" type="slidenum">
              <a:rPr lang="en-US" altLang="en-US" sz="1200" b="0">
                <a:solidFill>
                  <a:prstClr val="black"/>
                </a:solidFill>
              </a:rPr>
              <a:pPr/>
              <a:t>124</a:t>
            </a:fld>
            <a:endParaRPr lang="en-US" altLang="en-US" sz="1200" b="0" dirty="0">
              <a:solidFill>
                <a:prstClr val="black"/>
              </a:solidFill>
            </a:endParaRPr>
          </a:p>
        </p:txBody>
      </p:sp>
      <p:sp>
        <p:nvSpPr>
          <p:cNvPr id="49155" name="Rectangle 1026"/>
          <p:cNvSpPr>
            <a:spLocks noGrp="1" noRot="1" noChangeAspect="1" noChangeArrowheads="1" noTextEdit="1"/>
          </p:cNvSpPr>
          <p:nvPr>
            <p:ph type="sldImg"/>
          </p:nvPr>
        </p:nvSpPr>
        <p:spPr>
          <a:ln/>
        </p:spPr>
      </p:sp>
      <p:sp>
        <p:nvSpPr>
          <p:cNvPr id="49156" name="Rectangle 1027"/>
          <p:cNvSpPr>
            <a:spLocks noGrp="1" noChangeArrowheads="1"/>
          </p:cNvSpPr>
          <p:nvPr>
            <p:ph type="body" idx="1"/>
          </p:nvPr>
        </p:nvSpPr>
        <p:spPr>
          <a:noFill/>
        </p:spPr>
        <p:txBody>
          <a:bodyPr/>
          <a:lstStyle/>
          <a:p>
            <a:r>
              <a:rPr lang="en-US" altLang="en-US" dirty="0">
                <a:latin typeface="Arial" charset="0"/>
              </a:rPr>
              <a:t>Reference 1926.1053(b)(8), (b)(6), (b)(7), and (b)(1)</a:t>
            </a:r>
          </a:p>
          <a:p>
            <a:endParaRPr lang="en-US" altLang="en-US" dirty="0">
              <a:latin typeface="Arial" charset="0"/>
            </a:endParaRPr>
          </a:p>
          <a:p>
            <a:r>
              <a:rPr lang="en-US" altLang="en-US" dirty="0">
                <a:latin typeface="Arial" charset="0"/>
              </a:rPr>
              <a:t>Ladders placed in areas such as passage-ways, doorways, or driveways, or where they can be displaced by workplace activities or traffic must be secured to prevent accidental movement, or a barricade must be used to keep traffic or activities away from the ladder.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2B8BCD2F-79ED-466B-B37B-272B42250D70}" type="slidenum">
              <a:rPr lang="en-US" altLang="en-US" sz="1200" b="0">
                <a:solidFill>
                  <a:prstClr val="black"/>
                </a:solidFill>
              </a:rPr>
              <a:pPr/>
              <a:t>125</a:t>
            </a:fld>
            <a:endParaRPr lang="en-US" altLang="en-US" sz="1200" b="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r>
              <a:rPr lang="en-US" altLang="en-US" dirty="0">
                <a:latin typeface="Arial" charset="0"/>
              </a:rPr>
              <a:t>Reference 1926.1053(b)(15), (b)(6)(ii) and 1926.1053(a)(4)(ii)</a:t>
            </a:r>
          </a:p>
          <a:p>
            <a:endParaRPr lang="en-US" altLang="en-US" dirty="0">
              <a:latin typeface="Arial" charset="0"/>
            </a:endParaRPr>
          </a:p>
          <a:p>
            <a:r>
              <a:rPr lang="en-US" altLang="en-US" dirty="0">
                <a:latin typeface="Arial" charset="0"/>
              </a:rPr>
              <a:t>See the OSHA web site at:</a:t>
            </a:r>
          </a:p>
          <a:p>
            <a:r>
              <a:rPr lang="en-US" altLang="en-US" dirty="0">
                <a:latin typeface="Arial" charset="0"/>
              </a:rPr>
              <a:t>www.osha.gov/SLTC/construction_ecat/falls/4ladders.html</a:t>
            </a:r>
          </a:p>
          <a:p>
            <a:endParaRPr lang="en-US" altLang="en-US" dirty="0">
              <a:latin typeface="Arial" charset="0"/>
            </a:endParaRPr>
          </a:p>
          <a:p>
            <a:r>
              <a:rPr lang="en-US" altLang="en-US" b="1" dirty="0">
                <a:latin typeface="Arial" charset="0"/>
              </a:rPr>
              <a:t>Portable Ladder:  </a:t>
            </a:r>
            <a:r>
              <a:rPr lang="en-US" altLang="en-US" dirty="0">
                <a:latin typeface="Arial" charset="0"/>
              </a:rPr>
              <a:t>a ladder that can be readily moved or carried. </a:t>
            </a:r>
          </a:p>
          <a:p>
            <a:endParaRPr lang="en-US" altLang="en-US" dirty="0">
              <a:latin typeface="Arial" charset="0"/>
            </a:endParaRPr>
          </a:p>
          <a:p>
            <a:r>
              <a:rPr lang="en-US" altLang="en-US" dirty="0">
                <a:latin typeface="Arial" charset="0"/>
              </a:rPr>
              <a:t>Ladder rungs, cleats, and steps must be parallel, level and uniformly spaced.  </a:t>
            </a:r>
          </a:p>
          <a:p>
            <a:endParaRPr lang="en-US" altLang="en-US" dirty="0">
              <a:latin typeface="Arial" charset="0"/>
            </a:endParaRPr>
          </a:p>
          <a:p>
            <a:r>
              <a:rPr lang="en-US" altLang="en-US" dirty="0">
                <a:latin typeface="Arial" charset="0"/>
              </a:rPr>
              <a:t>The rungs and steps of </a:t>
            </a:r>
            <a:r>
              <a:rPr lang="en-US" altLang="en-US" b="1" dirty="0">
                <a:latin typeface="Arial" charset="0"/>
              </a:rPr>
              <a:t>portable metal ladders</a:t>
            </a:r>
            <a:r>
              <a:rPr lang="en-US" altLang="en-US" dirty="0">
                <a:latin typeface="Arial" charset="0"/>
              </a:rPr>
              <a:t> must be corrugated, knurled, dimpled, coated with skid-resistant material or treated to minimize slipping.</a:t>
            </a:r>
          </a:p>
          <a:p>
            <a:endParaRPr lang="en-US" altLang="en-US" dirty="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1D885507-8E53-41CA-B8BE-05EDC3850971}" type="slidenum">
              <a:rPr lang="en-US" altLang="en-US" sz="1200" b="0">
                <a:solidFill>
                  <a:prstClr val="black"/>
                </a:solidFill>
              </a:rPr>
              <a:pPr/>
              <a:t>126</a:t>
            </a:fld>
            <a:endParaRPr lang="en-US" altLang="en-US" sz="1200" b="0" dirty="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altLang="en-US" dirty="0">
                <a:latin typeface="Arial" charset="0"/>
              </a:rPr>
              <a:t>Reference 1926.1051(a)(2)</a:t>
            </a:r>
          </a:p>
          <a:p>
            <a:endParaRPr lang="en-US" altLang="en-US" dirty="0">
              <a:latin typeface="Arial" charset="0"/>
            </a:endParaRPr>
          </a:p>
          <a:p>
            <a:r>
              <a:rPr lang="en-US" altLang="en-US" b="1" dirty="0">
                <a:latin typeface="Arial" charset="0"/>
              </a:rPr>
              <a:t>Double-cleat Ladder</a:t>
            </a:r>
            <a:r>
              <a:rPr lang="en-US" altLang="en-US" dirty="0">
                <a:latin typeface="Arial" charset="0"/>
              </a:rPr>
              <a:t> -</a:t>
            </a:r>
          </a:p>
          <a:p>
            <a:r>
              <a:rPr lang="en-US" altLang="en-US" dirty="0">
                <a:latin typeface="Arial" charset="0"/>
              </a:rPr>
              <a:t>A ladder with a center rail to allow simultaneous two-way traffic for employees ascending or descending. </a:t>
            </a:r>
          </a:p>
          <a:p>
            <a:endParaRPr lang="en-US" altLang="en-US" dirty="0">
              <a:latin typeface="Arial" charset="0"/>
            </a:endParaRPr>
          </a:p>
          <a:p>
            <a:r>
              <a:rPr lang="en-US" altLang="en-US" dirty="0"/>
              <a:t>When there is only one point of access between levels, it must be kept clear to permit free passage by workers.  If free passage becomes restricted, a second point of access must be provided and used.</a:t>
            </a:r>
          </a:p>
          <a:p>
            <a:endParaRPr lang="en-US" altLang="en-US" dirty="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A588E241-6EAD-42F4-A7B5-1F5B98690903}" type="slidenum">
              <a:rPr lang="en-US" altLang="en-US" sz="1200" b="0">
                <a:solidFill>
                  <a:prstClr val="black"/>
                </a:solidFill>
              </a:rPr>
              <a:pPr/>
              <a:t>127</a:t>
            </a:fld>
            <a:endParaRPr lang="en-US" altLang="en-US" sz="1200" b="0" dirty="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r>
              <a:rPr lang="en-US" altLang="en-US" dirty="0">
                <a:latin typeface="Arial" charset="0"/>
              </a:rPr>
              <a:t>Reference 1926.1053(a)(12)</a:t>
            </a:r>
          </a:p>
          <a:p>
            <a:pPr>
              <a:lnSpc>
                <a:spcPct val="110000"/>
              </a:lnSpc>
              <a:spcBef>
                <a:spcPct val="0"/>
              </a:spcBef>
            </a:pPr>
            <a:endParaRPr lang="en-US" altLang="en-US" dirty="0">
              <a:latin typeface="Arial" charset="0"/>
            </a:endParaRPr>
          </a:p>
          <a:p>
            <a:pPr>
              <a:lnSpc>
                <a:spcPct val="110000"/>
              </a:lnSpc>
              <a:spcBef>
                <a:spcPct val="0"/>
              </a:spcBef>
            </a:pPr>
            <a:r>
              <a:rPr lang="en-US" altLang="en-US" dirty="0">
                <a:latin typeface="Arial" charset="0"/>
              </a:rPr>
              <a:t>Wood ladders must not be coated with any opaque covering, except identification or warning labels on one face only of a side rail.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876236CC-AEBA-495D-92C7-9EF354714799}" type="slidenum">
              <a:rPr lang="en-US" altLang="en-US" sz="1200" b="0">
                <a:solidFill>
                  <a:prstClr val="black"/>
                </a:solidFill>
              </a:rPr>
              <a:pPr/>
              <a:t>128</a:t>
            </a:fld>
            <a:endParaRPr lang="en-US" altLang="en-US" sz="1200" b="0" dirty="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a:lnSpc>
                <a:spcPct val="90000"/>
              </a:lnSpc>
              <a:spcBef>
                <a:spcPct val="20000"/>
              </a:spcBef>
            </a:pPr>
            <a:r>
              <a:rPr lang="en-US" altLang="en-US" dirty="0">
                <a:latin typeface="Arial" charset="0"/>
              </a:rPr>
              <a:t>Reference 1926.1053(b)(5)</a:t>
            </a:r>
          </a:p>
          <a:p>
            <a:pPr>
              <a:lnSpc>
                <a:spcPct val="90000"/>
              </a:lnSpc>
              <a:spcBef>
                <a:spcPct val="20000"/>
              </a:spcBef>
            </a:pPr>
            <a:endParaRPr lang="en-US" altLang="en-US" dirty="0">
              <a:latin typeface="Arial" charset="0"/>
            </a:endParaRPr>
          </a:p>
          <a:p>
            <a:pPr>
              <a:lnSpc>
                <a:spcPct val="90000"/>
              </a:lnSpc>
              <a:spcBef>
                <a:spcPct val="20000"/>
              </a:spcBef>
            </a:pPr>
            <a:r>
              <a:rPr lang="en-US" altLang="en-US" b="1" dirty="0">
                <a:latin typeface="Arial" charset="0"/>
              </a:rPr>
              <a:t>Working length of ladder</a:t>
            </a:r>
            <a:r>
              <a:rPr lang="en-US" altLang="en-US" dirty="0">
                <a:latin typeface="Arial" charset="0"/>
              </a:rPr>
              <a:t> </a:t>
            </a:r>
          </a:p>
          <a:p>
            <a:pPr>
              <a:lnSpc>
                <a:spcPct val="90000"/>
              </a:lnSpc>
              <a:spcBef>
                <a:spcPct val="20000"/>
              </a:spcBef>
            </a:pPr>
            <a:r>
              <a:rPr lang="en-US" altLang="en-US" dirty="0">
                <a:latin typeface="Arial" charset="0"/>
              </a:rPr>
              <a:t>– Distance along the ladder between the foot and top support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9</a:t>
            </a:fld>
            <a:endParaRPr lang="en-US" dirty="0"/>
          </a:p>
        </p:txBody>
      </p:sp>
    </p:spTree>
    <p:extLst>
      <p:ext uri="{BB962C8B-B14F-4D97-AF65-F5344CB8AC3E}">
        <p14:creationId xmlns:p14="http://schemas.microsoft.com/office/powerpoint/2010/main" val="1435932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8494A114-F3EC-4DA8-BD20-9A2FE53462AF}" type="slidenum">
              <a:rPr lang="en-US" altLang="en-US" sz="1200" b="0">
                <a:solidFill>
                  <a:prstClr val="black"/>
                </a:solidFill>
              </a:rPr>
              <a:pPr/>
              <a:t>129</a:t>
            </a:fld>
            <a:endParaRPr lang="en-US" altLang="en-US" sz="1200" b="0" dirty="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altLang="en-US" dirty="0">
                <a:latin typeface="Arial" charset="0"/>
              </a:rPr>
              <a:t>Reference 1926.1053(b)(1)</a:t>
            </a:r>
          </a:p>
          <a:p>
            <a:endParaRPr lang="en-US" altLang="en-US" dirty="0">
              <a:latin typeface="Arial" charset="0"/>
            </a:endParaRPr>
          </a:p>
          <a:p>
            <a:r>
              <a:rPr lang="en-US" altLang="en-US" dirty="0">
                <a:latin typeface="Arial" charset="0"/>
              </a:rPr>
              <a:t>When portable ladders are used for access to an upper landing surface, the side rails must extend at least 3 feet above the upper landing surface. When such an extension is not possible, the ladder must be secured, and a grasping device such as a grab rail must be provided to assist workers in mounting and dismounting the ladder.  A ladder extension must not deflect under a load that would cause the ladder to slip off its support. </a:t>
            </a:r>
          </a:p>
          <a:p>
            <a:endParaRPr lang="en-US" altLang="en-US" dirty="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CDEFFC9C-8ED4-4105-AA0C-B37BC476BAD4}" type="slidenum">
              <a:rPr lang="en-US" altLang="en-US" sz="1200" b="0">
                <a:solidFill>
                  <a:prstClr val="black"/>
                </a:solidFill>
              </a:rPr>
              <a:pPr/>
              <a:t>130</a:t>
            </a:fld>
            <a:endParaRPr lang="en-US" altLang="en-US" sz="1200" b="0" dirty="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26849"/>
            <a:ext cx="5257800" cy="4114487"/>
          </a:xfrm>
          <a:noFill/>
        </p:spPr>
        <p:txBody>
          <a:bodyPr/>
          <a:lstStyle/>
          <a:p>
            <a:pPr>
              <a:lnSpc>
                <a:spcPct val="90000"/>
              </a:lnSpc>
              <a:spcBef>
                <a:spcPct val="15000"/>
              </a:spcBef>
            </a:pPr>
            <a:r>
              <a:rPr lang="en-US" altLang="en-US" dirty="0">
                <a:latin typeface="Arial" charset="0"/>
              </a:rPr>
              <a:t>Reference 1926.1053(a)(18) and (a)(19)</a:t>
            </a:r>
          </a:p>
          <a:p>
            <a:pPr>
              <a:lnSpc>
                <a:spcPct val="90000"/>
              </a:lnSpc>
              <a:spcBef>
                <a:spcPct val="15000"/>
              </a:spcBef>
            </a:pPr>
            <a:endParaRPr lang="en-US" altLang="en-US" b="1" dirty="0">
              <a:latin typeface="Arial" charset="0"/>
            </a:endParaRPr>
          </a:p>
          <a:p>
            <a:pPr>
              <a:lnSpc>
                <a:spcPct val="90000"/>
              </a:lnSpc>
              <a:spcBef>
                <a:spcPct val="15000"/>
              </a:spcBef>
            </a:pPr>
            <a:r>
              <a:rPr lang="en-US" altLang="en-US" b="1" dirty="0">
                <a:latin typeface="Arial" charset="0"/>
              </a:rPr>
              <a:t>Fixed Ladder: </a:t>
            </a:r>
            <a:r>
              <a:rPr lang="en-US" altLang="en-US" dirty="0">
                <a:latin typeface="Arial" charset="0"/>
              </a:rPr>
              <a:t>a ladder that cannot be readily moved or carried because it is an integral part of a building or structure. </a:t>
            </a:r>
          </a:p>
          <a:p>
            <a:pPr>
              <a:lnSpc>
                <a:spcPct val="90000"/>
              </a:lnSpc>
              <a:spcBef>
                <a:spcPct val="15000"/>
              </a:spcBef>
            </a:pPr>
            <a:endParaRPr lang="en-US" altLang="en-US" dirty="0">
              <a:latin typeface="Arial" charset="0"/>
            </a:endParaRPr>
          </a:p>
          <a:p>
            <a:pPr>
              <a:lnSpc>
                <a:spcPct val="90000"/>
              </a:lnSpc>
              <a:spcBef>
                <a:spcPct val="15000"/>
              </a:spcBef>
            </a:pPr>
            <a:r>
              <a:rPr lang="en-US" altLang="en-US" dirty="0">
                <a:latin typeface="Arial" charset="0"/>
              </a:rPr>
              <a:t>In using a cage or well, ladder sections must be offset from adjacent sections, and landing platforms must be provided at maximum intervals of 50 feet</a:t>
            </a:r>
          </a:p>
          <a:p>
            <a:pPr>
              <a:lnSpc>
                <a:spcPct val="90000"/>
              </a:lnSpc>
              <a:spcBef>
                <a:spcPct val="15000"/>
              </a:spcBef>
            </a:pPr>
            <a:endParaRPr lang="en-US" altLang="en-US" dirty="0">
              <a:latin typeface="Arial" charset="0"/>
            </a:endParaRPr>
          </a:p>
          <a:p>
            <a:pPr>
              <a:lnSpc>
                <a:spcPct val="90000"/>
              </a:lnSpc>
              <a:spcBef>
                <a:spcPct val="15000"/>
              </a:spcBef>
            </a:pPr>
            <a:r>
              <a:rPr lang="en-US" altLang="en-US" dirty="0">
                <a:latin typeface="Arial" charset="0"/>
              </a:rPr>
              <a:t>Use a fixed ladder at a pitch no greater than 90 degrees horizontal measurement from the back of the ladder.</a:t>
            </a:r>
          </a:p>
          <a:p>
            <a:pPr>
              <a:lnSpc>
                <a:spcPct val="90000"/>
              </a:lnSpc>
              <a:spcBef>
                <a:spcPct val="15000"/>
              </a:spcBef>
            </a:pPr>
            <a:endParaRPr lang="en-US" altLang="en-US" dirty="0">
              <a:latin typeface="Arial" charset="0"/>
            </a:endParaRPr>
          </a:p>
          <a:p>
            <a:pPr>
              <a:lnSpc>
                <a:spcPct val="90000"/>
              </a:lnSpc>
              <a:spcBef>
                <a:spcPct val="15000"/>
              </a:spcBef>
            </a:pPr>
            <a:r>
              <a:rPr lang="en-US" altLang="en-US" dirty="0">
                <a:latin typeface="Arial" charset="0"/>
              </a:rPr>
              <a:t>A fixed ladder must be able to support at least 2 loads of 250 pounds each, concentrated between any two consecutive attachments.  It must also support added anticipated loads caused by ice buildup, winds, rigging and impact loads resulting from using ladder safety devices.</a:t>
            </a:r>
          </a:p>
          <a:p>
            <a:pPr>
              <a:lnSpc>
                <a:spcPct val="90000"/>
              </a:lnSpc>
              <a:spcBef>
                <a:spcPct val="15000"/>
              </a:spcBef>
            </a:pPr>
            <a:endParaRPr lang="en-US" altLang="en-US" dirty="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7BBC13C1-347D-4638-9144-B20F7D75154A}" type="slidenum">
              <a:rPr lang="en-US" altLang="en-US" sz="1200" b="0">
                <a:solidFill>
                  <a:prstClr val="black"/>
                </a:solidFill>
              </a:rPr>
              <a:pPr/>
              <a:t>131</a:t>
            </a:fld>
            <a:endParaRPr lang="en-US" altLang="en-US" sz="1200" b="0" dirty="0">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r>
              <a:rPr lang="en-US" altLang="en-US" dirty="0">
                <a:latin typeface="Arial" charset="0"/>
              </a:rPr>
              <a:t>Reference 1926.1053(b)(12)</a:t>
            </a:r>
          </a:p>
          <a:p>
            <a:endParaRPr lang="en-US" altLang="en-US" dirty="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7956657D-9515-4F4C-A7F4-30D947E34927}" type="slidenum">
              <a:rPr lang="en-US" altLang="en-US" sz="1200" b="0">
                <a:solidFill>
                  <a:prstClr val="black"/>
                </a:solidFill>
              </a:rPr>
              <a:pPr/>
              <a:t>132</a:t>
            </a:fld>
            <a:endParaRPr lang="en-US" altLang="en-US" sz="1200" b="0" dirty="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r>
              <a:rPr lang="en-US" altLang="en-US" dirty="0">
                <a:latin typeface="Arial" charset="0"/>
              </a:rPr>
              <a:t>Reference 1926.1053(b)(13)</a:t>
            </a:r>
          </a:p>
          <a:p>
            <a:endParaRPr lang="en-US" altLang="en-US" dirty="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F8C6E8BC-C771-4484-B46D-1A07BEA31013}" type="slidenum">
              <a:rPr lang="en-US" altLang="en-US" sz="1200" b="0">
                <a:solidFill>
                  <a:prstClr val="black"/>
                </a:solidFill>
              </a:rPr>
              <a:pPr/>
              <a:t>133</a:t>
            </a:fld>
            <a:endParaRPr lang="en-US" altLang="en-US" sz="1200" b="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en-US" altLang="en-US">
                <a:latin typeface="Arial" charset="0"/>
              </a:rPr>
              <a:t>Reference 1926.1053(b)(14)</a:t>
            </a:r>
          </a:p>
          <a:p>
            <a:endParaRPr lang="en-US" altLang="en-US">
              <a:latin typeface="Arial" charset="0"/>
            </a:endParaRPr>
          </a:p>
          <a:p>
            <a:r>
              <a:rPr lang="en-US" altLang="en-US">
                <a:latin typeface="Arial" charset="0"/>
              </a:rPr>
              <a:t>A metal spreader or locking device must be provided on each stepladder to hold the front and back sections in an open position when the ladder is being used.</a:t>
            </a:r>
          </a:p>
          <a:p>
            <a:endParaRPr lang="en-US" alt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E1B2E658-19F2-48B4-9CB0-CF0E13661C6E}" type="slidenum">
              <a:rPr lang="en-US" altLang="en-US" sz="1200" b="0">
                <a:solidFill>
                  <a:prstClr val="black"/>
                </a:solidFill>
              </a:rPr>
              <a:pPr/>
              <a:t>134</a:t>
            </a:fld>
            <a:endParaRPr lang="en-US" altLang="en-US" sz="1200" b="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r>
              <a:rPr lang="en-US" altLang="en-US">
                <a:latin typeface="Arial" charset="0"/>
              </a:rPr>
              <a:t>Reference 1926.1053(b)(16)</a:t>
            </a:r>
          </a:p>
          <a:p>
            <a:endParaRPr lang="en-US" altLang="en-US">
              <a:latin typeface="Arial" charset="0"/>
            </a:endParaRPr>
          </a:p>
          <a:p>
            <a:r>
              <a:rPr lang="en-US" altLang="en-US">
                <a:latin typeface="Arial" charset="0"/>
              </a:rPr>
              <a:t>Ladders must be inspected on a periodic basis and after any incident that could affect their safe use.</a:t>
            </a:r>
          </a:p>
          <a:p>
            <a:endParaRPr lang="en-US" altLang="en-US">
              <a:latin typeface="Arial" charset="0"/>
            </a:endParaRPr>
          </a:p>
          <a:p>
            <a:r>
              <a:rPr lang="en-US" altLang="en-US">
                <a:latin typeface="Arial" charset="0"/>
              </a:rPr>
              <a:t>Ladder components must be surfaced to prevent injury from punctures or lacerations and prevent snagging of clothing.</a:t>
            </a:r>
          </a:p>
          <a:p>
            <a:endParaRPr lang="en-US" alt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40E68DEC-CCD0-4E42-B621-1ABC48F42332}" type="slidenum">
              <a:rPr lang="en-US" altLang="en-US" sz="1200" b="0">
                <a:solidFill>
                  <a:prstClr val="black"/>
                </a:solidFill>
              </a:rPr>
              <a:pPr/>
              <a:t>135</a:t>
            </a:fld>
            <a:endParaRPr lang="en-US" altLang="en-US" sz="1200" b="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a:spcBef>
                <a:spcPct val="50000"/>
              </a:spcBef>
            </a:pPr>
            <a:r>
              <a:rPr lang="en-US" altLang="en-US">
                <a:latin typeface="Arial" charset="0"/>
              </a:rPr>
              <a:t>Reference 1926.1053(b)(20),(21),(22)</a:t>
            </a:r>
          </a:p>
          <a:p>
            <a:endParaRPr lang="en-US" alt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5B6D341E-655F-416D-AC8D-0D7F67E2A9B8}" type="slidenum">
              <a:rPr lang="en-US" altLang="en-US" sz="1200" b="0">
                <a:solidFill>
                  <a:prstClr val="black"/>
                </a:solidFill>
              </a:rPr>
              <a:pPr/>
              <a:t>136</a:t>
            </a:fld>
            <a:endParaRPr lang="en-US" altLang="en-US" sz="1200" b="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a:spcBef>
                <a:spcPct val="50000"/>
              </a:spcBef>
            </a:pPr>
            <a:r>
              <a:rPr lang="en-US" altLang="en-US">
                <a:latin typeface="Arial" charset="0"/>
              </a:rPr>
              <a:t>Reference 1926.1060(a)</a:t>
            </a:r>
          </a:p>
          <a:p>
            <a:endParaRPr lang="en-US" altLang="en-US" u="sng">
              <a:latin typeface="Arial" charset="0"/>
            </a:endParaRPr>
          </a:p>
          <a:p>
            <a:r>
              <a:rPr lang="en-US" altLang="en-US">
                <a:latin typeface="Arial" charset="0"/>
              </a:rPr>
              <a:t>Retraining - </a:t>
            </a:r>
          </a:p>
          <a:p>
            <a:r>
              <a:rPr lang="en-US" altLang="en-US">
                <a:latin typeface="Arial" charset="0"/>
              </a:rPr>
              <a:t>Employers must retrain each employee as necessary to maintain the understanding and knowledge acquired through compliance with the standard.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A080A12C-4FE8-46FD-97AF-C074002BDBAD}" type="slidenum">
              <a:rPr lang="en-US" altLang="en-US" sz="1200" b="0">
                <a:solidFill>
                  <a:prstClr val="black"/>
                </a:solidFill>
              </a:rPr>
              <a:pPr/>
              <a:t>137</a:t>
            </a:fld>
            <a:endParaRPr lang="en-US" altLang="en-US" sz="1200" b="0">
              <a:solidFill>
                <a:prstClr val="black"/>
              </a:solidFill>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a:defRPr sz="2400" b="1">
                <a:solidFill>
                  <a:schemeClr val="tx1"/>
                </a:solidFill>
                <a:latin typeface="Times New Roman" pitchFamily="18" charset="0"/>
              </a:defRPr>
            </a:lvl1pPr>
            <a:lvl2pPr marL="742950" indent="-285750" defTabSz="912813">
              <a:defRPr sz="2400" b="1">
                <a:solidFill>
                  <a:schemeClr val="tx1"/>
                </a:solidFill>
                <a:latin typeface="Times New Roman" pitchFamily="18" charset="0"/>
              </a:defRPr>
            </a:lvl2pPr>
            <a:lvl3pPr marL="1143000" indent="-228600" defTabSz="912813">
              <a:defRPr sz="2400" b="1">
                <a:solidFill>
                  <a:schemeClr val="tx1"/>
                </a:solidFill>
                <a:latin typeface="Times New Roman" pitchFamily="18" charset="0"/>
              </a:defRPr>
            </a:lvl3pPr>
            <a:lvl4pPr marL="1600200" indent="-228600" defTabSz="912813">
              <a:defRPr sz="2400" b="1">
                <a:solidFill>
                  <a:schemeClr val="tx1"/>
                </a:solidFill>
                <a:latin typeface="Times New Roman" pitchFamily="18" charset="0"/>
              </a:defRPr>
            </a:lvl4pPr>
            <a:lvl5pPr marL="2057400" indent="-228600" defTabSz="912813">
              <a:defRPr sz="2400" b="1">
                <a:solidFill>
                  <a:schemeClr val="tx1"/>
                </a:solidFill>
                <a:latin typeface="Times New Roman" pitchFamily="18" charset="0"/>
              </a:defRPr>
            </a:lvl5pPr>
            <a:lvl6pPr marL="2514600" indent="-228600" defTabSz="912813" eaLnBrk="0" fontAlgn="base" hangingPunct="0">
              <a:spcBef>
                <a:spcPct val="0"/>
              </a:spcBef>
              <a:spcAft>
                <a:spcPct val="0"/>
              </a:spcAft>
              <a:defRPr sz="2400" b="1">
                <a:solidFill>
                  <a:schemeClr val="tx1"/>
                </a:solidFill>
                <a:latin typeface="Times New Roman" pitchFamily="18" charset="0"/>
              </a:defRPr>
            </a:lvl6pPr>
            <a:lvl7pPr marL="2971800" indent="-228600" defTabSz="912813" eaLnBrk="0" fontAlgn="base" hangingPunct="0">
              <a:spcBef>
                <a:spcPct val="0"/>
              </a:spcBef>
              <a:spcAft>
                <a:spcPct val="0"/>
              </a:spcAft>
              <a:defRPr sz="2400" b="1">
                <a:solidFill>
                  <a:schemeClr val="tx1"/>
                </a:solidFill>
                <a:latin typeface="Times New Roman" pitchFamily="18" charset="0"/>
              </a:defRPr>
            </a:lvl7pPr>
            <a:lvl8pPr marL="3429000" indent="-228600" defTabSz="912813" eaLnBrk="0" fontAlgn="base" hangingPunct="0">
              <a:spcBef>
                <a:spcPct val="0"/>
              </a:spcBef>
              <a:spcAft>
                <a:spcPct val="0"/>
              </a:spcAft>
              <a:defRPr sz="2400" b="1">
                <a:solidFill>
                  <a:schemeClr val="tx1"/>
                </a:solidFill>
                <a:latin typeface="Times New Roman" pitchFamily="18" charset="0"/>
              </a:defRPr>
            </a:lvl8pPr>
            <a:lvl9pPr marL="3886200" indent="-228600" defTabSz="912813" eaLnBrk="0" fontAlgn="base" hangingPunct="0">
              <a:spcBef>
                <a:spcPct val="0"/>
              </a:spcBef>
              <a:spcAft>
                <a:spcPct val="0"/>
              </a:spcAft>
              <a:defRPr sz="2400" b="1">
                <a:solidFill>
                  <a:schemeClr val="tx1"/>
                </a:solidFill>
                <a:latin typeface="Times New Roman" pitchFamily="18" charset="0"/>
              </a:defRPr>
            </a:lvl9pPr>
          </a:lstStyle>
          <a:p>
            <a:fld id="{239F43BF-ED64-425A-AD0D-35BB8A5453C1}" type="slidenum">
              <a:rPr lang="en-US" altLang="en-US" sz="1200" b="0">
                <a:solidFill>
                  <a:prstClr val="black"/>
                </a:solidFill>
              </a:rPr>
              <a:pPr/>
              <a:t>138</a:t>
            </a:fld>
            <a:endParaRPr lang="en-US" altLang="en-US" sz="1200" b="0">
              <a:solidFill>
                <a:prstClr val="black"/>
              </a:solidFill>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502.1.1 of the IPC refers you to this section of the IMC. Explain to the students the use of code books and how they relate to each other. </a:t>
            </a:r>
          </a:p>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10</a:t>
            </a:fld>
            <a:endParaRPr lang="en-US" dirty="0"/>
          </a:p>
        </p:txBody>
      </p:sp>
    </p:spTree>
    <p:extLst>
      <p:ext uri="{BB962C8B-B14F-4D97-AF65-F5344CB8AC3E}">
        <p14:creationId xmlns:p14="http://schemas.microsoft.com/office/powerpoint/2010/main" val="1563888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included notes on many of the slides for the instructor. A suggestion for those doing presentation would be to keep this view while presenting so the instructor will have access to the notes but to project only the presentation view to the students. Instructors must have a copy of either NFPA 99 2015 edition or a copy of the 2012-2015 changes to NFPA 99. A copy can be printed by going to the link below or by typing “changes between the 2012 and 2015 </a:t>
            </a:r>
            <a:r>
              <a:rPr lang="en-US" baseline="0" dirty="0" err="1"/>
              <a:t>nfpa</a:t>
            </a:r>
            <a:r>
              <a:rPr lang="en-US" baseline="0" dirty="0"/>
              <a:t> 99 code” into a google search. </a:t>
            </a:r>
          </a:p>
          <a:p>
            <a:r>
              <a:rPr lang="en-US" dirty="0"/>
              <a:t>http://www.mgpho.org/Resources/Documents/Library%20Articles/Changes%20in%20Medical%20Gas%20and%20Vacuum%20Systems%20by%20Mark%20Allen.pdf</a:t>
            </a:r>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5549165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must have a copy of the changes</a:t>
            </a:r>
            <a:r>
              <a:rPr lang="en-US" baseline="0" dirty="0"/>
              <a:t> or a copy of 2015 NFPA 99.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3456540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E8DF0-F132-4938-A400-61B6A207AA65}" type="slidenum">
              <a:rPr lang="en-US" altLang="en-US">
                <a:solidFill>
                  <a:prstClr val="black"/>
                </a:solidFill>
              </a:rPr>
              <a:pPr/>
              <a:t>141</a:t>
            </a:fld>
            <a:endParaRPr lang="en-US" altLang="en-US">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F9EFB-8600-4F58-A4D0-F39DC9D9FEE3}" type="slidenum">
              <a:rPr lang="en-US" altLang="en-US">
                <a:solidFill>
                  <a:prstClr val="black"/>
                </a:solidFill>
              </a:rPr>
              <a:pPr/>
              <a:t>142</a:t>
            </a:fld>
            <a:endParaRPr lang="en-US" altLang="en-US">
              <a:solidFill>
                <a:prstClr val="black"/>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DAAAF0-86D6-4EF1-AF68-D262C55A91C6}" type="slidenum">
              <a:rPr lang="en-US" altLang="en-US">
                <a:solidFill>
                  <a:prstClr val="black"/>
                </a:solidFill>
              </a:rPr>
              <a:pPr/>
              <a:t>144</a:t>
            </a:fld>
            <a:endParaRPr lang="en-US" altLang="en-US">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ltLang="en-US" dirty="0"/>
              <a:t>These</a:t>
            </a:r>
            <a:r>
              <a:rPr lang="en-US" altLang="en-US" baseline="0" dirty="0"/>
              <a:t> next three slides are the section of the General Statute requiring persons working on medical gas systems to have both a third party medical gas certification and a State of CT certification. The presenter may want to skim these pages and not read them in their entirety. The presenter should bring up the fact that this bill was passed unopposed. </a:t>
            </a:r>
          </a:p>
          <a:p>
            <a:endParaRPr lang="en-US" altLang="en-US" baseline="0" dirty="0"/>
          </a:p>
          <a:p>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license</a:t>
            </a:r>
            <a:r>
              <a:rPr lang="en-US" baseline="0" dirty="0"/>
              <a:t> holders can obtain an MG 1 or 2</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145</a:t>
            </a:fld>
            <a:endParaRPr lang="en-US"/>
          </a:p>
        </p:txBody>
      </p:sp>
    </p:spTree>
    <p:extLst>
      <p:ext uri="{BB962C8B-B14F-4D97-AF65-F5344CB8AC3E}">
        <p14:creationId xmlns:p14="http://schemas.microsoft.com/office/powerpoint/2010/main" val="2401645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6150E-54DE-4D3F-8650-4B1BD8839760}" type="slidenum">
              <a:rPr lang="en-US" altLang="en-US">
                <a:solidFill>
                  <a:prstClr val="black"/>
                </a:solidFill>
              </a:rPr>
              <a:pPr/>
              <a:t>146</a:t>
            </a:fld>
            <a:endParaRPr lang="en-US" altLang="en-US">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a:t>
            </a:r>
            <a:r>
              <a:rPr lang="en-US" baseline="0" dirty="0"/>
              <a:t> may want to state that NFPA 99 is comprised of 15 chapters but for the purposes of this presentation we will be mostly concentrating on chapter 1, 4 and 5. We will actually be starting with chapter 4 which defines what the rick categories are as well as list some examples in the notes section of the slide.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444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r>
              <a:rPr lang="en-US" baseline="0" dirty="0"/>
              <a:t> are an </a:t>
            </a:r>
            <a:r>
              <a:rPr lang="en-US" dirty="0"/>
              <a:t>Operating</a:t>
            </a:r>
            <a:r>
              <a:rPr lang="en-US" baseline="0" dirty="0"/>
              <a:t> Room, ICU</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949736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room</a:t>
            </a:r>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24725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 majority of residential systems,</a:t>
            </a:r>
            <a:r>
              <a:rPr lang="en-US" baseline="0" dirty="0"/>
              <a:t> potable hot will be 110° F. This is due to the fact that there would only be a single system supplying for the tub/shower, dishwasher, sink and lavatory. A question to ask the class may be, “Where may you encounter separate systems for shower and lavatories?”</a:t>
            </a:r>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11</a:t>
            </a:fld>
            <a:endParaRPr lang="en-US" dirty="0"/>
          </a:p>
        </p:txBody>
      </p:sp>
    </p:spTree>
    <p:extLst>
      <p:ext uri="{BB962C8B-B14F-4D97-AF65-F5344CB8AC3E}">
        <p14:creationId xmlns:p14="http://schemas.microsoft.com/office/powerpoint/2010/main" val="109492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office</a:t>
            </a:r>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3314987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room</a:t>
            </a:r>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417154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noted that when ever a journeyperson</a:t>
            </a:r>
            <a:r>
              <a:rPr lang="en-US" baseline="0" dirty="0"/>
              <a:t> or contractor renews this certification that they are swearing that their certifications are current and up to date. The plumbing board does ask for audits to see if certifications are current. Lying may cost you to lose the certification and fines. Remember your braze certification must be renewed every six months and your installer certification (written test) must be renewed every three years. The installer certification in normally a 40 question open book test.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17997975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a plumbing</a:t>
            </a:r>
            <a:r>
              <a:rPr lang="en-US" baseline="0" dirty="0"/>
              <a:t> license does not allow some who is either not licensed or a registered apprentice work under a license. The same holds true with medical gas certification's. You MUST have a current medical gas brazer/installer certification as well as a current P-1, P-2, S-1, S-2, S-3 or S-4 state occupational license.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38906742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should</a:t>
            </a:r>
            <a:r>
              <a:rPr lang="en-US" baseline="0" dirty="0"/>
              <a:t> impress on the students that the MGV is NOT a license but only a certification. As stated in the slide, if a person holds a current State of CT certification but their brazer and installer certification is not also current, the state certification is invalid. The same holds true if the brazer and installer certification is current but the state certification is not current the certification is invalid. Both certifications MUST be current for persons to legally install medical gas system.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22504249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medical gas system installations, we are dealing with life and death situations. A paper trail must be maintained in case of any type of mishap that may occur. </a:t>
            </a:r>
            <a:endParaRPr lang="en-US" dirty="0"/>
          </a:p>
        </p:txBody>
      </p:sp>
      <p:sp>
        <p:nvSpPr>
          <p:cNvPr id="4" name="Slide Number Placeholder 3"/>
          <p:cNvSpPr>
            <a:spLocks noGrp="1"/>
          </p:cNvSpPr>
          <p:nvPr>
            <p:ph type="sldNum" sz="quarter" idx="10"/>
          </p:nvPr>
        </p:nvSpPr>
        <p:spPr/>
        <p:txBody>
          <a:bodyPr/>
          <a:lstStyle/>
          <a:p>
            <a:fld id="{964243E6-81E0-4F65-9A93-2AF5ABA78FEC}"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819374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Suggestions on topics</a:t>
            </a:r>
            <a:r>
              <a:rPr lang="en-US" baseline="0" dirty="0"/>
              <a:t> students may like to see discussed. </a:t>
            </a:r>
          </a:p>
        </p:txBody>
      </p:sp>
      <p:sp>
        <p:nvSpPr>
          <p:cNvPr id="4" name="Slide Number Placeholder 3"/>
          <p:cNvSpPr>
            <a:spLocks noGrp="1"/>
          </p:cNvSpPr>
          <p:nvPr>
            <p:ph type="sldNum" sz="quarter" idx="10"/>
          </p:nvPr>
        </p:nvSpPr>
        <p:spPr/>
        <p:txBody>
          <a:bodyPr/>
          <a:lstStyle/>
          <a:p>
            <a:fld id="{F0529865-951F-44AF-81FF-6E506FDD23FC}" type="slidenum">
              <a:rPr lang="en-US" smtClean="0"/>
              <a:t>158</a:t>
            </a:fld>
            <a:endParaRPr lang="en-US"/>
          </a:p>
        </p:txBody>
      </p:sp>
    </p:spTree>
    <p:extLst>
      <p:ext uri="{BB962C8B-B14F-4D97-AF65-F5344CB8AC3E}">
        <p14:creationId xmlns:p14="http://schemas.microsoft.com/office/powerpoint/2010/main" val="230424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29865-951F-44AF-81FF-6E506FDD23FC}" type="slidenum">
              <a:rPr lang="en-US" smtClean="0"/>
              <a:t>12</a:t>
            </a:fld>
            <a:endParaRPr lang="en-US" dirty="0"/>
          </a:p>
        </p:txBody>
      </p:sp>
    </p:spTree>
    <p:extLst>
      <p:ext uri="{BB962C8B-B14F-4D97-AF65-F5344CB8AC3E}">
        <p14:creationId xmlns:p14="http://schemas.microsoft.com/office/powerpoint/2010/main" val="114450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68D6AB-1C65-434C-B8E1-BC468440358A}"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328714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403205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1453982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6" name="Slide Number Placeholder 5"/>
          <p:cNvSpPr>
            <a:spLocks noGrp="1"/>
          </p:cNvSpPr>
          <p:nvPr>
            <p:ph type="sldNum" sz="quarter" idx="12"/>
          </p:nvPr>
        </p:nvSpPr>
        <p:spPr/>
        <p:txBody>
          <a:bodyPr/>
          <a:lstStyle>
            <a:lvl1pPr>
              <a:defRPr/>
            </a:lvl1pPr>
          </a:lstStyle>
          <a:p>
            <a:pPr>
              <a:defRPr/>
            </a:pPr>
            <a:fld id="{79B660FD-7147-48AC-9546-F00570B61E7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38916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6" name="Slide Number Placeholder 5"/>
          <p:cNvSpPr>
            <a:spLocks noGrp="1"/>
          </p:cNvSpPr>
          <p:nvPr>
            <p:ph type="sldNum" sz="quarter" idx="12"/>
          </p:nvPr>
        </p:nvSpPr>
        <p:spPr/>
        <p:txBody>
          <a:bodyPr/>
          <a:lstStyle>
            <a:lvl1pPr>
              <a:defRPr/>
            </a:lvl1pPr>
          </a:lstStyle>
          <a:p>
            <a:pPr>
              <a:defRPr/>
            </a:pPr>
            <a:fld id="{8D578713-EA87-493B-AA69-D04DD8B725A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7509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6" name="Slide Number Placeholder 5"/>
          <p:cNvSpPr>
            <a:spLocks noGrp="1"/>
          </p:cNvSpPr>
          <p:nvPr>
            <p:ph type="sldNum" sz="quarter" idx="12"/>
          </p:nvPr>
        </p:nvSpPr>
        <p:spPr/>
        <p:txBody>
          <a:bodyPr/>
          <a:lstStyle>
            <a:lvl1pPr>
              <a:defRPr/>
            </a:lvl1pPr>
          </a:lstStyle>
          <a:p>
            <a:pPr>
              <a:defRPr/>
            </a:pPr>
            <a:fld id="{0F96CF49-CA58-4262-A430-A6FD43709B9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8418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7" name="Slide Number Placeholder 5"/>
          <p:cNvSpPr>
            <a:spLocks noGrp="1"/>
          </p:cNvSpPr>
          <p:nvPr>
            <p:ph type="sldNum" sz="quarter" idx="12"/>
          </p:nvPr>
        </p:nvSpPr>
        <p:spPr/>
        <p:txBody>
          <a:bodyPr/>
          <a:lstStyle>
            <a:lvl1pPr>
              <a:defRPr/>
            </a:lvl1pPr>
          </a:lstStyle>
          <a:p>
            <a:pPr>
              <a:defRPr/>
            </a:pPr>
            <a:fld id="{C7B1D804-ACB6-4B10-84FC-EA97392AAE3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4125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9" name="Slide Number Placeholder 5"/>
          <p:cNvSpPr>
            <a:spLocks noGrp="1"/>
          </p:cNvSpPr>
          <p:nvPr>
            <p:ph type="sldNum" sz="quarter" idx="12"/>
          </p:nvPr>
        </p:nvSpPr>
        <p:spPr/>
        <p:txBody>
          <a:bodyPr/>
          <a:lstStyle>
            <a:lvl1pPr>
              <a:defRPr/>
            </a:lvl1pPr>
          </a:lstStyle>
          <a:p>
            <a:pPr>
              <a:defRPr/>
            </a:pPr>
            <a:fld id="{0481C112-752E-4323-A973-2DDF46E50EA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8647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5" name="Slide Number Placeholder 5"/>
          <p:cNvSpPr>
            <a:spLocks noGrp="1"/>
          </p:cNvSpPr>
          <p:nvPr>
            <p:ph type="sldNum" sz="quarter" idx="12"/>
          </p:nvPr>
        </p:nvSpPr>
        <p:spPr/>
        <p:txBody>
          <a:bodyPr/>
          <a:lstStyle>
            <a:lvl1pPr>
              <a:defRPr/>
            </a:lvl1pPr>
          </a:lstStyle>
          <a:p>
            <a:pPr>
              <a:defRPr/>
            </a:pPr>
            <a:fld id="{60AD40F2-AF46-4FDB-A721-0F81A271F69A}"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49830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4" name="Slide Number Placeholder 5"/>
          <p:cNvSpPr>
            <a:spLocks noGrp="1"/>
          </p:cNvSpPr>
          <p:nvPr>
            <p:ph type="sldNum" sz="quarter" idx="12"/>
          </p:nvPr>
        </p:nvSpPr>
        <p:spPr/>
        <p:txBody>
          <a:bodyPr/>
          <a:lstStyle>
            <a:lvl1pPr>
              <a:defRPr/>
            </a:lvl1pPr>
          </a:lstStyle>
          <a:p>
            <a:pPr>
              <a:defRPr/>
            </a:pPr>
            <a:fld id="{F97D2525-4855-496E-BC38-7C22D6CF811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19694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7" name="Slide Number Placeholder 5"/>
          <p:cNvSpPr>
            <a:spLocks noGrp="1"/>
          </p:cNvSpPr>
          <p:nvPr>
            <p:ph type="sldNum" sz="quarter" idx="12"/>
          </p:nvPr>
        </p:nvSpPr>
        <p:spPr/>
        <p:txBody>
          <a:bodyPr/>
          <a:lstStyle>
            <a:lvl1pPr>
              <a:defRPr/>
            </a:lvl1pPr>
          </a:lstStyle>
          <a:p>
            <a:pPr>
              <a:defRPr/>
            </a:pPr>
            <a:fld id="{6E52330F-CC91-46E9-B207-CD9B7693934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1594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215970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7" name="Slide Number Placeholder 5"/>
          <p:cNvSpPr>
            <a:spLocks noGrp="1"/>
          </p:cNvSpPr>
          <p:nvPr>
            <p:ph type="sldNum" sz="quarter" idx="12"/>
          </p:nvPr>
        </p:nvSpPr>
        <p:spPr/>
        <p:txBody>
          <a:bodyPr/>
          <a:lstStyle>
            <a:lvl1pPr>
              <a:defRPr/>
            </a:lvl1pPr>
          </a:lstStyle>
          <a:p>
            <a:pPr>
              <a:defRPr/>
            </a:pPr>
            <a:fld id="{39DB3269-A7B0-4FF8-8BAA-6C883680968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55224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6" name="Slide Number Placeholder 5"/>
          <p:cNvSpPr>
            <a:spLocks noGrp="1"/>
          </p:cNvSpPr>
          <p:nvPr>
            <p:ph type="sldNum" sz="quarter" idx="12"/>
          </p:nvPr>
        </p:nvSpPr>
        <p:spPr/>
        <p:txBody>
          <a:bodyPr/>
          <a:lstStyle>
            <a:lvl1pPr>
              <a:defRPr/>
            </a:lvl1pPr>
          </a:lstStyle>
          <a:p>
            <a:pPr>
              <a:defRPr/>
            </a:pPr>
            <a:fld id="{2A097CE3-6509-4649-ABF2-0C371064FCA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5015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solidFill>
                  <a:prstClr val="black">
                    <a:tint val="75000"/>
                  </a:prstClr>
                </a:solidFill>
              </a:rPr>
              <a:t>OSHA Office of Training &amp; Education</a:t>
            </a:r>
          </a:p>
        </p:txBody>
      </p:sp>
      <p:sp>
        <p:nvSpPr>
          <p:cNvPr id="6" name="Slide Number Placeholder 5"/>
          <p:cNvSpPr>
            <a:spLocks noGrp="1"/>
          </p:cNvSpPr>
          <p:nvPr>
            <p:ph type="sldNum" sz="quarter" idx="12"/>
          </p:nvPr>
        </p:nvSpPr>
        <p:spPr/>
        <p:txBody>
          <a:bodyPr/>
          <a:lstStyle>
            <a:lvl1pPr>
              <a:defRPr/>
            </a:lvl1pPr>
          </a:lstStyle>
          <a:p>
            <a:pPr>
              <a:defRPr/>
            </a:pPr>
            <a:fld id="{C147876B-3B3E-4FE0-A5CE-5221CAF0A08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8874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077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24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031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945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53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83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62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68D6AB-1C65-434C-B8E1-BC468440358A}" type="datetimeFigureOut">
              <a:rPr lang="en-US" smtClean="0"/>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2389421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474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15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301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72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68D6AB-1C65-434C-B8E1-BC468440358A}"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408596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68D6AB-1C65-434C-B8E1-BC468440358A}" type="datetimeFigureOut">
              <a:rPr lang="en-US" smtClean="0"/>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361007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68D6AB-1C65-434C-B8E1-BC468440358A}" type="datetimeFigureOut">
              <a:rPr lang="en-US" smtClean="0"/>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271952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8D6AB-1C65-434C-B8E1-BC468440358A}" type="datetimeFigureOut">
              <a:rPr lang="en-US" smtClean="0"/>
              <a:t>12/12/2017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93230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68D6AB-1C65-434C-B8E1-BC468440358A}"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157735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68D6AB-1C65-434C-B8E1-BC468440358A}" type="datetimeFigureOut">
              <a:rPr lang="en-US" smtClean="0"/>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845D5-A248-4324-840C-419EEE2C3B48}" type="slidenum">
              <a:rPr lang="en-US" smtClean="0"/>
              <a:t>‹#›</a:t>
            </a:fld>
            <a:endParaRPr lang="en-US"/>
          </a:p>
        </p:txBody>
      </p:sp>
    </p:spTree>
    <p:extLst>
      <p:ext uri="{BB962C8B-B14F-4D97-AF65-F5344CB8AC3E}">
        <p14:creationId xmlns:p14="http://schemas.microsoft.com/office/powerpoint/2010/main" val="188230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8D6AB-1C65-434C-B8E1-BC468440358A}" type="datetimeFigureOut">
              <a:rPr lang="en-US" smtClean="0"/>
              <a:t>12/12/2017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45D5-A248-4324-840C-419EEE2C3B48}" type="slidenum">
              <a:rPr lang="en-US" smtClean="0"/>
              <a:t>‹#›</a:t>
            </a:fld>
            <a:endParaRPr lang="en-US"/>
          </a:p>
        </p:txBody>
      </p:sp>
    </p:spTree>
    <p:extLst>
      <p:ext uri="{BB962C8B-B14F-4D97-AF65-F5344CB8AC3E}">
        <p14:creationId xmlns:p14="http://schemas.microsoft.com/office/powerpoint/2010/main" val="266463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b="1">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eaLnBrk="0" fontAlgn="base" hangingPunct="0">
              <a:spcBef>
                <a:spcPct val="0"/>
              </a:spcBef>
              <a:spcAft>
                <a:spcPct val="0"/>
              </a:spcAft>
              <a:defRPr/>
            </a:pPr>
            <a:r>
              <a:rPr lang="en-US" altLang="en-US" b="1">
                <a:solidFill>
                  <a:prstClr val="black">
                    <a:tint val="75000"/>
                  </a:prstClr>
                </a:solidFill>
                <a:latin typeface="Times New Roman" pitchFamily="18" charset="0"/>
              </a:rPr>
              <a:t>OSHA Office of Training &amp; Education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eaLnBrk="0" fontAlgn="base" hangingPunct="0">
              <a:spcBef>
                <a:spcPct val="0"/>
              </a:spcBef>
              <a:spcAft>
                <a:spcPct val="0"/>
              </a:spcAft>
              <a:defRPr/>
            </a:pPr>
            <a:fld id="{24E2E25B-6D66-44FD-ACA2-20AA6BCE03AC}" type="slidenum">
              <a:rPr lang="en-US" altLang="en-US" b="1">
                <a:solidFill>
                  <a:prstClr val="black">
                    <a:tint val="75000"/>
                  </a:prstClr>
                </a:solidFill>
                <a:latin typeface="Times New Roman" pitchFamily="18" charset="0"/>
              </a:rPr>
              <a:pPr eaLnBrk="0" fontAlgn="base" hangingPunct="0">
                <a:spcBef>
                  <a:spcPct val="0"/>
                </a:spcBef>
                <a:spcAft>
                  <a:spcPct val="0"/>
                </a:spcAft>
                <a:defRPr/>
              </a:pPr>
              <a:t>‹#›</a:t>
            </a:fld>
            <a:endParaRPr lang="en-US" altLang="en-US" b="1">
              <a:solidFill>
                <a:prstClr val="black">
                  <a:tint val="75000"/>
                </a:prstClr>
              </a:solidFill>
              <a:latin typeface="Times New Roman" pitchFamily="18" charset="0"/>
            </a:endParaRPr>
          </a:p>
        </p:txBody>
      </p:sp>
    </p:spTree>
    <p:extLst>
      <p:ext uri="{BB962C8B-B14F-4D97-AF65-F5344CB8AC3E}">
        <p14:creationId xmlns:p14="http://schemas.microsoft.com/office/powerpoint/2010/main" val="3111973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8D6AB-1C65-434C-B8E1-BC468440358A}" type="datetimeFigureOut">
              <a:rPr lang="en-US" smtClean="0">
                <a:solidFill>
                  <a:prstClr val="black">
                    <a:tint val="75000"/>
                  </a:prstClr>
                </a:solidFill>
              </a:rPr>
              <a:pPr/>
              <a:t>12/12/2017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45D5-A248-4324-840C-419EEE2C3B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1741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hyperlink" Target="https://shop.greenedu.com/renovate-right-pamphlets?utm_source=greenedu&amp;utm_medium=web&amp;utm_campaign=weblink" TargetMode="Externa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2000251"/>
          </a:xfrm>
        </p:spPr>
        <p:txBody>
          <a:bodyPr>
            <a:normAutofit fontScale="90000"/>
          </a:bodyPr>
          <a:lstStyle/>
          <a:p>
            <a:r>
              <a:rPr lang="en-US" b="1" dirty="0"/>
              <a:t>CT 2018/19 Continuing Education State Occupational P1 &amp; P2 Plumbing License Holders</a:t>
            </a:r>
          </a:p>
        </p:txBody>
      </p:sp>
      <p:sp>
        <p:nvSpPr>
          <p:cNvPr id="3" name="Subtitle 2"/>
          <p:cNvSpPr>
            <a:spLocks noGrp="1"/>
          </p:cNvSpPr>
          <p:nvPr>
            <p:ph type="subTitle" idx="1"/>
          </p:nvPr>
        </p:nvSpPr>
        <p:spPr/>
        <p:txBody>
          <a:bodyPr/>
          <a:lstStyle/>
          <a:p>
            <a:r>
              <a:rPr lang="en-US" dirty="0"/>
              <a:t>Insert Name of provider</a:t>
            </a:r>
          </a:p>
        </p:txBody>
      </p:sp>
    </p:spTree>
    <p:extLst>
      <p:ext uri="{BB962C8B-B14F-4D97-AF65-F5344CB8AC3E}">
        <p14:creationId xmlns:p14="http://schemas.microsoft.com/office/powerpoint/2010/main" val="299566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Elevation of water heaters and spark producing equipment in garages.</a:t>
            </a:r>
          </a:p>
        </p:txBody>
      </p:sp>
      <p:sp>
        <p:nvSpPr>
          <p:cNvPr id="3" name="Content Placeholder 2"/>
          <p:cNvSpPr>
            <a:spLocks noGrp="1"/>
          </p:cNvSpPr>
          <p:nvPr>
            <p:ph idx="1"/>
          </p:nvPr>
        </p:nvSpPr>
        <p:spPr>
          <a:xfrm>
            <a:off x="457200" y="1524000"/>
            <a:ext cx="8229600" cy="4800600"/>
          </a:xfrm>
        </p:spPr>
        <p:txBody>
          <a:bodyPr>
            <a:normAutofit fontScale="92500" lnSpcReduction="20000"/>
          </a:bodyPr>
          <a:lstStyle/>
          <a:p>
            <a:pPr marL="0" indent="0">
              <a:buNone/>
            </a:pPr>
            <a:r>
              <a:rPr lang="en-US" b="1" i="1" u="sng" dirty="0"/>
              <a:t>IMC Section 304.3 Elevation of ignition source. </a:t>
            </a:r>
          </a:p>
          <a:p>
            <a:r>
              <a:rPr lang="en-US" dirty="0"/>
              <a:t>Equipment which has an ignition source must be installed so that the source of ignition is a minimum of 18” above the floor if installed in any hazardous location, private or public garage, repair garage or auto fuel dispensing location. </a:t>
            </a:r>
          </a:p>
          <a:p>
            <a:r>
              <a:rPr lang="en-US" dirty="0"/>
              <a:t>If the equipment is located in a non living space and connects directly with a garage, it is considered as part of the garage.</a:t>
            </a:r>
          </a:p>
          <a:p>
            <a:r>
              <a:rPr lang="en-US" dirty="0"/>
              <a:t>The exception to raising the equipment shall be if the equipment is listed as flammable vapor ignition resistant. </a:t>
            </a:r>
          </a:p>
        </p:txBody>
      </p:sp>
    </p:spTree>
    <p:extLst>
      <p:ext uri="{BB962C8B-B14F-4D97-AF65-F5344CB8AC3E}">
        <p14:creationId xmlns:p14="http://schemas.microsoft.com/office/powerpoint/2010/main" val="633113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Low Flow Water Treatment Wastewater—Definition </a:t>
            </a:r>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r>
              <a:rPr lang="en-US" dirty="0"/>
              <a:t>“Low Flow Water Treatment Wastewater” or “LFWTW” for the purpose of this general permit means a maximum of 500 gallons per day of wastewater generated by a point of entry water treatment device for the treatment of well water used to supply potable water to a residential building or institution or a non-residential building and where the treated water is not purchased by another party but does not include discharges from treatment system components for the removal of radionuclides. </a:t>
            </a:r>
          </a:p>
        </p:txBody>
      </p:sp>
    </p:spTree>
    <p:extLst>
      <p:ext uri="{BB962C8B-B14F-4D97-AF65-F5344CB8AC3E}">
        <p14:creationId xmlns:p14="http://schemas.microsoft.com/office/powerpoint/2010/main" val="30534396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8800"/>
          </a:xfrm>
        </p:spPr>
        <p:txBody>
          <a:bodyPr>
            <a:normAutofit fontScale="90000"/>
          </a:bodyPr>
          <a:lstStyle/>
          <a:p>
            <a:r>
              <a:rPr lang="en-US" b="1" dirty="0"/>
              <a:t>Low Flow Water Treatment Wastewater Disposal System—Installation Report Form</a:t>
            </a:r>
          </a:p>
        </p:txBody>
      </p:sp>
      <p:sp>
        <p:nvSpPr>
          <p:cNvPr id="3" name="Content Placeholder 2"/>
          <p:cNvSpPr>
            <a:spLocks noGrp="1"/>
          </p:cNvSpPr>
          <p:nvPr>
            <p:ph idx="1"/>
          </p:nvPr>
        </p:nvSpPr>
        <p:spPr>
          <a:xfrm>
            <a:off x="457200" y="2209800"/>
            <a:ext cx="8229600" cy="4345782"/>
          </a:xfrm>
        </p:spPr>
        <p:txBody>
          <a:bodyPr/>
          <a:lstStyle/>
          <a:p>
            <a:r>
              <a:rPr lang="en-US" dirty="0"/>
              <a:t>Appendix A1—Installation Report Form</a:t>
            </a:r>
          </a:p>
          <a:p>
            <a:r>
              <a:rPr lang="en-US" dirty="0"/>
              <a:t>Appendix A2—As Built Drawing(s)</a:t>
            </a:r>
          </a:p>
          <a:p>
            <a:r>
              <a:rPr lang="en-US" dirty="0"/>
              <a:t>Appendix A3—General Permit for the Discharge of Low Flow Water Treatment Wastewater</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419600"/>
            <a:ext cx="4385356" cy="21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6423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14 Apprentice Ratios </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1627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1603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p:spPr>
        <p:txBody>
          <a:bodyPr/>
          <a:lstStyle/>
          <a:p>
            <a:r>
              <a:rPr lang="en-US" dirty="0"/>
              <a:t>Public Act 17-76 effective 6/28/17 </a:t>
            </a:r>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590904149"/>
              </p:ext>
            </p:extLst>
          </p:nvPr>
        </p:nvGraphicFramePr>
        <p:xfrm>
          <a:off x="4648200" y="1143000"/>
          <a:ext cx="4038600" cy="2387600"/>
        </p:xfrm>
        <a:graphic>
          <a:graphicData uri="http://schemas.openxmlformats.org/drawingml/2006/table">
            <a:tbl>
              <a:tblPr firstRow="1" bandRow="1">
                <a:tableStyleId>{5C22544A-7EE6-4342-B048-85BDC9FD1C3A}</a:tableStyleId>
              </a:tblPr>
              <a:tblGrid>
                <a:gridCol w="1009650">
                  <a:extLst>
                    <a:ext uri="{9D8B030D-6E8A-4147-A177-3AD203B41FA5}">
                      <a16:colId xmlns:a16="http://schemas.microsoft.com/office/drawing/2014/main" xmlns="" val="20000"/>
                    </a:ext>
                  </a:extLst>
                </a:gridCol>
                <a:gridCol w="1009650">
                  <a:extLst>
                    <a:ext uri="{9D8B030D-6E8A-4147-A177-3AD203B41FA5}">
                      <a16:colId xmlns:a16="http://schemas.microsoft.com/office/drawing/2014/main" xmlns="" val="20001"/>
                    </a:ext>
                  </a:extLst>
                </a:gridCol>
                <a:gridCol w="1009650">
                  <a:extLst>
                    <a:ext uri="{9D8B030D-6E8A-4147-A177-3AD203B41FA5}">
                      <a16:colId xmlns:a16="http://schemas.microsoft.com/office/drawing/2014/main" xmlns="" val="20002"/>
                    </a:ext>
                  </a:extLst>
                </a:gridCol>
                <a:gridCol w="1009650">
                  <a:extLst>
                    <a:ext uri="{9D8B030D-6E8A-4147-A177-3AD203B41FA5}">
                      <a16:colId xmlns:a16="http://schemas.microsoft.com/office/drawing/2014/main" xmlns="" val="2000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Apprentices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Journey  persons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Apprentices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Journey  persons</a:t>
                      </a:r>
                    </a:p>
                    <a:p>
                      <a:endParaRPr lang="en-US" dirty="0"/>
                    </a:p>
                  </a:txBody>
                  <a:tcPr/>
                </a:tc>
                <a:extLst>
                  <a:ext uri="{0D108BD9-81ED-4DB2-BD59-A6C34878D82A}">
                    <a16:rowId xmlns:a16="http://schemas.microsoft.com/office/drawing/2014/main" xmlns="" val="10000"/>
                  </a:ext>
                </a:extLst>
              </a:tr>
              <a:tr h="370840">
                <a:tc>
                  <a:txBody>
                    <a:bodyPr/>
                    <a:lstStyle/>
                    <a:p>
                      <a:r>
                        <a:rPr lang="en-US" b="1" dirty="0">
                          <a:solidFill>
                            <a:srgbClr val="00B050"/>
                          </a:solidFill>
                        </a:rPr>
                        <a:t>27</a:t>
                      </a:r>
                    </a:p>
                  </a:txBody>
                  <a:tcPr/>
                </a:tc>
                <a:tc>
                  <a:txBody>
                    <a:bodyPr/>
                    <a:lstStyle/>
                    <a:p>
                      <a:r>
                        <a:rPr lang="en-US" dirty="0"/>
                        <a:t>75</a:t>
                      </a:r>
                    </a:p>
                  </a:txBody>
                  <a:tcPr/>
                </a:tc>
                <a:tc>
                  <a:txBody>
                    <a:bodyPr/>
                    <a:lstStyle/>
                    <a:p>
                      <a:r>
                        <a:rPr lang="en-US" b="1" dirty="0">
                          <a:solidFill>
                            <a:srgbClr val="00B050"/>
                          </a:solidFill>
                        </a:rPr>
                        <a:t>29</a:t>
                      </a:r>
                    </a:p>
                  </a:txBody>
                  <a:tcPr/>
                </a:tc>
                <a:tc>
                  <a:txBody>
                    <a:bodyPr/>
                    <a:lstStyle/>
                    <a:p>
                      <a:r>
                        <a:rPr lang="en-US" dirty="0"/>
                        <a:t>81</a:t>
                      </a:r>
                    </a:p>
                  </a:txBody>
                  <a:tcPr/>
                </a:tc>
                <a:extLst>
                  <a:ext uri="{0D108BD9-81ED-4DB2-BD59-A6C34878D82A}">
                    <a16:rowId xmlns:a16="http://schemas.microsoft.com/office/drawing/2014/main" xmlns="" val="10001"/>
                  </a:ext>
                </a:extLst>
              </a:tr>
              <a:tr h="370840">
                <a:tc>
                  <a:txBody>
                    <a:bodyPr/>
                    <a:lstStyle/>
                    <a:p>
                      <a:r>
                        <a:rPr lang="en-US" b="1" dirty="0">
                          <a:solidFill>
                            <a:srgbClr val="00B050"/>
                          </a:solidFill>
                        </a:rPr>
                        <a:t>28</a:t>
                      </a:r>
                    </a:p>
                  </a:txBody>
                  <a:tcPr/>
                </a:tc>
                <a:tc>
                  <a:txBody>
                    <a:bodyPr/>
                    <a:lstStyle/>
                    <a:p>
                      <a:r>
                        <a:rPr lang="en-US" dirty="0"/>
                        <a:t>78</a:t>
                      </a:r>
                    </a:p>
                  </a:txBody>
                  <a:tcPr/>
                </a:tc>
                <a:tc>
                  <a:txBody>
                    <a:bodyPr/>
                    <a:lstStyle/>
                    <a:p>
                      <a:r>
                        <a:rPr lang="en-US" b="1" dirty="0">
                          <a:solidFill>
                            <a:srgbClr val="00B050"/>
                          </a:solidFill>
                        </a:rPr>
                        <a:t>30</a:t>
                      </a:r>
                    </a:p>
                  </a:txBody>
                  <a:tcPr/>
                </a:tc>
                <a:tc>
                  <a:txBody>
                    <a:bodyPr/>
                    <a:lstStyle/>
                    <a:p>
                      <a:r>
                        <a:rPr lang="en-US" dirty="0"/>
                        <a:t>84</a:t>
                      </a:r>
                    </a:p>
                  </a:txBody>
                  <a:tcPr/>
                </a:tc>
                <a:extLst>
                  <a:ext uri="{0D108BD9-81ED-4DB2-BD59-A6C34878D82A}">
                    <a16:rowId xmlns:a16="http://schemas.microsoft.com/office/drawing/2014/main" xmlns="" val="10002"/>
                  </a:ext>
                </a:extLst>
              </a:tr>
              <a:tr h="370840">
                <a:tc gridSpan="4">
                  <a:txBody>
                    <a:bodyPr/>
                    <a:lstStyle/>
                    <a:p>
                      <a:r>
                        <a:rPr lang="en-US" dirty="0"/>
                        <a:t>Ratio</a:t>
                      </a:r>
                      <a:r>
                        <a:rPr lang="en-US" baseline="0" dirty="0"/>
                        <a:t> Continues at 3 journey persons to 1 apprentice.  Company’s can still apply for ratio relief. </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3"/>
                  </a:ext>
                </a:extLst>
              </a:tr>
            </a:tbl>
          </a:graphicData>
        </a:graphic>
      </p:graphicFrame>
      <p:graphicFrame>
        <p:nvGraphicFramePr>
          <p:cNvPr id="10" name="Content Placeholder 9"/>
          <p:cNvGraphicFramePr>
            <a:graphicFrameLocks noGrp="1"/>
          </p:cNvGraphicFramePr>
          <p:nvPr>
            <p:ph sz="half" idx="1"/>
            <p:extLst>
              <p:ext uri="{D42A27DB-BD31-4B8C-83A1-F6EECF244321}">
                <p14:modId xmlns:p14="http://schemas.microsoft.com/office/powerpoint/2010/main" val="2087141994"/>
              </p:ext>
            </p:extLst>
          </p:nvPr>
        </p:nvGraphicFramePr>
        <p:xfrm>
          <a:off x="457200" y="1143000"/>
          <a:ext cx="4038600" cy="5552440"/>
        </p:xfrm>
        <a:graphic>
          <a:graphicData uri="http://schemas.openxmlformats.org/drawingml/2006/table">
            <a:tbl>
              <a:tblPr firstRow="1" bandRow="1">
                <a:tableStyleId>{5C22544A-7EE6-4342-B048-85BDC9FD1C3A}</a:tableStyleId>
              </a:tblPr>
              <a:tblGrid>
                <a:gridCol w="1009650">
                  <a:extLst>
                    <a:ext uri="{9D8B030D-6E8A-4147-A177-3AD203B41FA5}">
                      <a16:colId xmlns:a16="http://schemas.microsoft.com/office/drawing/2014/main" xmlns="" val="20000"/>
                    </a:ext>
                  </a:extLst>
                </a:gridCol>
                <a:gridCol w="1009650">
                  <a:extLst>
                    <a:ext uri="{9D8B030D-6E8A-4147-A177-3AD203B41FA5}">
                      <a16:colId xmlns:a16="http://schemas.microsoft.com/office/drawing/2014/main" xmlns="" val="20001"/>
                    </a:ext>
                  </a:extLst>
                </a:gridCol>
                <a:gridCol w="1009650">
                  <a:extLst>
                    <a:ext uri="{9D8B030D-6E8A-4147-A177-3AD203B41FA5}">
                      <a16:colId xmlns:a16="http://schemas.microsoft.com/office/drawing/2014/main" xmlns="" val="20002"/>
                    </a:ext>
                  </a:extLst>
                </a:gridCol>
                <a:gridCol w="1009650">
                  <a:extLst>
                    <a:ext uri="{9D8B030D-6E8A-4147-A177-3AD203B41FA5}">
                      <a16:colId xmlns:a16="http://schemas.microsoft.com/office/drawing/2014/main" xmlns="" val="20003"/>
                    </a:ext>
                  </a:extLst>
                </a:gridCol>
              </a:tblGrid>
              <a:tr h="370840">
                <a:tc>
                  <a:txBody>
                    <a:bodyPr/>
                    <a:lstStyle/>
                    <a:p>
                      <a:r>
                        <a:rPr lang="en-US" sz="1200" dirty="0"/>
                        <a:t>Apprentices</a:t>
                      </a:r>
                    </a:p>
                  </a:txBody>
                  <a:tcPr/>
                </a:tc>
                <a:tc>
                  <a:txBody>
                    <a:bodyPr/>
                    <a:lstStyle/>
                    <a:p>
                      <a:r>
                        <a:rPr lang="en-US" sz="1200" dirty="0"/>
                        <a:t>Journey </a:t>
                      </a:r>
                      <a:r>
                        <a:rPr lang="en-US" sz="1200" baseline="0" dirty="0"/>
                        <a:t> persons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Apprentices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Journey  persons</a:t>
                      </a:r>
                    </a:p>
                    <a:p>
                      <a:endParaRPr lang="en-US" dirty="0"/>
                    </a:p>
                  </a:txBody>
                  <a:tcPr/>
                </a:tc>
                <a:extLst>
                  <a:ext uri="{0D108BD9-81ED-4DB2-BD59-A6C34878D82A}">
                    <a16:rowId xmlns:a16="http://schemas.microsoft.com/office/drawing/2014/main" xmlns="" val="10000"/>
                  </a:ext>
                </a:extLst>
              </a:tr>
              <a:tr h="370840">
                <a:tc>
                  <a:txBody>
                    <a:bodyPr/>
                    <a:lstStyle/>
                    <a:p>
                      <a:r>
                        <a:rPr lang="en-US" b="1" dirty="0">
                          <a:solidFill>
                            <a:srgbClr val="00B050"/>
                          </a:solidFill>
                        </a:rPr>
                        <a:t>1</a:t>
                      </a:r>
                    </a:p>
                  </a:txBody>
                  <a:tcPr/>
                </a:tc>
                <a:tc>
                  <a:txBody>
                    <a:bodyPr/>
                    <a:lstStyle/>
                    <a:p>
                      <a:r>
                        <a:rPr lang="en-US" dirty="0"/>
                        <a:t>1</a:t>
                      </a:r>
                    </a:p>
                  </a:txBody>
                  <a:tcPr/>
                </a:tc>
                <a:tc>
                  <a:txBody>
                    <a:bodyPr/>
                    <a:lstStyle/>
                    <a:p>
                      <a:r>
                        <a:rPr lang="en-US" b="1" dirty="0">
                          <a:solidFill>
                            <a:srgbClr val="00B050"/>
                          </a:solidFill>
                        </a:rPr>
                        <a:t>14</a:t>
                      </a:r>
                    </a:p>
                  </a:txBody>
                  <a:tcPr/>
                </a:tc>
                <a:tc>
                  <a:txBody>
                    <a:bodyPr/>
                    <a:lstStyle/>
                    <a:p>
                      <a:r>
                        <a:rPr lang="en-US" dirty="0"/>
                        <a:t>36</a:t>
                      </a:r>
                    </a:p>
                  </a:txBody>
                  <a:tcPr/>
                </a:tc>
                <a:extLst>
                  <a:ext uri="{0D108BD9-81ED-4DB2-BD59-A6C34878D82A}">
                    <a16:rowId xmlns:a16="http://schemas.microsoft.com/office/drawing/2014/main" xmlns="" val="10001"/>
                  </a:ext>
                </a:extLst>
              </a:tr>
              <a:tr h="370840">
                <a:tc>
                  <a:txBody>
                    <a:bodyPr/>
                    <a:lstStyle/>
                    <a:p>
                      <a:r>
                        <a:rPr lang="en-US" b="1" dirty="0">
                          <a:solidFill>
                            <a:srgbClr val="00B050"/>
                          </a:solidFill>
                        </a:rPr>
                        <a:t>2</a:t>
                      </a:r>
                    </a:p>
                  </a:txBody>
                  <a:tcPr/>
                </a:tc>
                <a:tc>
                  <a:txBody>
                    <a:bodyPr/>
                    <a:lstStyle/>
                    <a:p>
                      <a:r>
                        <a:rPr lang="en-US" dirty="0"/>
                        <a:t>2</a:t>
                      </a:r>
                    </a:p>
                  </a:txBody>
                  <a:tcPr/>
                </a:tc>
                <a:tc>
                  <a:txBody>
                    <a:bodyPr/>
                    <a:lstStyle/>
                    <a:p>
                      <a:r>
                        <a:rPr lang="en-US" b="1" dirty="0">
                          <a:solidFill>
                            <a:srgbClr val="00B050"/>
                          </a:solidFill>
                        </a:rPr>
                        <a:t>15</a:t>
                      </a:r>
                    </a:p>
                  </a:txBody>
                  <a:tcPr/>
                </a:tc>
                <a:tc>
                  <a:txBody>
                    <a:bodyPr/>
                    <a:lstStyle/>
                    <a:p>
                      <a:r>
                        <a:rPr lang="en-US" dirty="0"/>
                        <a:t>39</a:t>
                      </a:r>
                    </a:p>
                  </a:txBody>
                  <a:tcPr/>
                </a:tc>
                <a:extLst>
                  <a:ext uri="{0D108BD9-81ED-4DB2-BD59-A6C34878D82A}">
                    <a16:rowId xmlns:a16="http://schemas.microsoft.com/office/drawing/2014/main" xmlns="" val="10002"/>
                  </a:ext>
                </a:extLst>
              </a:tr>
              <a:tr h="370840">
                <a:tc>
                  <a:txBody>
                    <a:bodyPr/>
                    <a:lstStyle/>
                    <a:p>
                      <a:r>
                        <a:rPr lang="en-US" b="1" dirty="0">
                          <a:solidFill>
                            <a:srgbClr val="00B050"/>
                          </a:solidFill>
                        </a:rPr>
                        <a:t>3</a:t>
                      </a:r>
                    </a:p>
                  </a:txBody>
                  <a:tcPr/>
                </a:tc>
                <a:tc>
                  <a:txBody>
                    <a:bodyPr/>
                    <a:lstStyle/>
                    <a:p>
                      <a:r>
                        <a:rPr lang="en-US" dirty="0"/>
                        <a:t>3</a:t>
                      </a:r>
                    </a:p>
                  </a:txBody>
                  <a:tcPr/>
                </a:tc>
                <a:tc>
                  <a:txBody>
                    <a:bodyPr/>
                    <a:lstStyle/>
                    <a:p>
                      <a:r>
                        <a:rPr lang="en-US" b="1" dirty="0">
                          <a:solidFill>
                            <a:srgbClr val="00B050"/>
                          </a:solidFill>
                        </a:rPr>
                        <a:t>16</a:t>
                      </a:r>
                    </a:p>
                  </a:txBody>
                  <a:tcPr/>
                </a:tc>
                <a:tc>
                  <a:txBody>
                    <a:bodyPr/>
                    <a:lstStyle/>
                    <a:p>
                      <a:r>
                        <a:rPr lang="en-US" dirty="0"/>
                        <a:t>42</a:t>
                      </a:r>
                    </a:p>
                  </a:txBody>
                  <a:tcPr/>
                </a:tc>
                <a:extLst>
                  <a:ext uri="{0D108BD9-81ED-4DB2-BD59-A6C34878D82A}">
                    <a16:rowId xmlns:a16="http://schemas.microsoft.com/office/drawing/2014/main" xmlns="" val="10003"/>
                  </a:ext>
                </a:extLst>
              </a:tr>
              <a:tr h="370840">
                <a:tc>
                  <a:txBody>
                    <a:bodyPr/>
                    <a:lstStyle/>
                    <a:p>
                      <a:r>
                        <a:rPr lang="en-US" b="1" dirty="0">
                          <a:solidFill>
                            <a:srgbClr val="00B050"/>
                          </a:solidFill>
                        </a:rPr>
                        <a:t>4</a:t>
                      </a:r>
                    </a:p>
                  </a:txBody>
                  <a:tcPr/>
                </a:tc>
                <a:tc>
                  <a:txBody>
                    <a:bodyPr/>
                    <a:lstStyle/>
                    <a:p>
                      <a:r>
                        <a:rPr lang="en-US" dirty="0"/>
                        <a:t>6</a:t>
                      </a:r>
                    </a:p>
                  </a:txBody>
                  <a:tcPr/>
                </a:tc>
                <a:tc>
                  <a:txBody>
                    <a:bodyPr/>
                    <a:lstStyle/>
                    <a:p>
                      <a:r>
                        <a:rPr lang="en-US" b="1" dirty="0">
                          <a:solidFill>
                            <a:srgbClr val="00B050"/>
                          </a:solidFill>
                        </a:rPr>
                        <a:t>17</a:t>
                      </a:r>
                    </a:p>
                  </a:txBody>
                  <a:tcPr/>
                </a:tc>
                <a:tc>
                  <a:txBody>
                    <a:bodyPr/>
                    <a:lstStyle/>
                    <a:p>
                      <a:r>
                        <a:rPr lang="en-US" dirty="0"/>
                        <a:t>45</a:t>
                      </a:r>
                    </a:p>
                  </a:txBody>
                  <a:tcPr/>
                </a:tc>
                <a:extLst>
                  <a:ext uri="{0D108BD9-81ED-4DB2-BD59-A6C34878D82A}">
                    <a16:rowId xmlns:a16="http://schemas.microsoft.com/office/drawing/2014/main" xmlns="" val="10004"/>
                  </a:ext>
                </a:extLst>
              </a:tr>
              <a:tr h="370840">
                <a:tc>
                  <a:txBody>
                    <a:bodyPr/>
                    <a:lstStyle/>
                    <a:p>
                      <a:r>
                        <a:rPr lang="en-US" b="1" dirty="0">
                          <a:solidFill>
                            <a:srgbClr val="00B050"/>
                          </a:solidFill>
                        </a:rPr>
                        <a:t>5</a:t>
                      </a:r>
                    </a:p>
                  </a:txBody>
                  <a:tcPr/>
                </a:tc>
                <a:tc>
                  <a:txBody>
                    <a:bodyPr/>
                    <a:lstStyle/>
                    <a:p>
                      <a:r>
                        <a:rPr lang="en-US" dirty="0"/>
                        <a:t>9</a:t>
                      </a:r>
                    </a:p>
                  </a:txBody>
                  <a:tcPr/>
                </a:tc>
                <a:tc>
                  <a:txBody>
                    <a:bodyPr/>
                    <a:lstStyle/>
                    <a:p>
                      <a:r>
                        <a:rPr lang="en-US" b="1" dirty="0">
                          <a:solidFill>
                            <a:srgbClr val="00B050"/>
                          </a:solidFill>
                        </a:rPr>
                        <a:t>18</a:t>
                      </a:r>
                    </a:p>
                  </a:txBody>
                  <a:tcPr/>
                </a:tc>
                <a:tc>
                  <a:txBody>
                    <a:bodyPr/>
                    <a:lstStyle/>
                    <a:p>
                      <a:r>
                        <a:rPr lang="en-US" dirty="0"/>
                        <a:t>48</a:t>
                      </a:r>
                    </a:p>
                  </a:txBody>
                  <a:tcPr/>
                </a:tc>
                <a:extLst>
                  <a:ext uri="{0D108BD9-81ED-4DB2-BD59-A6C34878D82A}">
                    <a16:rowId xmlns:a16="http://schemas.microsoft.com/office/drawing/2014/main" xmlns="" val="10005"/>
                  </a:ext>
                </a:extLst>
              </a:tr>
              <a:tr h="370840">
                <a:tc>
                  <a:txBody>
                    <a:bodyPr/>
                    <a:lstStyle/>
                    <a:p>
                      <a:r>
                        <a:rPr lang="en-US" b="1" dirty="0">
                          <a:solidFill>
                            <a:srgbClr val="00B050"/>
                          </a:solidFill>
                        </a:rPr>
                        <a:t>6</a:t>
                      </a:r>
                    </a:p>
                  </a:txBody>
                  <a:tcPr/>
                </a:tc>
                <a:tc>
                  <a:txBody>
                    <a:bodyPr/>
                    <a:lstStyle/>
                    <a:p>
                      <a:r>
                        <a:rPr lang="en-US" dirty="0"/>
                        <a:t>12</a:t>
                      </a:r>
                    </a:p>
                  </a:txBody>
                  <a:tcPr/>
                </a:tc>
                <a:tc>
                  <a:txBody>
                    <a:bodyPr/>
                    <a:lstStyle/>
                    <a:p>
                      <a:r>
                        <a:rPr lang="en-US" b="1" dirty="0">
                          <a:solidFill>
                            <a:srgbClr val="00B050"/>
                          </a:solidFill>
                        </a:rPr>
                        <a:t>19</a:t>
                      </a:r>
                    </a:p>
                  </a:txBody>
                  <a:tcPr/>
                </a:tc>
                <a:tc>
                  <a:txBody>
                    <a:bodyPr/>
                    <a:lstStyle/>
                    <a:p>
                      <a:r>
                        <a:rPr lang="en-US" dirty="0"/>
                        <a:t>51</a:t>
                      </a:r>
                    </a:p>
                  </a:txBody>
                  <a:tcPr/>
                </a:tc>
                <a:extLst>
                  <a:ext uri="{0D108BD9-81ED-4DB2-BD59-A6C34878D82A}">
                    <a16:rowId xmlns:a16="http://schemas.microsoft.com/office/drawing/2014/main" xmlns="" val="10006"/>
                  </a:ext>
                </a:extLst>
              </a:tr>
              <a:tr h="370840">
                <a:tc>
                  <a:txBody>
                    <a:bodyPr/>
                    <a:lstStyle/>
                    <a:p>
                      <a:r>
                        <a:rPr lang="en-US" b="1" dirty="0">
                          <a:solidFill>
                            <a:srgbClr val="00B050"/>
                          </a:solidFill>
                        </a:rPr>
                        <a:t>7</a:t>
                      </a:r>
                    </a:p>
                  </a:txBody>
                  <a:tcPr/>
                </a:tc>
                <a:tc>
                  <a:txBody>
                    <a:bodyPr/>
                    <a:lstStyle/>
                    <a:p>
                      <a:r>
                        <a:rPr lang="en-US" dirty="0"/>
                        <a:t>15</a:t>
                      </a:r>
                    </a:p>
                  </a:txBody>
                  <a:tcPr/>
                </a:tc>
                <a:tc>
                  <a:txBody>
                    <a:bodyPr/>
                    <a:lstStyle/>
                    <a:p>
                      <a:r>
                        <a:rPr lang="en-US" b="1" dirty="0">
                          <a:solidFill>
                            <a:srgbClr val="00B050"/>
                          </a:solidFill>
                        </a:rPr>
                        <a:t>20</a:t>
                      </a:r>
                    </a:p>
                  </a:txBody>
                  <a:tcPr/>
                </a:tc>
                <a:tc>
                  <a:txBody>
                    <a:bodyPr/>
                    <a:lstStyle/>
                    <a:p>
                      <a:r>
                        <a:rPr lang="en-US" dirty="0"/>
                        <a:t>54</a:t>
                      </a:r>
                    </a:p>
                  </a:txBody>
                  <a:tcPr/>
                </a:tc>
                <a:extLst>
                  <a:ext uri="{0D108BD9-81ED-4DB2-BD59-A6C34878D82A}">
                    <a16:rowId xmlns:a16="http://schemas.microsoft.com/office/drawing/2014/main" xmlns="" val="10007"/>
                  </a:ext>
                </a:extLst>
              </a:tr>
              <a:tr h="370840">
                <a:tc>
                  <a:txBody>
                    <a:bodyPr/>
                    <a:lstStyle/>
                    <a:p>
                      <a:r>
                        <a:rPr lang="en-US" b="1" dirty="0">
                          <a:solidFill>
                            <a:srgbClr val="00B050"/>
                          </a:solidFill>
                        </a:rPr>
                        <a:t>8</a:t>
                      </a:r>
                    </a:p>
                  </a:txBody>
                  <a:tcPr/>
                </a:tc>
                <a:tc>
                  <a:txBody>
                    <a:bodyPr/>
                    <a:lstStyle/>
                    <a:p>
                      <a:r>
                        <a:rPr lang="en-US" dirty="0"/>
                        <a:t>18</a:t>
                      </a:r>
                    </a:p>
                  </a:txBody>
                  <a:tcPr/>
                </a:tc>
                <a:tc>
                  <a:txBody>
                    <a:bodyPr/>
                    <a:lstStyle/>
                    <a:p>
                      <a:r>
                        <a:rPr lang="en-US" b="1" dirty="0">
                          <a:solidFill>
                            <a:srgbClr val="00B050"/>
                          </a:solidFill>
                        </a:rPr>
                        <a:t>21</a:t>
                      </a:r>
                    </a:p>
                  </a:txBody>
                  <a:tcPr/>
                </a:tc>
                <a:tc>
                  <a:txBody>
                    <a:bodyPr/>
                    <a:lstStyle/>
                    <a:p>
                      <a:r>
                        <a:rPr lang="en-US" dirty="0"/>
                        <a:t>57</a:t>
                      </a:r>
                    </a:p>
                  </a:txBody>
                  <a:tcPr/>
                </a:tc>
                <a:extLst>
                  <a:ext uri="{0D108BD9-81ED-4DB2-BD59-A6C34878D82A}">
                    <a16:rowId xmlns:a16="http://schemas.microsoft.com/office/drawing/2014/main" xmlns="" val="10008"/>
                  </a:ext>
                </a:extLst>
              </a:tr>
              <a:tr h="370840">
                <a:tc>
                  <a:txBody>
                    <a:bodyPr/>
                    <a:lstStyle/>
                    <a:p>
                      <a:r>
                        <a:rPr lang="en-US" b="1" dirty="0">
                          <a:solidFill>
                            <a:srgbClr val="00B050"/>
                          </a:solidFill>
                        </a:rPr>
                        <a:t>9</a:t>
                      </a:r>
                    </a:p>
                  </a:txBody>
                  <a:tcPr/>
                </a:tc>
                <a:tc>
                  <a:txBody>
                    <a:bodyPr/>
                    <a:lstStyle/>
                    <a:p>
                      <a:r>
                        <a:rPr lang="en-US" dirty="0"/>
                        <a:t>21</a:t>
                      </a:r>
                    </a:p>
                  </a:txBody>
                  <a:tcPr/>
                </a:tc>
                <a:tc>
                  <a:txBody>
                    <a:bodyPr/>
                    <a:lstStyle/>
                    <a:p>
                      <a:r>
                        <a:rPr lang="en-US" b="1" dirty="0">
                          <a:solidFill>
                            <a:srgbClr val="00B050"/>
                          </a:solidFill>
                        </a:rPr>
                        <a:t>22</a:t>
                      </a:r>
                    </a:p>
                  </a:txBody>
                  <a:tcPr/>
                </a:tc>
                <a:tc>
                  <a:txBody>
                    <a:bodyPr/>
                    <a:lstStyle/>
                    <a:p>
                      <a:r>
                        <a:rPr lang="en-US" dirty="0"/>
                        <a:t>60</a:t>
                      </a:r>
                    </a:p>
                  </a:txBody>
                  <a:tcPr/>
                </a:tc>
                <a:extLst>
                  <a:ext uri="{0D108BD9-81ED-4DB2-BD59-A6C34878D82A}">
                    <a16:rowId xmlns:a16="http://schemas.microsoft.com/office/drawing/2014/main" xmlns="" val="10009"/>
                  </a:ext>
                </a:extLst>
              </a:tr>
              <a:tr h="370840">
                <a:tc>
                  <a:txBody>
                    <a:bodyPr/>
                    <a:lstStyle/>
                    <a:p>
                      <a:r>
                        <a:rPr lang="en-US" b="1" dirty="0">
                          <a:solidFill>
                            <a:srgbClr val="00B050"/>
                          </a:solidFill>
                        </a:rPr>
                        <a:t>10</a:t>
                      </a:r>
                    </a:p>
                  </a:txBody>
                  <a:tcPr/>
                </a:tc>
                <a:tc>
                  <a:txBody>
                    <a:bodyPr/>
                    <a:lstStyle/>
                    <a:p>
                      <a:r>
                        <a:rPr lang="en-US" dirty="0"/>
                        <a:t>24</a:t>
                      </a:r>
                    </a:p>
                  </a:txBody>
                  <a:tcPr/>
                </a:tc>
                <a:tc>
                  <a:txBody>
                    <a:bodyPr/>
                    <a:lstStyle/>
                    <a:p>
                      <a:r>
                        <a:rPr lang="en-US" b="1" dirty="0">
                          <a:solidFill>
                            <a:srgbClr val="00B050"/>
                          </a:solidFill>
                        </a:rPr>
                        <a:t>23</a:t>
                      </a:r>
                    </a:p>
                  </a:txBody>
                  <a:tcPr/>
                </a:tc>
                <a:tc>
                  <a:txBody>
                    <a:bodyPr/>
                    <a:lstStyle/>
                    <a:p>
                      <a:r>
                        <a:rPr lang="en-US" dirty="0"/>
                        <a:t>63</a:t>
                      </a:r>
                    </a:p>
                  </a:txBody>
                  <a:tcPr/>
                </a:tc>
                <a:extLst>
                  <a:ext uri="{0D108BD9-81ED-4DB2-BD59-A6C34878D82A}">
                    <a16:rowId xmlns:a16="http://schemas.microsoft.com/office/drawing/2014/main" xmlns="" val="10010"/>
                  </a:ext>
                </a:extLst>
              </a:tr>
              <a:tr h="370840">
                <a:tc>
                  <a:txBody>
                    <a:bodyPr/>
                    <a:lstStyle/>
                    <a:p>
                      <a:r>
                        <a:rPr lang="en-US" b="1" dirty="0">
                          <a:solidFill>
                            <a:srgbClr val="00B050"/>
                          </a:solidFill>
                        </a:rPr>
                        <a:t>11</a:t>
                      </a:r>
                    </a:p>
                  </a:txBody>
                  <a:tcPr/>
                </a:tc>
                <a:tc>
                  <a:txBody>
                    <a:bodyPr/>
                    <a:lstStyle/>
                    <a:p>
                      <a:r>
                        <a:rPr lang="en-US" dirty="0"/>
                        <a:t>27</a:t>
                      </a:r>
                    </a:p>
                  </a:txBody>
                  <a:tcPr/>
                </a:tc>
                <a:tc>
                  <a:txBody>
                    <a:bodyPr/>
                    <a:lstStyle/>
                    <a:p>
                      <a:r>
                        <a:rPr lang="en-US" b="1" dirty="0">
                          <a:solidFill>
                            <a:srgbClr val="00B050"/>
                          </a:solidFill>
                        </a:rPr>
                        <a:t>24</a:t>
                      </a:r>
                    </a:p>
                  </a:txBody>
                  <a:tcPr/>
                </a:tc>
                <a:tc>
                  <a:txBody>
                    <a:bodyPr/>
                    <a:lstStyle/>
                    <a:p>
                      <a:r>
                        <a:rPr lang="en-US" dirty="0"/>
                        <a:t>66</a:t>
                      </a:r>
                    </a:p>
                  </a:txBody>
                  <a:tcPr/>
                </a:tc>
                <a:extLst>
                  <a:ext uri="{0D108BD9-81ED-4DB2-BD59-A6C34878D82A}">
                    <a16:rowId xmlns:a16="http://schemas.microsoft.com/office/drawing/2014/main" xmlns="" val="10011"/>
                  </a:ext>
                </a:extLst>
              </a:tr>
              <a:tr h="370840">
                <a:tc>
                  <a:txBody>
                    <a:bodyPr/>
                    <a:lstStyle/>
                    <a:p>
                      <a:r>
                        <a:rPr lang="en-US" b="1" dirty="0">
                          <a:solidFill>
                            <a:srgbClr val="00B050"/>
                          </a:solidFill>
                        </a:rPr>
                        <a:t>12</a:t>
                      </a:r>
                    </a:p>
                  </a:txBody>
                  <a:tcPr/>
                </a:tc>
                <a:tc>
                  <a:txBody>
                    <a:bodyPr/>
                    <a:lstStyle/>
                    <a:p>
                      <a:r>
                        <a:rPr lang="en-US" dirty="0"/>
                        <a:t>30</a:t>
                      </a:r>
                    </a:p>
                  </a:txBody>
                  <a:tcPr/>
                </a:tc>
                <a:tc>
                  <a:txBody>
                    <a:bodyPr/>
                    <a:lstStyle/>
                    <a:p>
                      <a:r>
                        <a:rPr lang="en-US" b="1" dirty="0">
                          <a:solidFill>
                            <a:srgbClr val="00B050"/>
                          </a:solidFill>
                        </a:rPr>
                        <a:t>25</a:t>
                      </a:r>
                    </a:p>
                  </a:txBody>
                  <a:tcPr/>
                </a:tc>
                <a:tc>
                  <a:txBody>
                    <a:bodyPr/>
                    <a:lstStyle/>
                    <a:p>
                      <a:r>
                        <a:rPr lang="en-US" dirty="0"/>
                        <a:t>69</a:t>
                      </a:r>
                    </a:p>
                  </a:txBody>
                  <a:tcPr/>
                </a:tc>
                <a:extLst>
                  <a:ext uri="{0D108BD9-81ED-4DB2-BD59-A6C34878D82A}">
                    <a16:rowId xmlns:a16="http://schemas.microsoft.com/office/drawing/2014/main" xmlns="" val="10012"/>
                  </a:ext>
                </a:extLst>
              </a:tr>
              <a:tr h="370840">
                <a:tc>
                  <a:txBody>
                    <a:bodyPr/>
                    <a:lstStyle/>
                    <a:p>
                      <a:r>
                        <a:rPr lang="en-US" b="1" dirty="0">
                          <a:solidFill>
                            <a:srgbClr val="00B050"/>
                          </a:solidFill>
                        </a:rPr>
                        <a:t>13</a:t>
                      </a:r>
                    </a:p>
                  </a:txBody>
                  <a:tcPr/>
                </a:tc>
                <a:tc>
                  <a:txBody>
                    <a:bodyPr/>
                    <a:lstStyle/>
                    <a:p>
                      <a:r>
                        <a:rPr lang="en-US" dirty="0"/>
                        <a:t>33</a:t>
                      </a:r>
                    </a:p>
                  </a:txBody>
                  <a:tcPr/>
                </a:tc>
                <a:tc>
                  <a:txBody>
                    <a:bodyPr/>
                    <a:lstStyle/>
                    <a:p>
                      <a:r>
                        <a:rPr lang="en-US" b="1" dirty="0">
                          <a:solidFill>
                            <a:srgbClr val="00B050"/>
                          </a:solidFill>
                        </a:rPr>
                        <a:t>26</a:t>
                      </a:r>
                    </a:p>
                  </a:txBody>
                  <a:tcPr/>
                </a:tc>
                <a:tc>
                  <a:txBody>
                    <a:bodyPr/>
                    <a:lstStyle/>
                    <a:p>
                      <a:r>
                        <a:rPr lang="en-US" dirty="0"/>
                        <a:t>72</a:t>
                      </a:r>
                    </a:p>
                  </a:txBody>
                  <a:tcPr/>
                </a:tc>
                <a:extLst>
                  <a:ext uri="{0D108BD9-81ED-4DB2-BD59-A6C34878D82A}">
                    <a16:rowId xmlns:a16="http://schemas.microsoft.com/office/drawing/2014/main" xmlns="" val="10013"/>
                  </a:ext>
                </a:extLst>
              </a:tr>
            </a:tbl>
          </a:graphicData>
        </a:graphic>
      </p:graphicFrame>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038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5205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Topic 15 Energy Conservation</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6867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7974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a:xfrm>
            <a:off x="457200" y="1371600"/>
            <a:ext cx="8229600" cy="4876800"/>
          </a:xfrm>
        </p:spPr>
        <p:txBody>
          <a:bodyPr>
            <a:normAutofit/>
          </a:bodyPr>
          <a:lstStyle/>
          <a:p>
            <a:r>
              <a:rPr lang="en-US" dirty="0"/>
              <a:t>Insulation as per table 403.2.10</a:t>
            </a:r>
          </a:p>
          <a:p>
            <a:pPr lvl="1"/>
            <a:r>
              <a:rPr lang="en-US" dirty="0"/>
              <a:t>This table gives you the information needed to compute the proper size piping insulation using…</a:t>
            </a:r>
          </a:p>
          <a:p>
            <a:pPr lvl="2"/>
            <a:r>
              <a:rPr lang="en-US" dirty="0"/>
              <a:t>Actual outside pipe radius. </a:t>
            </a:r>
          </a:p>
          <a:p>
            <a:pPr lvl="2"/>
            <a:r>
              <a:rPr lang="en-US" dirty="0"/>
              <a:t>Insulation thickness listed in the table for applicable fluid temperature and pipe size.</a:t>
            </a:r>
          </a:p>
          <a:p>
            <a:pPr lvl="2"/>
            <a:r>
              <a:rPr lang="en-US" dirty="0"/>
              <a:t>Conductivity of alternate material at mean rating temperature indicated for the applicable fluid temperature</a:t>
            </a:r>
          </a:p>
          <a:p>
            <a:pPr lvl="2"/>
            <a:r>
              <a:rPr lang="en-US" dirty="0"/>
              <a:t>The upper value of conductivity range list in the table for applicable fluid temperature.</a:t>
            </a:r>
          </a:p>
          <a:p>
            <a:pPr lvl="2"/>
            <a:endParaRPr lang="en-US" dirty="0"/>
          </a:p>
          <a:p>
            <a:endParaRPr lang="en-US" dirty="0"/>
          </a:p>
        </p:txBody>
      </p:sp>
    </p:spTree>
    <p:extLst>
      <p:ext uri="{BB962C8B-B14F-4D97-AF65-F5344CB8AC3E}">
        <p14:creationId xmlns:p14="http://schemas.microsoft.com/office/powerpoint/2010/main" val="243120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p:txBody>
          <a:bodyPr/>
          <a:lstStyle/>
          <a:p>
            <a:r>
              <a:rPr lang="en-US" dirty="0"/>
              <a:t>Storage water heater and/or heated water storage tank.</a:t>
            </a:r>
          </a:p>
          <a:p>
            <a:pPr lvl="1"/>
            <a:r>
              <a:rPr lang="en-US" dirty="0"/>
              <a:t>Both the inlet and outlet piping</a:t>
            </a:r>
          </a:p>
          <a:p>
            <a:pPr lvl="1"/>
            <a:r>
              <a:rPr lang="en-US" dirty="0"/>
              <a:t>Piping to a heat trap or</a:t>
            </a:r>
          </a:p>
          <a:p>
            <a:pPr lvl="1"/>
            <a:r>
              <a:rPr lang="en-US" dirty="0"/>
              <a:t>The first eight feet, whichever is less.</a:t>
            </a:r>
          </a:p>
          <a:p>
            <a:endParaRPr lang="en-US" dirty="0"/>
          </a:p>
        </p:txBody>
      </p:sp>
    </p:spTree>
    <p:extLst>
      <p:ext uri="{BB962C8B-B14F-4D97-AF65-F5344CB8AC3E}">
        <p14:creationId xmlns:p14="http://schemas.microsoft.com/office/powerpoint/2010/main" val="2134693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p:txBody>
          <a:bodyPr/>
          <a:lstStyle/>
          <a:p>
            <a:pPr lvl="0"/>
            <a:r>
              <a:rPr lang="en-US" dirty="0">
                <a:solidFill>
                  <a:prstClr val="black"/>
                </a:solidFill>
              </a:rPr>
              <a:t>Heat traced water piping</a:t>
            </a:r>
          </a:p>
          <a:p>
            <a:pPr lvl="1"/>
            <a:r>
              <a:rPr lang="en-US" dirty="0">
                <a:solidFill>
                  <a:prstClr val="black"/>
                </a:solidFill>
              </a:rPr>
              <a:t>Insulation as per table 403.2.10 or</a:t>
            </a:r>
          </a:p>
          <a:p>
            <a:pPr lvl="1"/>
            <a:r>
              <a:rPr lang="en-US" dirty="0">
                <a:solidFill>
                  <a:prstClr val="black"/>
                </a:solidFill>
              </a:rPr>
              <a:t>As per manufacturers instructions</a:t>
            </a:r>
          </a:p>
          <a:p>
            <a:endParaRPr lang="en-US" dirty="0"/>
          </a:p>
        </p:txBody>
      </p:sp>
    </p:spTree>
    <p:extLst>
      <p:ext uri="{BB962C8B-B14F-4D97-AF65-F5344CB8AC3E}">
        <p14:creationId xmlns:p14="http://schemas.microsoft.com/office/powerpoint/2010/main" val="36742692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p:txBody>
          <a:bodyPr/>
          <a:lstStyle/>
          <a:p>
            <a:r>
              <a:rPr lang="en-US" dirty="0"/>
              <a:t>Piping insulation shall be continuous.</a:t>
            </a:r>
          </a:p>
          <a:p>
            <a:pPr lvl="1"/>
            <a:r>
              <a:rPr lang="en-US" dirty="0"/>
              <a:t>Except where passing through framing. </a:t>
            </a:r>
          </a:p>
          <a:p>
            <a:r>
              <a:rPr lang="en-US" dirty="0"/>
              <a:t>If freezing is an issue, the minimum insulation size as the table shall </a:t>
            </a:r>
            <a:r>
              <a:rPr lang="en-US" b="1" i="1" u="sng" dirty="0">
                <a:solidFill>
                  <a:srgbClr val="FF0000"/>
                </a:solidFill>
              </a:rPr>
              <a:t>NOT</a:t>
            </a:r>
            <a:r>
              <a:rPr lang="en-US" dirty="0"/>
              <a:t> supersede the required insulation thickness to protect the pipe. </a:t>
            </a:r>
          </a:p>
        </p:txBody>
      </p:sp>
    </p:spTree>
    <p:extLst>
      <p:ext uri="{BB962C8B-B14F-4D97-AF65-F5344CB8AC3E}">
        <p14:creationId xmlns:p14="http://schemas.microsoft.com/office/powerpoint/2010/main" val="1860782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a:xfrm>
            <a:off x="304800" y="1295400"/>
            <a:ext cx="8458200" cy="4830763"/>
          </a:xfrm>
        </p:spPr>
        <p:txBody>
          <a:bodyPr>
            <a:normAutofit/>
          </a:bodyPr>
          <a:lstStyle/>
          <a:p>
            <a:r>
              <a:rPr lang="en-US" dirty="0"/>
              <a:t>Exceptions for tube piping insulation.</a:t>
            </a:r>
          </a:p>
          <a:p>
            <a:pPr lvl="1"/>
            <a:r>
              <a:rPr lang="en-US" dirty="0"/>
              <a:t>The supply tube to the fixture.</a:t>
            </a:r>
          </a:p>
          <a:p>
            <a:pPr lvl="1"/>
            <a:r>
              <a:rPr lang="en-US" dirty="0"/>
              <a:t>Valves, unions, pumps, and strainers that are 1” or smaller.</a:t>
            </a:r>
          </a:p>
          <a:p>
            <a:pPr lvl="1"/>
            <a:r>
              <a:rPr lang="en-US" dirty="0"/>
              <a:t>Piping from user controlled shower/tub mixing valves to the water outlet. (e.g. riser off the valve to the shower head)</a:t>
            </a:r>
          </a:p>
          <a:p>
            <a:pPr lvl="1"/>
            <a:endParaRPr lang="en-US" dirty="0"/>
          </a:p>
          <a:p>
            <a:pPr lvl="1"/>
            <a:endParaRPr lang="en-US" dirty="0"/>
          </a:p>
        </p:txBody>
      </p:sp>
    </p:spTree>
    <p:extLst>
      <p:ext uri="{BB962C8B-B14F-4D97-AF65-F5344CB8AC3E}">
        <p14:creationId xmlns:p14="http://schemas.microsoft.com/office/powerpoint/2010/main" val="417457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a:t>Water Temperature Limitations</a:t>
            </a:r>
          </a:p>
        </p:txBody>
      </p:sp>
      <p:sp>
        <p:nvSpPr>
          <p:cNvPr id="3" name="Content Placeholder 2"/>
          <p:cNvSpPr>
            <a:spLocks noGrp="1"/>
          </p:cNvSpPr>
          <p:nvPr>
            <p:ph idx="1"/>
          </p:nvPr>
        </p:nvSpPr>
        <p:spPr>
          <a:xfrm>
            <a:off x="152400" y="1219200"/>
            <a:ext cx="8839200" cy="5105400"/>
          </a:xfrm>
        </p:spPr>
        <p:txBody>
          <a:bodyPr>
            <a:normAutofit lnSpcReduction="10000"/>
          </a:bodyPr>
          <a:lstStyle/>
          <a:p>
            <a:pPr marL="0" indent="0">
              <a:buNone/>
            </a:pPr>
            <a:r>
              <a:rPr lang="en-US" b="1" i="1" u="sng" dirty="0"/>
              <a:t>IMC Section 1002.2.2 Temperature Limitations</a:t>
            </a:r>
          </a:p>
          <a:p>
            <a:r>
              <a:rPr lang="en-US" sz="2800" dirty="0"/>
              <a:t>Addresses combination potable water heating and space heating systems of temperatures exceeding 140° F. </a:t>
            </a:r>
          </a:p>
          <a:p>
            <a:pPr marL="0" indent="0">
              <a:buNone/>
            </a:pPr>
            <a:endParaRPr lang="en-US" sz="2800" dirty="0"/>
          </a:p>
          <a:p>
            <a:r>
              <a:rPr lang="en-US" sz="2800" dirty="0"/>
              <a:t>System requires a mixing valve conforming to ASSE 1017 that will reduce the potable water temperature to 140° F.</a:t>
            </a:r>
          </a:p>
          <a:p>
            <a:pPr marL="0" indent="0">
              <a:buNone/>
            </a:pPr>
            <a:r>
              <a:rPr lang="en-US" sz="2800" dirty="0"/>
              <a:t> </a:t>
            </a:r>
          </a:p>
          <a:p>
            <a:r>
              <a:rPr lang="en-US" sz="2800" dirty="0"/>
              <a:t>If the potable water supplies either/or a bathtub or shower, the temperature must be reduced to a maximum temperature of 120° F, as per sections 424.3, 424.4 and 424.5 of the IPC. </a:t>
            </a:r>
          </a:p>
        </p:txBody>
      </p:sp>
    </p:spTree>
    <p:extLst>
      <p:ext uri="{BB962C8B-B14F-4D97-AF65-F5344CB8AC3E}">
        <p14:creationId xmlns:p14="http://schemas.microsoft.com/office/powerpoint/2010/main" val="39488982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prstClr val="black"/>
                </a:solidFill>
              </a:rPr>
              <a:t>2015 IECC C404.4-Insulation of piping</a:t>
            </a:r>
            <a:endParaRPr lang="en-US" dirty="0"/>
          </a:p>
        </p:txBody>
      </p:sp>
      <p:sp>
        <p:nvSpPr>
          <p:cNvPr id="3" name="Content Placeholder 2"/>
          <p:cNvSpPr>
            <a:spLocks noGrp="1"/>
          </p:cNvSpPr>
          <p:nvPr>
            <p:ph idx="1"/>
          </p:nvPr>
        </p:nvSpPr>
        <p:spPr/>
        <p:txBody>
          <a:bodyPr/>
          <a:lstStyle/>
          <a:p>
            <a:pPr lvl="0"/>
            <a:r>
              <a:rPr lang="en-US" sz="3000" dirty="0">
                <a:solidFill>
                  <a:prstClr val="black"/>
                </a:solidFill>
              </a:rPr>
              <a:t>Exceptions for tube piping insulation.</a:t>
            </a:r>
          </a:p>
          <a:p>
            <a:pPr lvl="1"/>
            <a:r>
              <a:rPr lang="en-US" dirty="0"/>
              <a:t>Cold water piping of a demand recirculation system.</a:t>
            </a:r>
          </a:p>
          <a:p>
            <a:pPr lvl="1"/>
            <a:r>
              <a:rPr lang="en-US" dirty="0"/>
              <a:t>Water tubing from hot water drinking fountain to the outlet.</a:t>
            </a:r>
          </a:p>
          <a:p>
            <a:pPr lvl="1"/>
            <a:r>
              <a:rPr lang="en-US" dirty="0"/>
              <a:t>Piping at locations where a vertical pipe is installed.</a:t>
            </a:r>
          </a:p>
          <a:p>
            <a:pPr lvl="1"/>
            <a:r>
              <a:rPr lang="en-US" dirty="0"/>
              <a:t>Piping surrounded by building insulation with an R value of three or greater. </a:t>
            </a:r>
          </a:p>
        </p:txBody>
      </p:sp>
    </p:spTree>
    <p:extLst>
      <p:ext uri="{BB962C8B-B14F-4D97-AF65-F5344CB8AC3E}">
        <p14:creationId xmlns:p14="http://schemas.microsoft.com/office/powerpoint/2010/main" val="30854929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prstClr val="black"/>
                </a:solidFill>
              </a:rPr>
              <a:t>2015 IECC R403.5.3-Hot Water Pipe Insulation (Prescriptive) </a:t>
            </a:r>
            <a:endParaRPr lang="en-US" dirty="0"/>
          </a:p>
        </p:txBody>
      </p:sp>
      <p:sp>
        <p:nvSpPr>
          <p:cNvPr id="3" name="Content Placeholder 2"/>
          <p:cNvSpPr>
            <a:spLocks noGrp="1"/>
          </p:cNvSpPr>
          <p:nvPr>
            <p:ph idx="1"/>
          </p:nvPr>
        </p:nvSpPr>
        <p:spPr>
          <a:xfrm>
            <a:off x="228600" y="1417638"/>
            <a:ext cx="8610600" cy="5165724"/>
          </a:xfrm>
        </p:spPr>
        <p:txBody>
          <a:bodyPr>
            <a:normAutofit/>
          </a:bodyPr>
          <a:lstStyle/>
          <a:p>
            <a:r>
              <a:rPr lang="en-US" sz="2800" dirty="0"/>
              <a:t>R-3 insulation shall apply to the following…</a:t>
            </a:r>
          </a:p>
          <a:p>
            <a:pPr lvl="1"/>
            <a:r>
              <a:rPr lang="en-US" sz="2400" dirty="0"/>
              <a:t>Piping ¾” or larger.</a:t>
            </a:r>
          </a:p>
          <a:p>
            <a:pPr lvl="1"/>
            <a:r>
              <a:rPr lang="en-US" sz="2400" dirty="0"/>
              <a:t>Piping supplying more than one dwelling.</a:t>
            </a:r>
          </a:p>
          <a:p>
            <a:pPr lvl="1"/>
            <a:r>
              <a:rPr lang="en-US" sz="2400" dirty="0"/>
              <a:t>Piping located outside of a conditioned space.</a:t>
            </a:r>
          </a:p>
          <a:p>
            <a:pPr lvl="1"/>
            <a:r>
              <a:rPr lang="en-US" sz="2400" dirty="0"/>
              <a:t>Piping from the water heater to the distribution manifold.</a:t>
            </a:r>
          </a:p>
          <a:p>
            <a:pPr lvl="1"/>
            <a:r>
              <a:rPr lang="en-US" sz="2400" dirty="0"/>
              <a:t>Piping located under a floor slab.</a:t>
            </a:r>
          </a:p>
          <a:p>
            <a:pPr lvl="1"/>
            <a:r>
              <a:rPr lang="en-US" sz="2400" dirty="0"/>
              <a:t>Buried in piping.</a:t>
            </a:r>
          </a:p>
          <a:p>
            <a:pPr lvl="1"/>
            <a:r>
              <a:rPr lang="en-US" sz="2400" dirty="0"/>
              <a:t>Supply and return piping in recirculation systems other than demand recirculation systems.</a:t>
            </a:r>
          </a:p>
        </p:txBody>
      </p:sp>
      <p:pic>
        <p:nvPicPr>
          <p:cNvPr id="5" name="Picture 4">
            <a:extLst>
              <a:ext uri="{FF2B5EF4-FFF2-40B4-BE49-F238E27FC236}">
                <a16:creationId xmlns:a16="http://schemas.microsoft.com/office/drawing/2014/main" xmlns="" id="{69B88AB4-1D4C-4785-8EE5-AABB8151C948}"/>
              </a:ext>
            </a:extLst>
          </p:cNvPr>
          <p:cNvPicPr>
            <a:picLocks noChangeAspect="1"/>
          </p:cNvPicPr>
          <p:nvPr/>
        </p:nvPicPr>
        <p:blipFill>
          <a:blip r:embed="rId2"/>
          <a:stretch>
            <a:fillRect/>
          </a:stretch>
        </p:blipFill>
        <p:spPr>
          <a:xfrm>
            <a:off x="6248400" y="5029200"/>
            <a:ext cx="2133996" cy="1600497"/>
          </a:xfrm>
          <a:prstGeom prst="rect">
            <a:avLst/>
          </a:prstGeom>
        </p:spPr>
      </p:pic>
    </p:spTree>
    <p:extLst>
      <p:ext uri="{BB962C8B-B14F-4D97-AF65-F5344CB8AC3E}">
        <p14:creationId xmlns:p14="http://schemas.microsoft.com/office/powerpoint/2010/main" val="20103766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8610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6519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Abatement Vs. RRP</a:t>
            </a:r>
          </a:p>
        </p:txBody>
      </p:sp>
      <p:sp>
        <p:nvSpPr>
          <p:cNvPr id="4" name="Content Placeholder 3"/>
          <p:cNvSpPr>
            <a:spLocks noGrp="1"/>
          </p:cNvSpPr>
          <p:nvPr>
            <p:ph idx="1"/>
          </p:nvPr>
        </p:nvSpPr>
        <p:spPr/>
        <p:txBody>
          <a:bodyPr/>
          <a:lstStyle/>
          <a:p>
            <a:r>
              <a:rPr lang="en-US" sz="2800" dirty="0">
                <a:solidFill>
                  <a:srgbClr val="333333"/>
                </a:solidFill>
                <a:latin typeface="+mj-lt"/>
              </a:rPr>
              <a:t>Contractors</a:t>
            </a:r>
            <a:r>
              <a:rPr lang="en-US" sz="2800" dirty="0">
                <a:solidFill>
                  <a:srgbClr val="333333"/>
                </a:solidFill>
                <a:latin typeface="Lato"/>
              </a:rPr>
              <a:t> doing work in older homes need to know the difference between what is classified as a Renovation activity versus a Lead Abatement job, as confusing the two may be very costly to a contractor if they misrepresent the work they are doing for their client. The main difference between Lead Renovation and Lead Abatement work is the </a:t>
            </a:r>
            <a:r>
              <a:rPr lang="en-US" sz="2800" i="1" dirty="0">
                <a:solidFill>
                  <a:srgbClr val="333333"/>
                </a:solidFill>
                <a:latin typeface="Lato"/>
              </a:rPr>
              <a:t>intent</a:t>
            </a:r>
            <a:r>
              <a:rPr lang="en-US" sz="2800" dirty="0">
                <a:solidFill>
                  <a:srgbClr val="333333"/>
                </a:solidFill>
                <a:latin typeface="Lato"/>
              </a:rPr>
              <a:t> of the work itself.</a:t>
            </a:r>
            <a:r>
              <a:rPr lang="en-US" dirty="0">
                <a:solidFill>
                  <a:srgbClr val="333333"/>
                </a:solidFill>
                <a:latin typeface="Lato"/>
              </a:rPr>
              <a:t> </a:t>
            </a:r>
            <a:endParaRPr lang="en-US" dirty="0"/>
          </a:p>
        </p:txBody>
      </p:sp>
    </p:spTree>
    <p:extLst>
      <p:ext uri="{BB962C8B-B14F-4D97-AF65-F5344CB8AC3E}">
        <p14:creationId xmlns:p14="http://schemas.microsoft.com/office/powerpoint/2010/main" val="2945889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Abatement</a:t>
            </a:r>
          </a:p>
        </p:txBody>
      </p:sp>
      <p:sp>
        <p:nvSpPr>
          <p:cNvPr id="3" name="Content Placeholder 2"/>
          <p:cNvSpPr>
            <a:spLocks noGrp="1"/>
          </p:cNvSpPr>
          <p:nvPr>
            <p:ph idx="1"/>
          </p:nvPr>
        </p:nvSpPr>
        <p:spPr>
          <a:xfrm>
            <a:off x="457200" y="1143000"/>
            <a:ext cx="8229600" cy="5486400"/>
          </a:xfrm>
        </p:spPr>
        <p:txBody>
          <a:bodyPr>
            <a:normAutofit fontScale="55000" lnSpcReduction="20000"/>
          </a:bodyPr>
          <a:lstStyle/>
          <a:p>
            <a:r>
              <a:rPr lang="en-US" sz="4600" dirty="0"/>
              <a:t>In the lead-control industry, lead abatement means any set of measures designed to permanently eliminate lead-based paint hazards.</a:t>
            </a:r>
          </a:p>
          <a:p>
            <a:endParaRPr lang="en-US" sz="1800" dirty="0"/>
          </a:p>
          <a:p>
            <a:pPr lvl="1"/>
            <a:r>
              <a:rPr lang="en-US" sz="4400" dirty="0"/>
              <a:t>In response to a child with an elevated blood lead level</a:t>
            </a:r>
          </a:p>
          <a:p>
            <a:pPr lvl="1"/>
            <a:r>
              <a:rPr lang="en-US" sz="4400" dirty="0"/>
              <a:t>In response to a property with a lead violation imposed upon it</a:t>
            </a:r>
          </a:p>
          <a:p>
            <a:pPr lvl="1"/>
            <a:r>
              <a:rPr lang="en-US" sz="4400" dirty="0"/>
              <a:t>Or in housing receiving HUD financial assistance. </a:t>
            </a:r>
          </a:p>
          <a:p>
            <a:endParaRPr lang="en-US" sz="1800" dirty="0"/>
          </a:p>
          <a:p>
            <a:r>
              <a:rPr lang="en-US" sz="4600" dirty="0"/>
              <a:t>With Lead Abatement, a government agency is involved from the very beginning, and ultimately, the end result is making a “Lead Free” claim about that home, building or structure, which means that the threat of lead has been removed. Any individual working as an employee on a Lead Abatement job must be certified as a Lead Worker, and work under a Certified Lead Supervisor.</a:t>
            </a:r>
          </a:p>
          <a:p>
            <a:endParaRPr lang="en-US" dirty="0"/>
          </a:p>
        </p:txBody>
      </p:sp>
    </p:spTree>
    <p:extLst>
      <p:ext uri="{BB962C8B-B14F-4D97-AF65-F5344CB8AC3E}">
        <p14:creationId xmlns:p14="http://schemas.microsoft.com/office/powerpoint/2010/main" val="41872281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a:t>Renovation, Repair &amp; Painting (RRP)</a:t>
            </a:r>
          </a:p>
        </p:txBody>
      </p:sp>
      <p:sp>
        <p:nvSpPr>
          <p:cNvPr id="3" name="Content Placeholder 2"/>
          <p:cNvSpPr>
            <a:spLocks noGrp="1"/>
          </p:cNvSpPr>
          <p:nvPr>
            <p:ph idx="1"/>
          </p:nvPr>
        </p:nvSpPr>
        <p:spPr>
          <a:xfrm>
            <a:off x="457200" y="1219200"/>
            <a:ext cx="8229600" cy="5334000"/>
          </a:xfrm>
        </p:spPr>
        <p:txBody>
          <a:bodyPr>
            <a:normAutofit fontScale="40000" lnSpcReduction="20000"/>
          </a:bodyPr>
          <a:lstStyle/>
          <a:p>
            <a:r>
              <a:rPr lang="en-US" sz="6000" dirty="0"/>
              <a:t>In contrast, Lead Renovation activities are generally defined as any work performed in a pre-1978 residential property where lead-based paint may be disturbed as a result of that work. Again, the intent here is to perform a renovation on the home in question, or routine repair, maintenance or painting work – a renovator’s intent is never to permanently eliminate lead paint hazards or make a “Lead Free” claim about a home, building, or structure – that would be considered a misrepresentation, or fraud. Renovations are performed for many reasons, most having nothing to do with lead-based paint. Renovations involving activities designed to update, maintain, or modify all or part of a building, are covered by the Lead Renovation, Repair, and Painting (RRP) Rule if lead-based paint does in fact show up during pre-renovation lead testing. Activities that are subject to the Lead RRP Rule include:</a:t>
            </a:r>
          </a:p>
          <a:p>
            <a:endParaRPr lang="en-US" dirty="0"/>
          </a:p>
        </p:txBody>
      </p:sp>
    </p:spTree>
    <p:extLst>
      <p:ext uri="{BB962C8B-B14F-4D97-AF65-F5344CB8AC3E}">
        <p14:creationId xmlns:p14="http://schemas.microsoft.com/office/powerpoint/2010/main" val="11285029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Renovation, Repair &amp; Painting (RRP)</a:t>
            </a:r>
          </a:p>
        </p:txBody>
      </p:sp>
      <p:sp>
        <p:nvSpPr>
          <p:cNvPr id="3" name="Content Placeholder 2"/>
          <p:cNvSpPr>
            <a:spLocks noGrp="1"/>
          </p:cNvSpPr>
          <p:nvPr>
            <p:ph idx="1"/>
          </p:nvPr>
        </p:nvSpPr>
        <p:spPr/>
        <p:txBody>
          <a:bodyPr>
            <a:normAutofit lnSpcReduction="10000"/>
          </a:bodyPr>
          <a:lstStyle/>
          <a:p>
            <a:pPr lvl="1"/>
            <a:r>
              <a:rPr lang="en-US" dirty="0"/>
              <a:t>Remodeling and repair or maintenance</a:t>
            </a:r>
          </a:p>
          <a:p>
            <a:pPr lvl="1"/>
            <a:r>
              <a:rPr lang="en-US" dirty="0"/>
              <a:t>Electrical work</a:t>
            </a:r>
          </a:p>
          <a:p>
            <a:pPr lvl="1"/>
            <a:r>
              <a:rPr lang="en-US" dirty="0"/>
              <a:t>Plumbing</a:t>
            </a:r>
          </a:p>
          <a:p>
            <a:pPr lvl="1"/>
            <a:r>
              <a:rPr lang="en-US" dirty="0"/>
              <a:t>Painting preparation</a:t>
            </a:r>
          </a:p>
          <a:p>
            <a:pPr lvl="1"/>
            <a:r>
              <a:rPr lang="en-US" dirty="0"/>
              <a:t>Carpentry</a:t>
            </a:r>
          </a:p>
          <a:p>
            <a:pPr lvl="1"/>
            <a:r>
              <a:rPr lang="en-US" dirty="0"/>
              <a:t>Window replacement</a:t>
            </a:r>
          </a:p>
          <a:p>
            <a:r>
              <a:rPr lang="en-US" dirty="0"/>
              <a:t>To be in compliance with the RRP Rule, at least one supervisor on a qualifying job must be trained and certified as a Lead Renovator.</a:t>
            </a:r>
          </a:p>
          <a:p>
            <a:endParaRPr lang="en-US" dirty="0"/>
          </a:p>
        </p:txBody>
      </p:sp>
    </p:spTree>
    <p:extLst>
      <p:ext uri="{BB962C8B-B14F-4D97-AF65-F5344CB8AC3E}">
        <p14:creationId xmlns:p14="http://schemas.microsoft.com/office/powerpoint/2010/main" val="250903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55099872"/>
              </p:ext>
            </p:extLst>
          </p:nvPr>
        </p:nvGraphicFramePr>
        <p:xfrm>
          <a:off x="479374" y="533398"/>
          <a:ext cx="8185251" cy="6019801"/>
        </p:xfrm>
        <a:graphic>
          <a:graphicData uri="http://schemas.openxmlformats.org/drawingml/2006/table">
            <a:tbl>
              <a:tblPr/>
              <a:tblGrid>
                <a:gridCol w="2728417">
                  <a:extLst>
                    <a:ext uri="{9D8B030D-6E8A-4147-A177-3AD203B41FA5}">
                      <a16:colId xmlns:a16="http://schemas.microsoft.com/office/drawing/2014/main" xmlns="" val="20000"/>
                    </a:ext>
                  </a:extLst>
                </a:gridCol>
                <a:gridCol w="2728417">
                  <a:extLst>
                    <a:ext uri="{9D8B030D-6E8A-4147-A177-3AD203B41FA5}">
                      <a16:colId xmlns:a16="http://schemas.microsoft.com/office/drawing/2014/main" xmlns="" val="20001"/>
                    </a:ext>
                  </a:extLst>
                </a:gridCol>
                <a:gridCol w="2728417">
                  <a:extLst>
                    <a:ext uri="{9D8B030D-6E8A-4147-A177-3AD203B41FA5}">
                      <a16:colId xmlns:a16="http://schemas.microsoft.com/office/drawing/2014/main" xmlns="" val="20002"/>
                    </a:ext>
                  </a:extLst>
                </a:gridCol>
              </a:tblGrid>
              <a:tr h="736465">
                <a:tc>
                  <a:txBody>
                    <a:bodyPr/>
                    <a:lstStyle/>
                    <a:p>
                      <a:endParaRPr lang="en-US" dirty="0"/>
                    </a:p>
                  </a:txBody>
                  <a:tcPr marL="60186" marR="60186" marT="60186" marB="60186"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E04BF7"/>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dirty="0">
                          <a:effectLst/>
                        </a:rPr>
                        <a:t/>
                      </a:r>
                      <a:br>
                        <a:rPr lang="en-US" sz="1400" dirty="0">
                          <a:effectLst/>
                        </a:rPr>
                      </a:br>
                      <a:r>
                        <a:rPr lang="en-US" sz="1400" dirty="0">
                          <a:effectLst/>
                        </a:rPr>
                        <a:t>RENOVATION (RRP)</a:t>
                      </a:r>
                    </a:p>
                  </a:txBody>
                  <a:tcPr marL="60186" marR="60186" marT="60186" marB="60186"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804DF7"/>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b"/>
                      <a:r>
                        <a:rPr lang="en-US" sz="1400" dirty="0">
                          <a:effectLst/>
                        </a:rPr>
                        <a:t>LEAD ABATEMENT</a:t>
                      </a:r>
                    </a:p>
                  </a:txBody>
                  <a:tcPr marL="60186" marR="60186" marT="60186" marB="60186" anchor="b">
                    <a:lnL w="9525" cap="flat" cmpd="sng" algn="ctr">
                      <a:solidFill>
                        <a:srgbClr val="DDDDDD"/>
                      </a:solidFill>
                      <a:prstDash val="solid"/>
                      <a:round/>
                      <a:headEnd type="none" w="med" len="med"/>
                      <a:tailEnd type="none" w="med" len="med"/>
                    </a:lnL>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xmlns="" val="10000"/>
                  </a:ext>
                </a:extLst>
              </a:tr>
              <a:tr h="736465">
                <a:tc>
                  <a:txBody>
                    <a:bodyPr/>
                    <a:lstStyle/>
                    <a:p>
                      <a:pPr fontAlgn="t"/>
                      <a:r>
                        <a:rPr lang="en-US" sz="1400" dirty="0">
                          <a:effectLst/>
                        </a:rPr>
                        <a:t>Training</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8 hours</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16 hours for Workers,</a:t>
                      </a:r>
                      <a:br>
                        <a:rPr lang="en-US" sz="1400" dirty="0">
                          <a:effectLst/>
                        </a:rPr>
                      </a:br>
                      <a:r>
                        <a:rPr lang="en-US" sz="1400" dirty="0">
                          <a:effectLst/>
                        </a:rPr>
                        <a:t>32 hours for Supervisors</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736465">
                <a:tc>
                  <a:txBody>
                    <a:bodyPr/>
                    <a:lstStyle/>
                    <a:p>
                      <a:pPr fontAlgn="t"/>
                      <a:r>
                        <a:rPr lang="en-US" sz="1400" dirty="0">
                          <a:effectLst/>
                        </a:rPr>
                        <a:t>Notification</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Not Required</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Pre-Abatement Notification</a:t>
                      </a:r>
                      <a:br>
                        <a:rPr lang="en-US" sz="1400" dirty="0">
                          <a:effectLst/>
                        </a:rPr>
                      </a:br>
                      <a:r>
                        <a:rPr lang="en-US" sz="1400" dirty="0">
                          <a:effectLst/>
                        </a:rPr>
                        <a:t>Required to EPA or State</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736465">
                <a:tc>
                  <a:txBody>
                    <a:bodyPr/>
                    <a:lstStyle/>
                    <a:p>
                      <a:pPr fontAlgn="t"/>
                      <a:r>
                        <a:rPr lang="en-US" sz="1400" dirty="0">
                          <a:effectLst/>
                        </a:rPr>
                        <a:t>Occupants</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Distribute the </a:t>
                      </a:r>
                      <a:r>
                        <a:rPr lang="en-US" sz="1400" u="none" strike="noStrike" dirty="0">
                          <a:solidFill>
                            <a:srgbClr val="337AB7"/>
                          </a:solidFill>
                          <a:effectLst/>
                          <a:hlinkClick r:id="rId2"/>
                        </a:rPr>
                        <a:t>Renovate Right pamphlet</a:t>
                      </a:r>
                      <a:endParaRPr lang="en-US" sz="1400" dirty="0">
                        <a:effectLst/>
                      </a:endParaRP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Prepare an Occupant</a:t>
                      </a:r>
                      <a:br>
                        <a:rPr lang="en-US" sz="1400" dirty="0">
                          <a:effectLst/>
                        </a:rPr>
                      </a:br>
                      <a:r>
                        <a:rPr lang="en-US" sz="1400" dirty="0">
                          <a:effectLst/>
                        </a:rPr>
                        <a:t>Protection Plan</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1024647">
                <a:tc>
                  <a:txBody>
                    <a:bodyPr/>
                    <a:lstStyle/>
                    <a:p>
                      <a:pPr fontAlgn="t"/>
                      <a:r>
                        <a:rPr lang="en-US" sz="1400" dirty="0">
                          <a:effectLst/>
                        </a:rPr>
                        <a:t>Clearance</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Cleaning Verification (CV) Procedure</a:t>
                      </a:r>
                      <a:br>
                        <a:rPr lang="en-US" sz="1400" dirty="0">
                          <a:effectLst/>
                        </a:rPr>
                      </a:br>
                      <a:r>
                        <a:rPr lang="en-US" sz="1400" dirty="0">
                          <a:effectLst/>
                        </a:rPr>
                        <a:t>performed by assigned Renovator</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3</a:t>
                      </a:r>
                      <a:r>
                        <a:rPr lang="en-US" sz="1400" baseline="30000" dirty="0">
                          <a:effectLst/>
                        </a:rPr>
                        <a:t>rd</a:t>
                      </a:r>
                      <a:r>
                        <a:rPr lang="en-US" sz="1400" dirty="0">
                          <a:effectLst/>
                        </a:rPr>
                        <a:t>-Party Dust Clearance</a:t>
                      </a:r>
                      <a:br>
                        <a:rPr lang="en-US" sz="1400" dirty="0">
                          <a:effectLst/>
                        </a:rPr>
                      </a:br>
                      <a:r>
                        <a:rPr lang="en-US" sz="1400" dirty="0">
                          <a:effectLst/>
                        </a:rPr>
                        <a:t>performed by a Lead</a:t>
                      </a:r>
                      <a:br>
                        <a:rPr lang="en-US" sz="1400" dirty="0">
                          <a:effectLst/>
                        </a:rPr>
                      </a:br>
                      <a:r>
                        <a:rPr lang="en-US" sz="1400" dirty="0">
                          <a:effectLst/>
                        </a:rPr>
                        <a:t>Inspector or Risk Assessor</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024647">
                <a:tc>
                  <a:txBody>
                    <a:bodyPr/>
                    <a:lstStyle/>
                    <a:p>
                      <a:pPr fontAlgn="t"/>
                      <a:r>
                        <a:rPr lang="en-US" sz="1400" dirty="0">
                          <a:effectLst/>
                        </a:rPr>
                        <a:t>Reporting</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Written report to client detailing</a:t>
                      </a:r>
                      <a:br>
                        <a:rPr lang="en-US" sz="1400" dirty="0">
                          <a:effectLst/>
                        </a:rPr>
                      </a:br>
                      <a:r>
                        <a:rPr lang="en-US" sz="1400" dirty="0">
                          <a:effectLst/>
                        </a:rPr>
                        <a:t>test kit results and post-renovation</a:t>
                      </a:r>
                      <a:br>
                        <a:rPr lang="en-US" sz="1400" dirty="0">
                          <a:effectLst/>
                        </a:rPr>
                      </a:br>
                      <a:r>
                        <a:rPr lang="en-US" sz="1400" dirty="0">
                          <a:effectLst/>
                        </a:rPr>
                        <a:t>checklist within 30 days of invoice</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Lead Abatement Final</a:t>
                      </a:r>
                      <a:br>
                        <a:rPr lang="en-US" sz="1400" dirty="0">
                          <a:effectLst/>
                        </a:rPr>
                      </a:br>
                      <a:r>
                        <a:rPr lang="en-US" sz="1400" dirty="0">
                          <a:effectLst/>
                        </a:rPr>
                        <a:t>Report and "Lead Free"</a:t>
                      </a:r>
                      <a:br>
                        <a:rPr lang="en-US" sz="1400" dirty="0">
                          <a:effectLst/>
                        </a:rPr>
                      </a:br>
                      <a:r>
                        <a:rPr lang="en-US" sz="1400" dirty="0">
                          <a:effectLst/>
                        </a:rPr>
                        <a:t>Claim</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1024647">
                <a:tc>
                  <a:txBody>
                    <a:bodyPr/>
                    <a:lstStyle/>
                    <a:p>
                      <a:pPr fontAlgn="t"/>
                      <a:r>
                        <a:rPr lang="en-US" sz="1400" dirty="0">
                          <a:effectLst/>
                        </a:rPr>
                        <a:t>On-Site</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Renovator needs to be on site to</a:t>
                      </a:r>
                      <a:br>
                        <a:rPr lang="en-US" sz="1400" dirty="0">
                          <a:effectLst/>
                        </a:rPr>
                      </a:br>
                      <a:r>
                        <a:rPr lang="en-US" sz="1400" dirty="0">
                          <a:effectLst/>
                        </a:rPr>
                        <a:t>oversee setting up containment</a:t>
                      </a:r>
                      <a:br>
                        <a:rPr lang="en-US" sz="1400" dirty="0">
                          <a:effectLst/>
                        </a:rPr>
                      </a:br>
                      <a:r>
                        <a:rPr lang="en-US" sz="1400" dirty="0">
                          <a:effectLst/>
                        </a:rPr>
                        <a:t>and final cleanup</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dirty="0">
                          <a:effectLst/>
                        </a:rPr>
                        <a:t>Supervisor is on site when</a:t>
                      </a:r>
                      <a:br>
                        <a:rPr lang="en-US" sz="1400" dirty="0">
                          <a:effectLst/>
                        </a:rPr>
                      </a:br>
                      <a:r>
                        <a:rPr lang="en-US" sz="1400" dirty="0">
                          <a:effectLst/>
                        </a:rPr>
                        <a:t>any work is conducted</a:t>
                      </a:r>
                    </a:p>
                  </a:txBody>
                  <a:tcPr marL="60186" marR="60186" marT="60186" marB="6018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97094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Where can I get more information?</a:t>
            </a:r>
          </a:p>
        </p:txBody>
      </p:sp>
      <p:sp>
        <p:nvSpPr>
          <p:cNvPr id="3" name="Content Placeholder 2"/>
          <p:cNvSpPr>
            <a:spLocks noGrp="1"/>
          </p:cNvSpPr>
          <p:nvPr>
            <p:ph idx="1"/>
          </p:nvPr>
        </p:nvSpPr>
        <p:spPr/>
        <p:txBody>
          <a:bodyPr/>
          <a:lstStyle/>
          <a:p>
            <a:r>
              <a:rPr lang="en-US" dirty="0"/>
              <a:t>https://www.epa.gov/</a:t>
            </a:r>
          </a:p>
          <a:p>
            <a:r>
              <a:rPr lang="en-US" dirty="0"/>
              <a:t>http://www.ct.gov/DPH/site/default.asp</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19400"/>
            <a:ext cx="4419600" cy="354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3610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17 Ladder Safety</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487679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28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Water Temperature Limitations</a:t>
            </a:r>
          </a:p>
        </p:txBody>
      </p:sp>
      <p:sp>
        <p:nvSpPr>
          <p:cNvPr id="3" name="Content Placeholder 2"/>
          <p:cNvSpPr>
            <a:spLocks noGrp="1"/>
          </p:cNvSpPr>
          <p:nvPr>
            <p:ph idx="1"/>
          </p:nvPr>
        </p:nvSpPr>
        <p:spPr/>
        <p:txBody>
          <a:bodyPr/>
          <a:lstStyle/>
          <a:p>
            <a:r>
              <a:rPr lang="en-US" dirty="0"/>
              <a:t>The maximum temperature for hand washing shall not exceed 110°F IPC section 607.1.2. A mixing valve conforming to ASSE 1070 must be used for this purpose. </a:t>
            </a:r>
          </a:p>
          <a:p>
            <a:r>
              <a:rPr lang="en-US" dirty="0"/>
              <a:t>Temperature control information can also be found in section P2802.2 of the IRC</a:t>
            </a:r>
          </a:p>
          <a:p>
            <a:endParaRPr lang="en-US" dirty="0"/>
          </a:p>
        </p:txBody>
      </p:sp>
    </p:spTree>
    <p:extLst>
      <p:ext uri="{BB962C8B-B14F-4D97-AF65-F5344CB8AC3E}">
        <p14:creationId xmlns:p14="http://schemas.microsoft.com/office/powerpoint/2010/main" val="549334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0" y="228600"/>
            <a:ext cx="9144000" cy="1143000"/>
          </a:xfrm>
        </p:spPr>
        <p:txBody>
          <a:bodyPr/>
          <a:lstStyle/>
          <a:p>
            <a:r>
              <a:rPr lang="en-US" altLang="en-US" b="1" dirty="0"/>
              <a:t>Topic 15 Stairways &amp; Ladder Hazards  </a:t>
            </a:r>
            <a:endParaRPr lang="en-US" altLang="en-US" dirty="0"/>
          </a:p>
        </p:txBody>
      </p:sp>
      <p:sp>
        <p:nvSpPr>
          <p:cNvPr id="2051" name="Rectangle 6"/>
          <p:cNvSpPr>
            <a:spLocks noGrp="1" noChangeArrowheads="1"/>
          </p:cNvSpPr>
          <p:nvPr>
            <p:ph idx="1"/>
          </p:nvPr>
        </p:nvSpPr>
        <p:spPr>
          <a:xfrm>
            <a:off x="533400" y="1600200"/>
            <a:ext cx="5334000" cy="3810000"/>
          </a:xfrm>
        </p:spPr>
        <p:txBody>
          <a:bodyPr/>
          <a:lstStyle/>
          <a:p>
            <a:pPr>
              <a:lnSpc>
                <a:spcPct val="90000"/>
              </a:lnSpc>
              <a:spcBef>
                <a:spcPct val="45000"/>
              </a:spcBef>
            </a:pPr>
            <a:r>
              <a:rPr lang="en-US" altLang="en-US" sz="2800" dirty="0"/>
              <a:t>Stairways and ladders cause many  injuries and fatalities among construction workers </a:t>
            </a:r>
          </a:p>
          <a:p>
            <a:pPr>
              <a:lnSpc>
                <a:spcPct val="90000"/>
              </a:lnSpc>
              <a:spcBef>
                <a:spcPct val="45000"/>
              </a:spcBef>
            </a:pPr>
            <a:r>
              <a:rPr lang="en-US" altLang="en-US" sz="2800" dirty="0"/>
              <a:t>About half the injuries caused by slips, trips and falls from ladders and stairways require time off the job</a:t>
            </a:r>
          </a:p>
        </p:txBody>
      </p:sp>
      <p:sp>
        <p:nvSpPr>
          <p:cNvPr id="20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0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0AA858D-32DF-4A8E-A240-8A2F2C53C109}" type="slidenum">
              <a:rPr lang="en-US" altLang="en-US" sz="1800">
                <a:solidFill>
                  <a:srgbClr val="FFFFFF"/>
                </a:solidFill>
                <a:latin typeface="Times New Roman" pitchFamily="18" charset="0"/>
              </a:rPr>
              <a:pPr>
                <a:spcBef>
                  <a:spcPct val="0"/>
                </a:spcBef>
                <a:buFontTx/>
                <a:buNone/>
              </a:pPr>
              <a:t>120</a:t>
            </a:fld>
            <a:endParaRPr lang="en-US" altLang="en-US" sz="1800" dirty="0">
              <a:solidFill>
                <a:srgbClr val="FFFFFF"/>
              </a:solidFill>
              <a:latin typeface="Times New Roman" pitchFamily="18" charset="0"/>
            </a:endParaRPr>
          </a:p>
        </p:txBody>
      </p:sp>
      <p:pic>
        <p:nvPicPr>
          <p:cNvPr id="2054" name="Picture 11" descr="Additional Exampl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295400"/>
            <a:ext cx="28733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13"/>
          <p:cNvSpPr txBox="1">
            <a:spLocks noChangeArrowheads="1"/>
          </p:cNvSpPr>
          <p:nvPr/>
        </p:nvSpPr>
        <p:spPr bwMode="auto">
          <a:xfrm>
            <a:off x="6019800" y="5486400"/>
            <a:ext cx="3124200" cy="701675"/>
          </a:xfrm>
          <a:prstGeom prst="rect">
            <a:avLst/>
          </a:prstGeom>
          <a:solidFill>
            <a:srgbClr val="FF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b="1" dirty="0">
                <a:solidFill>
                  <a:prstClr val="black"/>
                </a:solidFill>
                <a:latin typeface="Arial" charset="0"/>
              </a:rPr>
              <a:t>Improper use of the top rung of a step ladder</a:t>
            </a:r>
          </a:p>
        </p:txBody>
      </p:sp>
    </p:spTree>
    <p:extLst>
      <p:ext uri="{BB962C8B-B14F-4D97-AF65-F5344CB8AC3E}">
        <p14:creationId xmlns:p14="http://schemas.microsoft.com/office/powerpoint/2010/main" val="20974095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1027"/>
          <p:cNvSpPr>
            <a:spLocks noGrp="1" noChangeArrowheads="1"/>
          </p:cNvSpPr>
          <p:nvPr>
            <p:ph type="title"/>
          </p:nvPr>
        </p:nvSpPr>
        <p:spPr>
          <a:xfrm>
            <a:off x="0" y="228600"/>
            <a:ext cx="9144000" cy="1676400"/>
          </a:xfrm>
        </p:spPr>
        <p:txBody>
          <a:bodyPr rtlCol="0">
            <a:normAutofit fontScale="90000"/>
          </a:bodyPr>
          <a:lstStyle/>
          <a:p>
            <a:pPr fontAlgn="auto">
              <a:spcAft>
                <a:spcPts val="0"/>
              </a:spcAft>
              <a:defRPr/>
            </a:pPr>
            <a:r>
              <a:rPr lang="en-US" altLang="en-US" sz="3600" dirty="0">
                <a:solidFill>
                  <a:srgbClr val="66FF66"/>
                </a:solidFill>
              </a:rPr>
              <a:t/>
            </a:r>
            <a:br>
              <a:rPr lang="en-US" altLang="en-US" sz="3600" dirty="0">
                <a:solidFill>
                  <a:srgbClr val="66FF66"/>
                </a:solidFill>
              </a:rPr>
            </a:br>
            <a:r>
              <a:rPr lang="en-US" altLang="en-US" b="1" dirty="0"/>
              <a:t>Slips, Trips and Falls</a:t>
            </a:r>
            <a:br>
              <a:rPr lang="en-US" altLang="en-US" b="1" dirty="0"/>
            </a:br>
            <a:r>
              <a:rPr lang="en-US" altLang="en-US" b="1" dirty="0"/>
              <a:t>On Stairways and Ladders</a:t>
            </a:r>
          </a:p>
        </p:txBody>
      </p:sp>
      <p:sp>
        <p:nvSpPr>
          <p:cNvPr id="3075" name="Rectangle 1026"/>
          <p:cNvSpPr>
            <a:spLocks noGrp="1" noChangeArrowheads="1"/>
          </p:cNvSpPr>
          <p:nvPr>
            <p:ph idx="1"/>
          </p:nvPr>
        </p:nvSpPr>
        <p:spPr>
          <a:xfrm>
            <a:off x="38100" y="1828800"/>
            <a:ext cx="8458200" cy="3810000"/>
          </a:xfrm>
        </p:spPr>
        <p:txBody>
          <a:bodyPr/>
          <a:lstStyle/>
          <a:p>
            <a:pPr indent="0">
              <a:lnSpc>
                <a:spcPct val="90000"/>
              </a:lnSpc>
              <a:buFontTx/>
              <a:buNone/>
            </a:pPr>
            <a:endParaRPr lang="en-US" altLang="en-US" sz="2400" b="1" dirty="0">
              <a:solidFill>
                <a:srgbClr val="66FF66"/>
              </a:solidFill>
            </a:endParaRPr>
          </a:p>
          <a:p>
            <a:pPr indent="0">
              <a:lnSpc>
                <a:spcPct val="90000"/>
              </a:lnSpc>
              <a:buFontTx/>
              <a:buNone/>
            </a:pPr>
            <a:r>
              <a:rPr lang="en-US" altLang="en-US" sz="2800" dirty="0"/>
              <a:t>At the end of this training, you should be able to list or describe:</a:t>
            </a:r>
            <a:endParaRPr lang="en-US" altLang="en-US" sz="2400" b="1" dirty="0"/>
          </a:p>
          <a:p>
            <a:pPr indent="0">
              <a:lnSpc>
                <a:spcPct val="90000"/>
              </a:lnSpc>
              <a:buFontTx/>
              <a:buNone/>
            </a:pPr>
            <a:endParaRPr lang="en-US" altLang="en-US" sz="2400" b="1" dirty="0"/>
          </a:p>
          <a:p>
            <a:pPr indent="0">
              <a:lnSpc>
                <a:spcPct val="90000"/>
              </a:lnSpc>
            </a:pPr>
            <a:r>
              <a:rPr lang="en-US" altLang="en-US" sz="2400" b="1" dirty="0"/>
              <a:t>    </a:t>
            </a:r>
            <a:r>
              <a:rPr lang="en-US" altLang="en-US" sz="2400" b="1" u="sng" dirty="0"/>
              <a:t>Safety guidelines and requirements for stairways</a:t>
            </a:r>
            <a:endParaRPr lang="en-US" altLang="en-US" sz="2400" b="1" dirty="0"/>
          </a:p>
          <a:p>
            <a:pPr indent="0">
              <a:lnSpc>
                <a:spcPct val="90000"/>
              </a:lnSpc>
              <a:buFontTx/>
              <a:buNone/>
            </a:pPr>
            <a:r>
              <a:rPr lang="en-US" altLang="en-US" sz="2400" dirty="0"/>
              <a:t>	used at a construction site </a:t>
            </a:r>
          </a:p>
          <a:p>
            <a:pPr indent="0">
              <a:lnSpc>
                <a:spcPct val="90000"/>
              </a:lnSpc>
              <a:buFontTx/>
              <a:buNone/>
            </a:pPr>
            <a:endParaRPr lang="en-US" altLang="en-US" sz="2400" dirty="0"/>
          </a:p>
          <a:p>
            <a:pPr indent="0">
              <a:lnSpc>
                <a:spcPct val="90000"/>
              </a:lnSpc>
            </a:pPr>
            <a:r>
              <a:rPr lang="en-US" altLang="en-US" sz="2400" b="1" dirty="0"/>
              <a:t>    </a:t>
            </a:r>
            <a:r>
              <a:rPr lang="en-US" altLang="en-US" sz="2400" b="1" u="sng" dirty="0"/>
              <a:t>Safe practices and requirements for ladders</a:t>
            </a:r>
            <a:r>
              <a:rPr lang="en-US" altLang="en-US" sz="2400" b="1" dirty="0"/>
              <a:t> </a:t>
            </a:r>
          </a:p>
          <a:p>
            <a:pPr indent="0">
              <a:lnSpc>
                <a:spcPct val="90000"/>
              </a:lnSpc>
              <a:buFontTx/>
              <a:buNone/>
            </a:pPr>
            <a:r>
              <a:rPr lang="en-US" altLang="en-US" sz="2400" dirty="0"/>
              <a:t>	used at a construction site</a:t>
            </a:r>
          </a:p>
        </p:txBody>
      </p:sp>
      <p:sp>
        <p:nvSpPr>
          <p:cNvPr id="30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307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6E80874-CF98-45D4-AF3D-E319D2ED6D29}" type="slidenum">
              <a:rPr lang="en-US" altLang="en-US" sz="1800">
                <a:solidFill>
                  <a:srgbClr val="FFFFFF"/>
                </a:solidFill>
                <a:latin typeface="Times New Roman" pitchFamily="18" charset="0"/>
              </a:rPr>
              <a:pPr>
                <a:spcBef>
                  <a:spcPct val="0"/>
                </a:spcBef>
                <a:buFontTx/>
                <a:buNone/>
              </a:pPr>
              <a:t>121</a:t>
            </a:fld>
            <a:endParaRPr lang="en-US" altLang="en-US" sz="1800" dirty="0">
              <a:solidFill>
                <a:srgbClr val="FFFFFF"/>
              </a:solidFill>
              <a:latin typeface="Times New Roman" pitchFamily="18" charset="0"/>
            </a:endParaRPr>
          </a:p>
        </p:txBody>
      </p:sp>
    </p:spTree>
    <p:extLst>
      <p:ext uri="{BB962C8B-B14F-4D97-AF65-F5344CB8AC3E}">
        <p14:creationId xmlns:p14="http://schemas.microsoft.com/office/powerpoint/2010/main" val="23341153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663FE50-87A7-40C0-B862-F961243BA9CF}" type="slidenum">
              <a:rPr lang="en-US" altLang="en-US" sz="1800">
                <a:solidFill>
                  <a:srgbClr val="FFFFFF"/>
                </a:solidFill>
                <a:latin typeface="Times New Roman" pitchFamily="18" charset="0"/>
              </a:rPr>
              <a:pPr>
                <a:spcBef>
                  <a:spcPct val="0"/>
                </a:spcBef>
                <a:buFontTx/>
                <a:buNone/>
              </a:pPr>
              <a:t>122</a:t>
            </a:fld>
            <a:endParaRPr lang="en-US" altLang="en-US" sz="1800" dirty="0">
              <a:solidFill>
                <a:srgbClr val="FFFFFF"/>
              </a:solidFill>
              <a:latin typeface="Times New Roman" pitchFamily="18" charset="0"/>
            </a:endParaRPr>
          </a:p>
        </p:txBody>
      </p:sp>
      <p:sp>
        <p:nvSpPr>
          <p:cNvPr id="15364" name="Rectangle 2"/>
          <p:cNvSpPr>
            <a:spLocks noChangeArrowheads="1"/>
          </p:cNvSpPr>
          <p:nvPr/>
        </p:nvSpPr>
        <p:spPr bwMode="auto">
          <a:xfrm>
            <a:off x="304800" y="1447800"/>
            <a:ext cx="6172200" cy="450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Ladders must be kept in a safe condition</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dirty="0">
                <a:solidFill>
                  <a:prstClr val="black"/>
                </a:solidFill>
                <a:latin typeface="Arial" charset="0"/>
              </a:rPr>
              <a:t>		    </a:t>
            </a:r>
            <a:r>
              <a:rPr lang="en-US" altLang="en-US" sz="2800" b="1" dirty="0">
                <a:solidFill>
                  <a:prstClr val="black"/>
                </a:solidFill>
                <a:latin typeface="Arial" charset="0"/>
              </a:rPr>
              <a:t>-- DO – </a:t>
            </a: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Keep the area around the top and bottom of a ladder clear</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Ensure rungs, cleats, and steps are level and uniformly spaced</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Ensure rungs are spaced 10 to 14 inches apart</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Keep ladders free from slipping hazards</a:t>
            </a:r>
          </a:p>
        </p:txBody>
      </p:sp>
      <p:sp>
        <p:nvSpPr>
          <p:cNvPr id="15365" name="Rectangle 3"/>
          <p:cNvSpPr>
            <a:spLocks noChangeArrowheads="1"/>
          </p:cNvSpPr>
          <p:nvPr/>
        </p:nvSpPr>
        <p:spPr bwMode="auto">
          <a:xfrm>
            <a:off x="152400" y="228600"/>
            <a:ext cx="82486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4400" b="1" dirty="0">
                <a:solidFill>
                  <a:prstClr val="black"/>
                </a:solidFill>
                <a:latin typeface="Arial" charset="0"/>
              </a:rPr>
              <a:t>General Ladder Requirements</a:t>
            </a:r>
            <a:endParaRPr lang="en-US" altLang="en-US" sz="2400" b="1" dirty="0">
              <a:solidFill>
                <a:prstClr val="black"/>
              </a:solidFill>
              <a:latin typeface="Arial" charset="0"/>
            </a:endParaRPr>
          </a:p>
        </p:txBody>
      </p:sp>
      <p:pic>
        <p:nvPicPr>
          <p:cNvPr id="15366"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524000"/>
            <a:ext cx="2590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 Box 5"/>
          <p:cNvSpPr txBox="1">
            <a:spLocks noChangeArrowheads="1"/>
          </p:cNvSpPr>
          <p:nvPr/>
        </p:nvSpPr>
        <p:spPr bwMode="auto">
          <a:xfrm>
            <a:off x="50292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800" b="1" dirty="0">
              <a:solidFill>
                <a:srgbClr val="F2FE04"/>
              </a:solidFill>
              <a:latin typeface="Arial" charset="0"/>
            </a:endParaRPr>
          </a:p>
        </p:txBody>
      </p:sp>
    </p:spTree>
    <p:extLst>
      <p:ext uri="{BB962C8B-B14F-4D97-AF65-F5344CB8AC3E}">
        <p14:creationId xmlns:p14="http://schemas.microsoft.com/office/powerpoint/2010/main" val="16590999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C0C86A3-E606-4428-813C-4497C15B92C6}" type="slidenum">
              <a:rPr lang="en-US" altLang="en-US" sz="1800">
                <a:solidFill>
                  <a:srgbClr val="FFFFFF"/>
                </a:solidFill>
                <a:latin typeface="Times New Roman" pitchFamily="18" charset="0"/>
              </a:rPr>
              <a:pPr>
                <a:spcBef>
                  <a:spcPct val="0"/>
                </a:spcBef>
                <a:buFontTx/>
                <a:buNone/>
              </a:pPr>
              <a:t>123</a:t>
            </a:fld>
            <a:endParaRPr lang="en-US" altLang="en-US" sz="1800" dirty="0">
              <a:solidFill>
                <a:srgbClr val="FFFFFF"/>
              </a:solidFill>
              <a:latin typeface="Times New Roman" pitchFamily="18" charset="0"/>
            </a:endParaRPr>
          </a:p>
        </p:txBody>
      </p:sp>
      <p:sp>
        <p:nvSpPr>
          <p:cNvPr id="16388" name="Rectangle 2"/>
          <p:cNvSpPr>
            <a:spLocks noChangeArrowheads="1"/>
          </p:cNvSpPr>
          <p:nvPr/>
        </p:nvSpPr>
        <p:spPr bwMode="auto">
          <a:xfrm>
            <a:off x="304800" y="1447800"/>
            <a:ext cx="5638800" cy="487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Use ladders only for their designed  purpose</a:t>
            </a:r>
          </a:p>
          <a:p>
            <a:pPr eaLnBrk="0" fontAlgn="base" hangingPunct="0">
              <a:lnSpc>
                <a:spcPct val="90000"/>
              </a:lnSpc>
              <a:spcBef>
                <a:spcPct val="0"/>
              </a:spcBef>
              <a:spcAft>
                <a:spcPct val="0"/>
              </a:spcAft>
              <a:buFontTx/>
              <a:buNone/>
            </a:pPr>
            <a:endParaRPr lang="en-US" altLang="en-US" sz="2400"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dirty="0">
                <a:solidFill>
                  <a:prstClr val="black"/>
                </a:solidFill>
                <a:latin typeface="Arial" charset="0"/>
              </a:rPr>
              <a:t>	      </a:t>
            </a:r>
            <a:r>
              <a:rPr lang="en-US" altLang="en-US" sz="2800" b="1" dirty="0">
                <a:solidFill>
                  <a:prstClr val="black"/>
                </a:solidFill>
                <a:latin typeface="Arial" charset="0"/>
              </a:rPr>
              <a:t>-- DON’T –                     </a:t>
            </a: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Tie ladders together to make longer  sections, unless designed for such use</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Use single rail ladders </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Load ladders beyond the maximum   load for which they were built, nor beyond the manufacturer’s rated capacity</a:t>
            </a:r>
          </a:p>
        </p:txBody>
      </p:sp>
      <p:sp>
        <p:nvSpPr>
          <p:cNvPr id="16389" name="Rectangle 3"/>
          <p:cNvSpPr>
            <a:spLocks noChangeArrowheads="1"/>
          </p:cNvSpPr>
          <p:nvPr/>
        </p:nvSpPr>
        <p:spPr bwMode="auto">
          <a:xfrm>
            <a:off x="457200" y="228600"/>
            <a:ext cx="82486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4400" b="1" dirty="0">
                <a:solidFill>
                  <a:prstClr val="black"/>
                </a:solidFill>
                <a:latin typeface="Arial" charset="0"/>
              </a:rPr>
              <a:t>General Ladder Requirements</a:t>
            </a:r>
            <a:endParaRPr lang="en-US" altLang="en-US" sz="2400" b="1" dirty="0">
              <a:solidFill>
                <a:prstClr val="black"/>
              </a:solidFill>
              <a:latin typeface="Arial" charset="0"/>
            </a:endParaRPr>
          </a:p>
        </p:txBody>
      </p:sp>
      <p:sp>
        <p:nvSpPr>
          <p:cNvPr id="16390" name="Text Box 5"/>
          <p:cNvSpPr txBox="1">
            <a:spLocks noChangeArrowheads="1"/>
          </p:cNvSpPr>
          <p:nvPr/>
        </p:nvSpPr>
        <p:spPr bwMode="auto">
          <a:xfrm>
            <a:off x="50292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800" b="1" dirty="0">
              <a:solidFill>
                <a:srgbClr val="F2FE04"/>
              </a:solidFill>
              <a:latin typeface="Arial" charset="0"/>
            </a:endParaRPr>
          </a:p>
        </p:txBody>
      </p:sp>
      <p:pic>
        <p:nvPicPr>
          <p:cNvPr id="16391" name="Picture 6" descr="Falling/Flying Ob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31242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96848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0"/>
            <a:ext cx="8534400" cy="1143000"/>
          </a:xfrm>
        </p:spPr>
        <p:txBody>
          <a:bodyPr/>
          <a:lstStyle/>
          <a:p>
            <a:r>
              <a:rPr lang="en-US" altLang="en-US" b="1" dirty="0"/>
              <a:t>Securing Ladders</a:t>
            </a:r>
            <a:endParaRPr lang="en-US" altLang="en-US" sz="7200" b="1" dirty="0"/>
          </a:p>
        </p:txBody>
      </p:sp>
      <p:sp>
        <p:nvSpPr>
          <p:cNvPr id="17411" name="Rectangle 3"/>
          <p:cNvSpPr>
            <a:spLocks noGrp="1" noChangeArrowheads="1"/>
          </p:cNvSpPr>
          <p:nvPr>
            <p:ph idx="1"/>
          </p:nvPr>
        </p:nvSpPr>
        <p:spPr>
          <a:xfrm>
            <a:off x="381000" y="1676400"/>
            <a:ext cx="4724400" cy="4114800"/>
          </a:xfrm>
        </p:spPr>
        <p:txBody>
          <a:bodyPr/>
          <a:lstStyle/>
          <a:p>
            <a:pPr>
              <a:lnSpc>
                <a:spcPct val="90000"/>
              </a:lnSpc>
              <a:spcBef>
                <a:spcPct val="10000"/>
              </a:spcBef>
            </a:pPr>
            <a:r>
              <a:rPr lang="en-US" altLang="en-US" sz="2400" b="1" dirty="0"/>
              <a:t>Secure ladders to prevent accidental movement due to workplace activity</a:t>
            </a:r>
          </a:p>
          <a:p>
            <a:pPr>
              <a:lnSpc>
                <a:spcPct val="90000"/>
              </a:lnSpc>
              <a:spcBef>
                <a:spcPct val="10000"/>
              </a:spcBef>
              <a:buFontTx/>
              <a:buNone/>
            </a:pPr>
            <a:endParaRPr lang="en-US" altLang="en-US" sz="2400" b="1" dirty="0"/>
          </a:p>
          <a:p>
            <a:pPr>
              <a:lnSpc>
                <a:spcPct val="90000"/>
              </a:lnSpc>
              <a:spcBef>
                <a:spcPct val="10000"/>
              </a:spcBef>
            </a:pPr>
            <a:r>
              <a:rPr lang="en-US" altLang="en-US" sz="2400" b="1" dirty="0"/>
              <a:t>Only use ladders on stable and level surfaces, unless secured</a:t>
            </a:r>
          </a:p>
          <a:p>
            <a:pPr>
              <a:lnSpc>
                <a:spcPct val="90000"/>
              </a:lnSpc>
              <a:spcBef>
                <a:spcPct val="10000"/>
              </a:spcBef>
            </a:pPr>
            <a:endParaRPr lang="en-US" altLang="en-US" sz="2400" b="1" dirty="0"/>
          </a:p>
          <a:p>
            <a:pPr>
              <a:lnSpc>
                <a:spcPct val="90000"/>
              </a:lnSpc>
              <a:spcBef>
                <a:spcPct val="10000"/>
              </a:spcBef>
            </a:pPr>
            <a:r>
              <a:rPr lang="en-US" altLang="en-US" sz="2400" b="1" dirty="0"/>
              <a:t>Do not use ladders on slippery surfaces unless secured or provided with slip-resistant feet</a:t>
            </a: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2A1901A-AB30-45B1-8313-E2C9CA5F2942}" type="slidenum">
              <a:rPr lang="en-US" altLang="en-US" sz="1800">
                <a:solidFill>
                  <a:srgbClr val="FFFFFF"/>
                </a:solidFill>
                <a:latin typeface="Times New Roman" pitchFamily="18" charset="0"/>
              </a:rPr>
              <a:pPr>
                <a:spcBef>
                  <a:spcPct val="0"/>
                </a:spcBef>
                <a:buFontTx/>
                <a:buNone/>
              </a:pPr>
              <a:t>124</a:t>
            </a:fld>
            <a:endParaRPr lang="en-US" altLang="en-US" sz="1800" dirty="0">
              <a:solidFill>
                <a:srgbClr val="FFFFFF"/>
              </a:solidFill>
              <a:latin typeface="Times New Roman" pitchFamily="18" charset="0"/>
            </a:endParaRPr>
          </a:p>
        </p:txBody>
      </p:sp>
      <p:sp>
        <p:nvSpPr>
          <p:cNvPr id="17414" name="Text Box 4"/>
          <p:cNvSpPr txBox="1">
            <a:spLocks noChangeArrowheads="1"/>
          </p:cNvSpPr>
          <p:nvPr/>
        </p:nvSpPr>
        <p:spPr bwMode="auto">
          <a:xfrm>
            <a:off x="381000" y="57912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dirty="0">
              <a:solidFill>
                <a:srgbClr val="FFFF00"/>
              </a:solidFill>
              <a:latin typeface="Arial" charset="0"/>
            </a:endParaRPr>
          </a:p>
        </p:txBody>
      </p:sp>
      <p:pic>
        <p:nvPicPr>
          <p:cNvPr id="17415" name="Picture 5" descr="G:\Photos\Hazards-JPG Filter\Slid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1143000"/>
            <a:ext cx="39766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6"/>
          <p:cNvSpPr txBox="1">
            <a:spLocks noChangeArrowheads="1"/>
          </p:cNvSpPr>
          <p:nvPr/>
        </p:nvSpPr>
        <p:spPr bwMode="auto">
          <a:xfrm>
            <a:off x="5638800" y="1524000"/>
            <a:ext cx="3216275" cy="822325"/>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Times New Roman" pitchFamily="18" charset="0"/>
              </a:rPr>
              <a:t>This ladder is not on a stable surface</a:t>
            </a:r>
          </a:p>
        </p:txBody>
      </p:sp>
    </p:spTree>
    <p:extLst>
      <p:ext uri="{BB962C8B-B14F-4D97-AF65-F5344CB8AC3E}">
        <p14:creationId xmlns:p14="http://schemas.microsoft.com/office/powerpoint/2010/main" val="25390100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184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8D7EF37-DAF2-47A3-B726-4D6BA53172C8}" type="slidenum">
              <a:rPr lang="en-US" altLang="en-US" sz="1800">
                <a:solidFill>
                  <a:srgbClr val="FFFFFF"/>
                </a:solidFill>
                <a:latin typeface="Times New Roman" pitchFamily="18" charset="0"/>
              </a:rPr>
              <a:pPr>
                <a:spcBef>
                  <a:spcPct val="0"/>
                </a:spcBef>
                <a:buFontTx/>
                <a:buNone/>
              </a:pPr>
              <a:t>125</a:t>
            </a:fld>
            <a:endParaRPr lang="en-US" altLang="en-US" sz="1800" dirty="0">
              <a:solidFill>
                <a:srgbClr val="FFFFFF"/>
              </a:solidFill>
              <a:latin typeface="Times New Roman" pitchFamily="18" charset="0"/>
            </a:endParaRPr>
          </a:p>
        </p:txBody>
      </p:sp>
      <p:sp>
        <p:nvSpPr>
          <p:cNvPr id="18436" name="Rectangle 2"/>
          <p:cNvSpPr>
            <a:spLocks noChangeArrowheads="1"/>
          </p:cNvSpPr>
          <p:nvPr/>
        </p:nvSpPr>
        <p:spPr bwMode="auto">
          <a:xfrm>
            <a:off x="381000" y="1371600"/>
            <a:ext cx="46482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Inspect before use for cracks, dents, and missing rungs</a:t>
            </a:r>
          </a:p>
          <a:p>
            <a:pPr eaLnBrk="0" fontAlgn="base" hangingPunct="0">
              <a:spcBef>
                <a:spcPct val="0"/>
              </a:spcBef>
              <a:spcAft>
                <a:spcPct val="0"/>
              </a:spcAft>
              <a:buFontTx/>
              <a:buNone/>
            </a:pPr>
            <a:endParaRPr lang="en-US" altLang="en-US" sz="2400" b="1" dirty="0">
              <a:solidFill>
                <a:prstClr val="black"/>
              </a:solidFill>
              <a:latin typeface="Arial" charset="0"/>
            </a:endParaRPr>
          </a:p>
          <a:p>
            <a:pPr eaLnBrk="0" fontAlgn="base" hangingPunct="0">
              <a:spcBef>
                <a:spcPct val="0"/>
              </a:spcBef>
              <a:spcAft>
                <a:spcPct val="0"/>
              </a:spcAft>
              <a:buFontTx/>
              <a:buNone/>
            </a:pPr>
            <a:r>
              <a:rPr lang="en-US" altLang="en-US" sz="2400" b="1" dirty="0">
                <a:solidFill>
                  <a:prstClr val="black"/>
                </a:solidFill>
                <a:latin typeface="Arial" charset="0"/>
              </a:rPr>
              <a:t>Design or treat rungs to minimize slipping</a:t>
            </a:r>
          </a:p>
          <a:p>
            <a:pPr eaLnBrk="0" fontAlgn="base" hangingPunct="0">
              <a:spcBef>
                <a:spcPct val="0"/>
              </a:spcBef>
              <a:spcAft>
                <a:spcPct val="0"/>
              </a:spcAft>
              <a:buFontTx/>
              <a:buNone/>
            </a:pPr>
            <a:endParaRPr lang="en-US" altLang="en-US" sz="2400" b="1" dirty="0">
              <a:solidFill>
                <a:prstClr val="black"/>
              </a:solidFill>
              <a:latin typeface="Arial" charset="0"/>
            </a:endParaRPr>
          </a:p>
          <a:p>
            <a:pPr eaLnBrk="0" fontAlgn="base" hangingPunct="0">
              <a:spcBef>
                <a:spcPct val="0"/>
              </a:spcBef>
              <a:spcAft>
                <a:spcPct val="0"/>
              </a:spcAft>
              <a:buFontTx/>
              <a:buNone/>
            </a:pPr>
            <a:r>
              <a:rPr lang="en-US" altLang="en-US" sz="2400" b="1" dirty="0">
                <a:solidFill>
                  <a:prstClr val="black"/>
                </a:solidFill>
                <a:latin typeface="Arial" charset="0"/>
              </a:rPr>
              <a:t>Side rails -- at least 11 1/2 inches apart</a:t>
            </a:r>
          </a:p>
          <a:p>
            <a:pPr eaLnBrk="0" fontAlgn="base" hangingPunct="0">
              <a:spcBef>
                <a:spcPct val="0"/>
              </a:spcBef>
              <a:spcAft>
                <a:spcPct val="0"/>
              </a:spcAft>
              <a:buFontTx/>
              <a:buNone/>
            </a:pPr>
            <a:endParaRPr lang="en-US" altLang="en-US" sz="2400" dirty="0">
              <a:solidFill>
                <a:prstClr val="black"/>
              </a:solidFill>
              <a:latin typeface="Arial" charset="0"/>
            </a:endParaRPr>
          </a:p>
          <a:p>
            <a:pPr eaLnBrk="0" fontAlgn="base" hangingPunct="0">
              <a:spcBef>
                <a:spcPct val="0"/>
              </a:spcBef>
              <a:spcAft>
                <a:spcPct val="0"/>
              </a:spcAft>
              <a:buFontTx/>
              <a:buNone/>
            </a:pPr>
            <a:r>
              <a:rPr lang="en-US" altLang="en-US" sz="2400" b="1" dirty="0">
                <a:solidFill>
                  <a:prstClr val="black"/>
                </a:solidFill>
                <a:latin typeface="Arial" charset="0"/>
              </a:rPr>
              <a:t>Must support 4 times the maximum load</a:t>
            </a:r>
          </a:p>
          <a:p>
            <a:pPr eaLnBrk="0" fontAlgn="base" hangingPunct="0">
              <a:spcBef>
                <a:spcPct val="0"/>
              </a:spcBef>
              <a:spcAft>
                <a:spcPct val="0"/>
              </a:spcAft>
              <a:buFontTx/>
              <a:buNone/>
            </a:pPr>
            <a:endParaRPr lang="en-US" altLang="en-US" sz="2400" b="1" dirty="0">
              <a:solidFill>
                <a:prstClr val="black"/>
              </a:solidFill>
              <a:latin typeface="Arial" charset="0"/>
            </a:endParaRPr>
          </a:p>
        </p:txBody>
      </p:sp>
      <p:sp>
        <p:nvSpPr>
          <p:cNvPr id="18437" name="Rectangle 3"/>
          <p:cNvSpPr>
            <a:spLocks noChangeArrowheads="1"/>
          </p:cNvSpPr>
          <p:nvPr/>
        </p:nvSpPr>
        <p:spPr bwMode="auto">
          <a:xfrm>
            <a:off x="2057400" y="228600"/>
            <a:ext cx="479742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4400" b="1" dirty="0">
                <a:solidFill>
                  <a:prstClr val="black"/>
                </a:solidFill>
                <a:latin typeface="Arial" charset="0"/>
              </a:rPr>
              <a:t>Portable Ladders</a:t>
            </a:r>
            <a:endParaRPr lang="en-US" altLang="en-US" sz="4000" b="1" dirty="0">
              <a:solidFill>
                <a:prstClr val="black"/>
              </a:solidFill>
              <a:latin typeface="Arial" charset="0"/>
            </a:endParaRPr>
          </a:p>
        </p:txBody>
      </p:sp>
      <p:pic>
        <p:nvPicPr>
          <p:cNvPr id="18438" name="Picture 7" descr="C:\My Documents\1910 SUB D Ladders01\Slide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219200"/>
            <a:ext cx="4000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18439" name="Text Box 8"/>
          <p:cNvSpPr txBox="1">
            <a:spLocks noChangeArrowheads="1"/>
          </p:cNvSpPr>
          <p:nvPr/>
        </p:nvSpPr>
        <p:spPr bwMode="auto">
          <a:xfrm>
            <a:off x="533400" y="58674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dirty="0">
              <a:solidFill>
                <a:srgbClr val="F2FE04"/>
              </a:solidFill>
              <a:latin typeface="Arial" charset="0"/>
            </a:endParaRPr>
          </a:p>
        </p:txBody>
      </p:sp>
    </p:spTree>
    <p:extLst>
      <p:ext uri="{BB962C8B-B14F-4D97-AF65-F5344CB8AC3E}">
        <p14:creationId xmlns:p14="http://schemas.microsoft.com/office/powerpoint/2010/main" val="28744877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194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BF2D676-16D8-41F1-A8B1-10779C02653D}" type="slidenum">
              <a:rPr lang="en-US" altLang="en-US" sz="1800">
                <a:solidFill>
                  <a:srgbClr val="FFFFFF"/>
                </a:solidFill>
                <a:latin typeface="Times New Roman" pitchFamily="18" charset="0"/>
              </a:rPr>
              <a:pPr>
                <a:spcBef>
                  <a:spcPct val="0"/>
                </a:spcBef>
                <a:buFontTx/>
                <a:buNone/>
              </a:pPr>
              <a:t>126</a:t>
            </a:fld>
            <a:endParaRPr lang="en-US" altLang="en-US" sz="1800" dirty="0">
              <a:solidFill>
                <a:srgbClr val="FFFFFF"/>
              </a:solidFill>
              <a:latin typeface="Times New Roman" pitchFamily="18" charset="0"/>
            </a:endParaRPr>
          </a:p>
        </p:txBody>
      </p:sp>
      <p:sp>
        <p:nvSpPr>
          <p:cNvPr id="19460" name="Rectangle 2"/>
          <p:cNvSpPr>
            <a:spLocks noChangeArrowheads="1"/>
          </p:cNvSpPr>
          <p:nvPr/>
        </p:nvSpPr>
        <p:spPr bwMode="auto">
          <a:xfrm>
            <a:off x="457200" y="2743200"/>
            <a:ext cx="3733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Clr>
                <a:srgbClr val="FFCC00"/>
              </a:buClr>
              <a:buFont typeface="Wingdings" pitchFamily="2" charset="2"/>
              <a:buChar char="Ø"/>
            </a:pPr>
            <a:r>
              <a:rPr lang="en-US" altLang="en-US" sz="2400" dirty="0">
                <a:solidFill>
                  <a:prstClr val="white"/>
                </a:solidFill>
                <a:latin typeface="Arial" charset="0"/>
              </a:rPr>
              <a:t> </a:t>
            </a:r>
            <a:r>
              <a:rPr lang="en-US" altLang="en-US" sz="2400" b="1" dirty="0">
                <a:solidFill>
                  <a:prstClr val="black"/>
                </a:solidFill>
                <a:latin typeface="Arial" charset="0"/>
              </a:rPr>
              <a:t>when ladders are the only way to enter or exit a working area with 25 or more employees</a:t>
            </a:r>
          </a:p>
          <a:p>
            <a:pPr eaLnBrk="0" fontAlgn="base" hangingPunct="0">
              <a:spcBef>
                <a:spcPct val="0"/>
              </a:spcBef>
              <a:spcAft>
                <a:spcPct val="0"/>
              </a:spcAft>
              <a:buClr>
                <a:srgbClr val="FFCC00"/>
              </a:buClr>
              <a:buFont typeface="Wingdings" pitchFamily="2" charset="2"/>
              <a:buChar char="Ø"/>
            </a:pPr>
            <a:r>
              <a:rPr lang="en-US" altLang="en-US" sz="2400" b="1" dirty="0">
                <a:solidFill>
                  <a:prstClr val="black"/>
                </a:solidFill>
                <a:latin typeface="Arial" charset="0"/>
              </a:rPr>
              <a:t> when a ladder will  serve simultaneous two-way traffic</a:t>
            </a:r>
          </a:p>
        </p:txBody>
      </p:sp>
      <p:pic>
        <p:nvPicPr>
          <p:cNvPr id="19461" name="Picture 3" descr="C:\Reynaldo\Ladder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71600"/>
            <a:ext cx="41830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0000"/>
                </a:solidFill>
                <a:miter lim="800000"/>
                <a:headEnd/>
                <a:tailEnd/>
              </a14:hiddenLine>
            </a:ext>
          </a:extLst>
        </p:spPr>
      </p:pic>
      <p:sp>
        <p:nvSpPr>
          <p:cNvPr id="19462" name="Text Box 4"/>
          <p:cNvSpPr txBox="1">
            <a:spLocks noChangeArrowheads="1"/>
          </p:cNvSpPr>
          <p:nvPr/>
        </p:nvSpPr>
        <p:spPr bwMode="auto">
          <a:xfrm>
            <a:off x="1143000" y="38100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4400" b="1" dirty="0">
                <a:solidFill>
                  <a:prstClr val="black"/>
                </a:solidFill>
                <a:latin typeface="Arial" charset="0"/>
              </a:rPr>
              <a:t>Double - Cleated Ladder</a:t>
            </a:r>
          </a:p>
        </p:txBody>
      </p:sp>
      <p:sp>
        <p:nvSpPr>
          <p:cNvPr id="19463" name="Text Box 5"/>
          <p:cNvSpPr txBox="1">
            <a:spLocks noChangeArrowheads="1"/>
          </p:cNvSpPr>
          <p:nvPr/>
        </p:nvSpPr>
        <p:spPr bwMode="auto">
          <a:xfrm>
            <a:off x="381000" y="6248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800" dirty="0">
              <a:solidFill>
                <a:srgbClr val="F2FE04"/>
              </a:solidFill>
              <a:latin typeface="Times New Roman" pitchFamily="18" charset="0"/>
            </a:endParaRPr>
          </a:p>
        </p:txBody>
      </p:sp>
      <p:sp>
        <p:nvSpPr>
          <p:cNvPr id="19464" name="Rectangle 6"/>
          <p:cNvSpPr>
            <a:spLocks noChangeArrowheads="1"/>
          </p:cNvSpPr>
          <p:nvPr/>
        </p:nvSpPr>
        <p:spPr bwMode="auto">
          <a:xfrm>
            <a:off x="381000" y="1524000"/>
            <a:ext cx="3657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Use a double-cleated ladder ( with center rail) or 2 or more ladders: </a:t>
            </a:r>
          </a:p>
        </p:txBody>
      </p:sp>
    </p:spTree>
    <p:extLst>
      <p:ext uri="{BB962C8B-B14F-4D97-AF65-F5344CB8AC3E}">
        <p14:creationId xmlns:p14="http://schemas.microsoft.com/office/powerpoint/2010/main" val="961477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2A5D555-20BD-432F-98EE-8912C3977B46}" type="slidenum">
              <a:rPr lang="en-US" altLang="en-US" sz="1800">
                <a:solidFill>
                  <a:srgbClr val="FFFFFF"/>
                </a:solidFill>
                <a:latin typeface="Times New Roman" pitchFamily="18" charset="0"/>
              </a:rPr>
              <a:pPr>
                <a:spcBef>
                  <a:spcPct val="0"/>
                </a:spcBef>
                <a:buFontTx/>
                <a:buNone/>
              </a:pPr>
              <a:t>127</a:t>
            </a:fld>
            <a:endParaRPr lang="en-US" altLang="en-US" sz="1800" dirty="0">
              <a:solidFill>
                <a:srgbClr val="FFFFFF"/>
              </a:solidFill>
              <a:latin typeface="Times New Roman" pitchFamily="18" charset="0"/>
            </a:endParaRPr>
          </a:p>
        </p:txBody>
      </p:sp>
      <p:sp>
        <p:nvSpPr>
          <p:cNvPr id="20484" name="Rectangle 2"/>
          <p:cNvSpPr>
            <a:spLocks noChangeArrowheads="1"/>
          </p:cNvSpPr>
          <p:nvPr/>
        </p:nvSpPr>
        <p:spPr bwMode="auto">
          <a:xfrm>
            <a:off x="838200" y="1828800"/>
            <a:ext cx="35814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110000"/>
              </a:lnSpc>
              <a:spcBef>
                <a:spcPct val="0"/>
              </a:spcBef>
              <a:spcAft>
                <a:spcPct val="0"/>
              </a:spcAft>
              <a:buFontTx/>
              <a:buNone/>
            </a:pPr>
            <a:r>
              <a:rPr lang="en-US" altLang="en-US" sz="2800" b="1" dirty="0">
                <a:solidFill>
                  <a:prstClr val="black"/>
                </a:solidFill>
                <a:latin typeface="Arial" charset="0"/>
              </a:rPr>
              <a:t>Don’t paint ladders</a:t>
            </a:r>
          </a:p>
          <a:p>
            <a:pPr eaLnBrk="0" fontAlgn="base" hangingPunct="0">
              <a:lnSpc>
                <a:spcPct val="110000"/>
              </a:lnSpc>
              <a:spcBef>
                <a:spcPct val="0"/>
              </a:spcBef>
              <a:spcAft>
                <a:spcPct val="0"/>
              </a:spcAft>
              <a:buFontTx/>
              <a:buNone/>
            </a:pPr>
            <a:endParaRPr lang="en-US" altLang="en-US" sz="2800" b="1" dirty="0">
              <a:solidFill>
                <a:prstClr val="black"/>
              </a:solidFill>
              <a:latin typeface="Arial" charset="0"/>
            </a:endParaRPr>
          </a:p>
          <a:p>
            <a:pPr eaLnBrk="0" fontAlgn="base" hangingPunct="0">
              <a:lnSpc>
                <a:spcPct val="110000"/>
              </a:lnSpc>
              <a:spcBef>
                <a:spcPct val="0"/>
              </a:spcBef>
              <a:spcAft>
                <a:spcPct val="0"/>
              </a:spcAft>
              <a:buFontTx/>
              <a:buNone/>
            </a:pPr>
            <a:r>
              <a:rPr lang="en-US" altLang="en-US" sz="2800" b="1" dirty="0">
                <a:solidFill>
                  <a:prstClr val="black"/>
                </a:solidFill>
                <a:latin typeface="Arial" charset="0"/>
              </a:rPr>
              <a:t>Don’t use an opaque covering (like  varnish) on a wood ladder</a:t>
            </a:r>
          </a:p>
        </p:txBody>
      </p:sp>
      <p:sp>
        <p:nvSpPr>
          <p:cNvPr id="20485" name="Text Box 5"/>
          <p:cNvSpPr txBox="1">
            <a:spLocks noChangeArrowheads="1"/>
          </p:cNvSpPr>
          <p:nvPr/>
        </p:nvSpPr>
        <p:spPr bwMode="auto">
          <a:xfrm>
            <a:off x="914400" y="30480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4400" b="1" dirty="0">
                <a:solidFill>
                  <a:prstClr val="black"/>
                </a:solidFill>
                <a:latin typeface="Arial" charset="0"/>
              </a:rPr>
              <a:t>Painting Wood  Ladders</a:t>
            </a:r>
          </a:p>
        </p:txBody>
      </p:sp>
      <p:sp>
        <p:nvSpPr>
          <p:cNvPr id="20486" name="Text Box 7"/>
          <p:cNvSpPr txBox="1">
            <a:spLocks noChangeArrowheads="1"/>
          </p:cNvSpPr>
          <p:nvPr/>
        </p:nvSpPr>
        <p:spPr bwMode="auto">
          <a:xfrm>
            <a:off x="685800" y="54864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800" b="1" dirty="0">
              <a:solidFill>
                <a:srgbClr val="F2FE04"/>
              </a:solidFill>
              <a:latin typeface="Arial" charset="0"/>
            </a:endParaRPr>
          </a:p>
        </p:txBody>
      </p:sp>
      <p:pic>
        <p:nvPicPr>
          <p:cNvPr id="20487" name="Picture 8" descr="C:\TMP\fold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113" y="1752600"/>
            <a:ext cx="3495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4232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4800"/>
            <a:ext cx="7772400" cy="1143000"/>
          </a:xfrm>
        </p:spPr>
        <p:txBody>
          <a:bodyPr/>
          <a:lstStyle/>
          <a:p>
            <a:r>
              <a:rPr lang="en-US" altLang="en-US" b="1" dirty="0"/>
              <a:t>Ladder Angle</a:t>
            </a:r>
            <a:endParaRPr lang="en-US" altLang="en-US" dirty="0"/>
          </a:p>
        </p:txBody>
      </p:sp>
      <p:sp>
        <p:nvSpPr>
          <p:cNvPr id="21507" name="Rectangle 3"/>
          <p:cNvSpPr>
            <a:spLocks noGrp="1" noChangeArrowheads="1"/>
          </p:cNvSpPr>
          <p:nvPr>
            <p:ph idx="1"/>
          </p:nvPr>
        </p:nvSpPr>
        <p:spPr>
          <a:xfrm>
            <a:off x="0" y="1524000"/>
            <a:ext cx="4800600" cy="4114800"/>
          </a:xfrm>
        </p:spPr>
        <p:txBody>
          <a:bodyPr/>
          <a:lstStyle/>
          <a:p>
            <a:pPr>
              <a:spcBef>
                <a:spcPct val="10000"/>
              </a:spcBef>
              <a:buFontTx/>
              <a:buNone/>
            </a:pPr>
            <a:r>
              <a:rPr lang="en-US" altLang="en-US" sz="2400" b="1" dirty="0"/>
              <a:t>   Non-self-supporting ladders:</a:t>
            </a:r>
          </a:p>
          <a:p>
            <a:pPr>
              <a:spcBef>
                <a:spcPct val="10000"/>
              </a:spcBef>
              <a:buFontTx/>
              <a:buNone/>
            </a:pPr>
            <a:r>
              <a:rPr lang="en-US" altLang="en-US" sz="2400" b="1" dirty="0"/>
              <a:t>   (which lean against a wall or other support)</a:t>
            </a:r>
          </a:p>
          <a:p>
            <a:pPr>
              <a:spcBef>
                <a:spcPct val="10000"/>
              </a:spcBef>
              <a:buFontTx/>
              <a:buNone/>
            </a:pPr>
            <a:endParaRPr lang="en-US" altLang="en-US" sz="2400" b="1" dirty="0"/>
          </a:p>
          <a:p>
            <a:pPr lvl="1">
              <a:spcBef>
                <a:spcPct val="10000"/>
              </a:spcBef>
              <a:buClr>
                <a:srgbClr val="FFCC00"/>
              </a:buClr>
              <a:buFont typeface="Wingdings" pitchFamily="2" charset="2"/>
              <a:buChar char="Ø"/>
            </a:pPr>
            <a:r>
              <a:rPr lang="en-US" altLang="en-US" sz="2400" b="1" dirty="0"/>
              <a:t>Position at  an angle where the horizontal distance from the top support to the foot of the ladder is 1/4 the working length of the ladder</a:t>
            </a:r>
          </a:p>
          <a:p>
            <a:pPr lvl="1">
              <a:spcBef>
                <a:spcPct val="10000"/>
              </a:spcBef>
            </a:pPr>
            <a:endParaRPr lang="en-US" altLang="en-US" sz="2400" b="1" dirty="0"/>
          </a:p>
        </p:txBody>
      </p:sp>
      <p:sp>
        <p:nvSpPr>
          <p:cNvPr id="215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15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546D287-CC2F-4A84-93AC-702080D2D4F8}" type="slidenum">
              <a:rPr lang="en-US" altLang="en-US" sz="1800">
                <a:solidFill>
                  <a:srgbClr val="FFFFFF"/>
                </a:solidFill>
                <a:latin typeface="Times New Roman" pitchFamily="18" charset="0"/>
              </a:rPr>
              <a:pPr>
                <a:spcBef>
                  <a:spcPct val="0"/>
                </a:spcBef>
                <a:buFontTx/>
                <a:buNone/>
              </a:pPr>
              <a:t>128</a:t>
            </a:fld>
            <a:endParaRPr lang="en-US" altLang="en-US" sz="1800" dirty="0">
              <a:solidFill>
                <a:srgbClr val="FFFFFF"/>
              </a:solidFill>
              <a:latin typeface="Times New Roman" pitchFamily="18" charset="0"/>
            </a:endParaRPr>
          </a:p>
        </p:txBody>
      </p:sp>
      <p:pic>
        <p:nvPicPr>
          <p:cNvPr id="21510" name="Picture 4" descr="C:\Reynaldo\stair a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957638" cy="4679950"/>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1511" name="Text Box 5"/>
          <p:cNvSpPr txBox="1">
            <a:spLocks noChangeArrowheads="1"/>
          </p:cNvSpPr>
          <p:nvPr/>
        </p:nvSpPr>
        <p:spPr bwMode="auto">
          <a:xfrm>
            <a:off x="457200" y="59436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dirty="0">
              <a:solidFill>
                <a:srgbClr val="FFFF00"/>
              </a:solidFill>
              <a:latin typeface="Arial" charset="0"/>
            </a:endParaRPr>
          </a:p>
        </p:txBody>
      </p:sp>
    </p:spTree>
    <p:extLst>
      <p:ext uri="{BB962C8B-B14F-4D97-AF65-F5344CB8AC3E}">
        <p14:creationId xmlns:p14="http://schemas.microsoft.com/office/powerpoint/2010/main" val="25171433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2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7C00449-B44E-476F-A2F4-B41110561656}" type="slidenum">
              <a:rPr lang="en-US" altLang="en-US" sz="1800">
                <a:solidFill>
                  <a:srgbClr val="FFFFFF"/>
                </a:solidFill>
                <a:latin typeface="Times New Roman" pitchFamily="18" charset="0"/>
              </a:rPr>
              <a:pPr>
                <a:spcBef>
                  <a:spcPct val="0"/>
                </a:spcBef>
                <a:buFontTx/>
                <a:buNone/>
              </a:pPr>
              <a:t>129</a:t>
            </a:fld>
            <a:endParaRPr lang="en-US" altLang="en-US" sz="1800" dirty="0">
              <a:solidFill>
                <a:srgbClr val="FFFFFF"/>
              </a:solidFill>
              <a:latin typeface="Times New Roman" pitchFamily="18" charset="0"/>
            </a:endParaRPr>
          </a:p>
        </p:txBody>
      </p:sp>
      <p:pic>
        <p:nvPicPr>
          <p:cNvPr id="22532" name="Picture 2" descr="S:\Ladder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1524000"/>
            <a:ext cx="3689350" cy="4572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22533" name="Rectangle 3"/>
          <p:cNvSpPr>
            <a:spLocks noChangeArrowheads="1"/>
          </p:cNvSpPr>
          <p:nvPr/>
        </p:nvSpPr>
        <p:spPr bwMode="auto">
          <a:xfrm>
            <a:off x="609600" y="1905000"/>
            <a:ext cx="36576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When using a portable ladder for access to an upper landing surface, the side rails must extend at least 3 feet above the upper landing surface</a:t>
            </a:r>
          </a:p>
        </p:txBody>
      </p:sp>
      <p:sp>
        <p:nvSpPr>
          <p:cNvPr id="22534" name="Text Box 4"/>
          <p:cNvSpPr txBox="1">
            <a:spLocks noChangeArrowheads="1"/>
          </p:cNvSpPr>
          <p:nvPr/>
        </p:nvSpPr>
        <p:spPr bwMode="auto">
          <a:xfrm>
            <a:off x="1447800" y="533400"/>
            <a:ext cx="655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4400" b="1" dirty="0">
                <a:solidFill>
                  <a:prstClr val="black"/>
                </a:solidFill>
                <a:latin typeface="Arial" charset="0"/>
              </a:rPr>
              <a:t>Ladder Rail Extension</a:t>
            </a:r>
          </a:p>
        </p:txBody>
      </p:sp>
    </p:spTree>
    <p:extLst>
      <p:ext uri="{BB962C8B-B14F-4D97-AF65-F5344CB8AC3E}">
        <p14:creationId xmlns:p14="http://schemas.microsoft.com/office/powerpoint/2010/main" val="106709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Relief Valve Discharge</a:t>
            </a:r>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pPr marL="0" indent="0">
              <a:buNone/>
            </a:pPr>
            <a:r>
              <a:rPr lang="en-US" b="1" i="1" u="sng" dirty="0"/>
              <a:t>IPC Section 504.6 Requirements for discharge piping.</a:t>
            </a:r>
          </a:p>
          <a:p>
            <a:pPr marL="514350" indent="-514350">
              <a:buFont typeface="+mj-lt"/>
              <a:buAutoNum type="arabicPeriod"/>
            </a:pPr>
            <a:r>
              <a:rPr lang="en-US" dirty="0"/>
              <a:t>Cannot be connected directly to the DWV system. </a:t>
            </a:r>
          </a:p>
          <a:p>
            <a:pPr marL="514350" indent="-514350">
              <a:buFont typeface="+mj-lt"/>
              <a:buAutoNum type="arabicPeriod"/>
            </a:pPr>
            <a:r>
              <a:rPr lang="en-US" dirty="0"/>
              <a:t>Must discharge through an air gap.</a:t>
            </a:r>
          </a:p>
          <a:p>
            <a:pPr marL="514350" indent="-514350">
              <a:buFont typeface="+mj-lt"/>
              <a:buAutoNum type="arabicPeriod"/>
            </a:pPr>
            <a:r>
              <a:rPr lang="en-US" dirty="0"/>
              <a:t>Minimum size of drain line, is outlet size of relief valve.</a:t>
            </a:r>
          </a:p>
          <a:p>
            <a:pPr marL="514350" indent="-514350">
              <a:buFont typeface="+mj-lt"/>
              <a:buAutoNum type="arabicPeriod"/>
            </a:pPr>
            <a:r>
              <a:rPr lang="en-US" dirty="0"/>
              <a:t>May only be used for one relief valve.</a:t>
            </a:r>
          </a:p>
          <a:p>
            <a:pPr marL="514350" indent="-514350">
              <a:buFont typeface="+mj-lt"/>
              <a:buAutoNum type="arabicPeriod"/>
            </a:pPr>
            <a:r>
              <a:rPr lang="en-US" dirty="0"/>
              <a:t>Terminate to floor, pan being used by water heater, to a drain or outside.</a:t>
            </a:r>
          </a:p>
        </p:txBody>
      </p:sp>
    </p:spTree>
    <p:extLst>
      <p:ext uri="{BB962C8B-B14F-4D97-AF65-F5344CB8AC3E}">
        <p14:creationId xmlns:p14="http://schemas.microsoft.com/office/powerpoint/2010/main" val="42252432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38100" y="666750"/>
            <a:ext cx="9144000" cy="1143000"/>
          </a:xfrm>
        </p:spPr>
        <p:txBody>
          <a:bodyPr rtlCol="0">
            <a:normAutofit fontScale="90000"/>
          </a:bodyPr>
          <a:lstStyle/>
          <a:p>
            <a:pPr fontAlgn="auto">
              <a:spcAft>
                <a:spcPts val="0"/>
              </a:spcAft>
              <a:defRPr/>
            </a:pPr>
            <a:r>
              <a:rPr lang="en-US" altLang="en-US" sz="6000" b="1" dirty="0"/>
              <a:t>Tall Fixed Ladder Requirements</a:t>
            </a:r>
            <a:endParaRPr lang="en-US" altLang="en-US" sz="6000" dirty="0"/>
          </a:p>
        </p:txBody>
      </p:sp>
      <p:sp>
        <p:nvSpPr>
          <p:cNvPr id="68611" name="Rectangle 3"/>
          <p:cNvSpPr>
            <a:spLocks noGrp="1" noChangeArrowheads="1"/>
          </p:cNvSpPr>
          <p:nvPr>
            <p:ph type="subTitle" idx="1"/>
          </p:nvPr>
        </p:nvSpPr>
        <p:spPr>
          <a:xfrm>
            <a:off x="228600" y="2133600"/>
            <a:ext cx="4953000" cy="3581400"/>
          </a:xfrm>
        </p:spPr>
        <p:txBody>
          <a:bodyPr rtlCol="0">
            <a:normAutofit/>
          </a:bodyPr>
          <a:lstStyle/>
          <a:p>
            <a:pPr fontAlgn="auto">
              <a:lnSpc>
                <a:spcPct val="110000"/>
              </a:lnSpc>
              <a:spcAft>
                <a:spcPts val="0"/>
              </a:spcAft>
              <a:buFont typeface="Arial" pitchFamily="34" charset="0"/>
              <a:buNone/>
              <a:defRPr/>
            </a:pPr>
            <a:r>
              <a:rPr lang="en-US" altLang="en-US" sz="2400" b="1" dirty="0"/>
              <a:t>Equip a fixed ladder 24 feet or longer with either a:</a:t>
            </a:r>
          </a:p>
          <a:p>
            <a:pPr fontAlgn="auto">
              <a:lnSpc>
                <a:spcPct val="110000"/>
              </a:lnSpc>
              <a:spcAft>
                <a:spcPts val="0"/>
              </a:spcAft>
              <a:buFontTx/>
              <a:buChar char="•"/>
              <a:defRPr/>
            </a:pPr>
            <a:r>
              <a:rPr lang="en-US" altLang="en-US" sz="2400" b="1" dirty="0"/>
              <a:t>  Ladder safety device</a:t>
            </a:r>
          </a:p>
          <a:p>
            <a:pPr fontAlgn="auto">
              <a:lnSpc>
                <a:spcPct val="110000"/>
              </a:lnSpc>
              <a:spcAft>
                <a:spcPts val="0"/>
              </a:spcAft>
              <a:buFontTx/>
              <a:buChar char="•"/>
              <a:defRPr/>
            </a:pPr>
            <a:r>
              <a:rPr lang="en-US" altLang="en-US" sz="2400" b="1" dirty="0"/>
              <a:t>  Self-retracting lifelines with rest platforms every 150 feet or less</a:t>
            </a:r>
          </a:p>
          <a:p>
            <a:pPr fontAlgn="auto">
              <a:lnSpc>
                <a:spcPct val="110000"/>
              </a:lnSpc>
              <a:spcAft>
                <a:spcPts val="0"/>
              </a:spcAft>
              <a:buFontTx/>
              <a:buChar char="•"/>
              <a:defRPr/>
            </a:pPr>
            <a:r>
              <a:rPr lang="en-US" altLang="en-US" sz="2400" b="1" dirty="0"/>
              <a:t>  Cage or well, and multiple ladder sections, each section not exceeding 50 feet</a:t>
            </a:r>
          </a:p>
        </p:txBody>
      </p:sp>
      <p:sp>
        <p:nvSpPr>
          <p:cNvPr id="235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AC9320D-9E43-42DF-A0DA-C8EA8D46FBAD}" type="slidenum">
              <a:rPr lang="en-US" altLang="en-US" sz="1800">
                <a:solidFill>
                  <a:srgbClr val="FFFFFF"/>
                </a:solidFill>
                <a:latin typeface="Times New Roman" pitchFamily="18" charset="0"/>
              </a:rPr>
              <a:pPr>
                <a:spcBef>
                  <a:spcPct val="0"/>
                </a:spcBef>
                <a:buFontTx/>
                <a:buNone/>
              </a:pPr>
              <a:t>130</a:t>
            </a:fld>
            <a:endParaRPr lang="en-US" altLang="en-US" sz="1800" dirty="0">
              <a:solidFill>
                <a:srgbClr val="FFFFFF"/>
              </a:solidFill>
              <a:latin typeface="Times New Roman" pitchFamily="18" charset="0"/>
            </a:endParaRPr>
          </a:p>
        </p:txBody>
      </p:sp>
      <p:sp>
        <p:nvSpPr>
          <p:cNvPr id="23558" name="Text Box 4"/>
          <p:cNvSpPr txBox="1">
            <a:spLocks noChangeArrowheads="1"/>
          </p:cNvSpPr>
          <p:nvPr/>
        </p:nvSpPr>
        <p:spPr bwMode="auto">
          <a:xfrm>
            <a:off x="609600" y="6172200"/>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dirty="0">
              <a:solidFill>
                <a:srgbClr val="FFFF00"/>
              </a:solidFill>
              <a:latin typeface="Arial" charset="0"/>
            </a:endParaRPr>
          </a:p>
        </p:txBody>
      </p:sp>
      <p:pic>
        <p:nvPicPr>
          <p:cNvPr id="23559" name="Picture 6" descr="C:\My Documents\1910-Sub D\1910 SUB D Fixed Ladders\Slid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3581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spTree>
    <p:extLst>
      <p:ext uri="{BB962C8B-B14F-4D97-AF65-F5344CB8AC3E}">
        <p14:creationId xmlns:p14="http://schemas.microsoft.com/office/powerpoint/2010/main" val="4460187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A732287-AD14-424D-B061-44C6DCE5AD31}" type="slidenum">
              <a:rPr lang="en-US" altLang="en-US" sz="1800">
                <a:solidFill>
                  <a:srgbClr val="FFFFFF"/>
                </a:solidFill>
                <a:latin typeface="Times New Roman" pitchFamily="18" charset="0"/>
              </a:rPr>
              <a:pPr>
                <a:spcBef>
                  <a:spcPct val="0"/>
                </a:spcBef>
                <a:buFontTx/>
                <a:buNone/>
              </a:pPr>
              <a:t>131</a:t>
            </a:fld>
            <a:endParaRPr lang="en-US" altLang="en-US" sz="1800" dirty="0">
              <a:solidFill>
                <a:srgbClr val="FFFFFF"/>
              </a:solidFill>
              <a:latin typeface="Times New Roman" pitchFamily="18" charset="0"/>
            </a:endParaRPr>
          </a:p>
        </p:txBody>
      </p:sp>
      <p:pic>
        <p:nvPicPr>
          <p:cNvPr id="24580" name="Picture 2" descr="C:\My Documents\1910-Sub D\1910 SUB D - Stair railings and guards\Slide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29146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00"/>
                </a:solidFill>
                <a:miter lim="800000"/>
                <a:headEnd/>
                <a:tailEnd/>
              </a14:hiddenLine>
            </a:ext>
          </a:extLst>
        </p:spPr>
      </p:pic>
      <p:sp>
        <p:nvSpPr>
          <p:cNvPr id="24581" name="Rectangle 3"/>
          <p:cNvSpPr>
            <a:spLocks noChangeArrowheads="1"/>
          </p:cNvSpPr>
          <p:nvPr/>
        </p:nvSpPr>
        <p:spPr bwMode="auto">
          <a:xfrm>
            <a:off x="304800" y="304800"/>
            <a:ext cx="80772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b="1" dirty="0">
                <a:solidFill>
                  <a:prstClr val="black"/>
                </a:solidFill>
                <a:latin typeface="Arial" charset="0"/>
              </a:rPr>
              <a:t>Near Energized Electrical Equipment </a:t>
            </a:r>
            <a:endParaRPr lang="en-US" altLang="en-US" dirty="0">
              <a:solidFill>
                <a:prstClr val="black"/>
              </a:solidFill>
              <a:latin typeface="Arial" charset="0"/>
            </a:endParaRPr>
          </a:p>
        </p:txBody>
      </p:sp>
      <p:sp>
        <p:nvSpPr>
          <p:cNvPr id="24582" name="Rectangle 5"/>
          <p:cNvSpPr>
            <a:spLocks noChangeArrowheads="1"/>
          </p:cNvSpPr>
          <p:nvPr/>
        </p:nvSpPr>
        <p:spPr bwMode="auto">
          <a:xfrm>
            <a:off x="685800" y="1828800"/>
            <a:ext cx="4038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Arial" charset="0"/>
              </a:rPr>
              <a:t>If using ladders where the employee or the ladder could contact exposed energized electrical equipment, they must have nonconductive side rails such as wood or fiberglass.</a:t>
            </a:r>
          </a:p>
        </p:txBody>
      </p:sp>
      <p:sp>
        <p:nvSpPr>
          <p:cNvPr id="24583" name="Text Box 6"/>
          <p:cNvSpPr txBox="1">
            <a:spLocks noChangeArrowheads="1"/>
          </p:cNvSpPr>
          <p:nvPr/>
        </p:nvSpPr>
        <p:spPr bwMode="auto">
          <a:xfrm>
            <a:off x="533400" y="58674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800" b="1" dirty="0">
              <a:solidFill>
                <a:srgbClr val="F2FE04"/>
              </a:solidFill>
              <a:latin typeface="Arial" charset="0"/>
            </a:endParaRPr>
          </a:p>
        </p:txBody>
      </p:sp>
      <p:sp>
        <p:nvSpPr>
          <p:cNvPr id="24584" name="Text Box 7"/>
          <p:cNvSpPr txBox="1">
            <a:spLocks noChangeArrowheads="1"/>
          </p:cNvSpPr>
          <p:nvPr/>
        </p:nvSpPr>
        <p:spPr bwMode="auto">
          <a:xfrm>
            <a:off x="4876800" y="5791200"/>
            <a:ext cx="3657600" cy="457200"/>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400" b="1" dirty="0">
                <a:solidFill>
                  <a:prstClr val="black"/>
                </a:solidFill>
                <a:latin typeface="Times New Roman" pitchFamily="18" charset="0"/>
              </a:rPr>
              <a:t>This is an unsafe condition</a:t>
            </a:r>
          </a:p>
        </p:txBody>
      </p:sp>
    </p:spTree>
    <p:extLst>
      <p:ext uri="{BB962C8B-B14F-4D97-AF65-F5344CB8AC3E}">
        <p14:creationId xmlns:p14="http://schemas.microsoft.com/office/powerpoint/2010/main" val="10704142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5793DBC-764E-4327-A199-7A241C8076A7}" type="slidenum">
              <a:rPr lang="en-US" altLang="en-US" sz="1800">
                <a:solidFill>
                  <a:srgbClr val="FFFFFF"/>
                </a:solidFill>
                <a:latin typeface="Times New Roman" pitchFamily="18" charset="0"/>
              </a:rPr>
              <a:pPr>
                <a:spcBef>
                  <a:spcPct val="0"/>
                </a:spcBef>
                <a:buFontTx/>
                <a:buNone/>
              </a:pPr>
              <a:t>132</a:t>
            </a:fld>
            <a:endParaRPr lang="en-US" altLang="en-US" sz="1800" dirty="0">
              <a:solidFill>
                <a:srgbClr val="FFFFFF"/>
              </a:solidFill>
              <a:latin typeface="Times New Roman" pitchFamily="18" charset="0"/>
            </a:endParaRPr>
          </a:p>
        </p:txBody>
      </p:sp>
      <p:sp>
        <p:nvSpPr>
          <p:cNvPr id="25604" name="Rectangle 3"/>
          <p:cNvSpPr>
            <a:spLocks noChangeArrowheads="1"/>
          </p:cNvSpPr>
          <p:nvPr/>
        </p:nvSpPr>
        <p:spPr bwMode="auto">
          <a:xfrm>
            <a:off x="457200" y="2286000"/>
            <a:ext cx="3886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800" b="1" dirty="0">
                <a:solidFill>
                  <a:prstClr val="black"/>
                </a:solidFill>
                <a:latin typeface="Arial" charset="0"/>
              </a:rPr>
              <a:t>Do not use the top or top step of a stepladder as a step</a:t>
            </a:r>
          </a:p>
          <a:p>
            <a:pPr eaLnBrk="0" fontAlgn="base" hangingPunct="0">
              <a:spcBef>
                <a:spcPct val="0"/>
              </a:spcBef>
              <a:spcAft>
                <a:spcPct val="0"/>
              </a:spcAft>
              <a:buFontTx/>
              <a:buNone/>
            </a:pPr>
            <a:endParaRPr lang="en-US" altLang="en-US" sz="2800" dirty="0">
              <a:solidFill>
                <a:prstClr val="black"/>
              </a:solidFill>
              <a:latin typeface="Arial" charset="0"/>
            </a:endParaRPr>
          </a:p>
        </p:txBody>
      </p:sp>
      <p:sp>
        <p:nvSpPr>
          <p:cNvPr id="25605" name="Text Box 7"/>
          <p:cNvSpPr txBox="1">
            <a:spLocks noChangeArrowheads="1"/>
          </p:cNvSpPr>
          <p:nvPr/>
        </p:nvSpPr>
        <p:spPr bwMode="auto">
          <a:xfrm>
            <a:off x="2743200" y="304800"/>
            <a:ext cx="373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4400" b="1" dirty="0">
                <a:solidFill>
                  <a:prstClr val="black"/>
                </a:solidFill>
                <a:latin typeface="Arial" charset="0"/>
              </a:rPr>
              <a:t>Top Step</a:t>
            </a:r>
          </a:p>
        </p:txBody>
      </p:sp>
      <p:pic>
        <p:nvPicPr>
          <p:cNvPr id="25606" name="Picture 8" descr="C:\Reynaldo\Ladder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1972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00"/>
                </a:solidFill>
                <a:miter lim="800000"/>
                <a:headEnd/>
                <a:tailEnd/>
              </a14:hiddenLine>
            </a:ext>
          </a:extLst>
        </p:spPr>
      </p:pic>
      <p:sp>
        <p:nvSpPr>
          <p:cNvPr id="25607" name="AutoShape 9"/>
          <p:cNvSpPr>
            <a:spLocks noChangeArrowheads="1"/>
          </p:cNvSpPr>
          <p:nvPr/>
        </p:nvSpPr>
        <p:spPr bwMode="auto">
          <a:xfrm>
            <a:off x="5410200" y="3124200"/>
            <a:ext cx="774700" cy="758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b="1" dirty="0">
              <a:solidFill>
                <a:prstClr val="black"/>
              </a:solidFill>
              <a:latin typeface="Times New Roman" pitchFamily="18" charset="0"/>
            </a:endParaRPr>
          </a:p>
        </p:txBody>
      </p:sp>
      <p:sp>
        <p:nvSpPr>
          <p:cNvPr id="25608" name="Text Box 10"/>
          <p:cNvSpPr txBox="1">
            <a:spLocks noChangeArrowheads="1"/>
          </p:cNvSpPr>
          <p:nvPr/>
        </p:nvSpPr>
        <p:spPr bwMode="auto">
          <a:xfrm>
            <a:off x="533400" y="58674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dirty="0">
              <a:solidFill>
                <a:srgbClr val="F2FE04"/>
              </a:solidFill>
              <a:latin typeface="Arial" charset="0"/>
            </a:endParaRPr>
          </a:p>
        </p:txBody>
      </p:sp>
    </p:spTree>
    <p:extLst>
      <p:ext uri="{BB962C8B-B14F-4D97-AF65-F5344CB8AC3E}">
        <p14:creationId xmlns:p14="http://schemas.microsoft.com/office/powerpoint/2010/main" val="17087841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rgbClr val="EEECE1"/>
                </a:solidFill>
                <a:latin typeface="Times New Roman" pitchFamily="18" charset="0"/>
              </a:rPr>
              <a:t>OSHA Office of Training &amp; Education</a:t>
            </a:r>
          </a:p>
        </p:txBody>
      </p:sp>
      <p:sp>
        <p:nvSpPr>
          <p:cNvPr id="266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9D6A7A4-1406-4568-BE65-872A55F329FE}" type="slidenum">
              <a:rPr lang="en-US" altLang="en-US" sz="1800">
                <a:solidFill>
                  <a:srgbClr val="FFFFFF"/>
                </a:solidFill>
                <a:latin typeface="Times New Roman" pitchFamily="18" charset="0"/>
              </a:rPr>
              <a:pPr>
                <a:spcBef>
                  <a:spcPct val="0"/>
                </a:spcBef>
                <a:buFontTx/>
                <a:buNone/>
              </a:pPr>
              <a:t>133</a:t>
            </a:fld>
            <a:endParaRPr lang="en-US" altLang="en-US" sz="1800" dirty="0">
              <a:solidFill>
                <a:srgbClr val="FFFFFF"/>
              </a:solidFill>
              <a:latin typeface="Times New Roman" pitchFamily="18" charset="0"/>
            </a:endParaRPr>
          </a:p>
        </p:txBody>
      </p:sp>
      <p:sp>
        <p:nvSpPr>
          <p:cNvPr id="26628" name="Rectangle 2"/>
          <p:cNvSpPr>
            <a:spLocks noChangeArrowheads="1"/>
          </p:cNvSpPr>
          <p:nvPr/>
        </p:nvSpPr>
        <p:spPr bwMode="auto">
          <a:xfrm>
            <a:off x="685800" y="2362200"/>
            <a:ext cx="3810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110000"/>
              </a:lnSpc>
              <a:spcBef>
                <a:spcPct val="0"/>
              </a:spcBef>
              <a:spcAft>
                <a:spcPct val="0"/>
              </a:spcAft>
              <a:buFontTx/>
              <a:buNone/>
            </a:pPr>
            <a:r>
              <a:rPr lang="en-US" altLang="en-US" sz="2800" b="1" dirty="0">
                <a:solidFill>
                  <a:prstClr val="black"/>
                </a:solidFill>
                <a:latin typeface="Arial" charset="0"/>
              </a:rPr>
              <a:t>Do not use cross bracing on the rear of a stepladder for climbing - unless the ladder is designed for that purpose. </a:t>
            </a:r>
          </a:p>
        </p:txBody>
      </p:sp>
      <p:pic>
        <p:nvPicPr>
          <p:cNvPr id="26629" name="Picture 3" descr="C:\My Documents\1910 SUB D Ladders01\Slide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703638"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00"/>
                </a:solidFill>
                <a:miter lim="800000"/>
                <a:headEnd/>
                <a:tailEnd/>
              </a14:hiddenLine>
            </a:ext>
          </a:extLst>
        </p:spPr>
      </p:pic>
      <p:sp>
        <p:nvSpPr>
          <p:cNvPr id="26630" name="Text Box 6"/>
          <p:cNvSpPr txBox="1">
            <a:spLocks noChangeArrowheads="1"/>
          </p:cNvSpPr>
          <p:nvPr/>
        </p:nvSpPr>
        <p:spPr bwMode="auto">
          <a:xfrm>
            <a:off x="3200400" y="1354138"/>
            <a:ext cx="4578350" cy="762000"/>
          </a:xfrm>
          <a:prstGeom prst="rect">
            <a:avLst/>
          </a:prstGeom>
          <a:solidFill>
            <a:srgbClr val="339966"/>
          </a:solidFill>
          <a:ln w="12700">
            <a:solidFill>
              <a:srgbClr val="0000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90000"/>
              </a:lnSpc>
              <a:spcBef>
                <a:spcPct val="0"/>
              </a:spcBef>
              <a:spcAft>
                <a:spcPct val="0"/>
              </a:spcAft>
              <a:buFontTx/>
              <a:buNone/>
            </a:pPr>
            <a:r>
              <a:rPr lang="en-US" altLang="en-US" sz="2400" b="1">
                <a:solidFill>
                  <a:prstClr val="white"/>
                </a:solidFill>
                <a:latin typeface="Arial" charset="0"/>
              </a:rPr>
              <a:t>On this ladder the back rungs </a:t>
            </a:r>
          </a:p>
          <a:p>
            <a:pPr eaLnBrk="0" fontAlgn="base" hangingPunct="0">
              <a:lnSpc>
                <a:spcPct val="90000"/>
              </a:lnSpc>
              <a:spcBef>
                <a:spcPct val="0"/>
              </a:spcBef>
              <a:spcAft>
                <a:spcPct val="0"/>
              </a:spcAft>
              <a:buFontTx/>
              <a:buNone/>
            </a:pPr>
            <a:r>
              <a:rPr lang="en-US" altLang="en-US" sz="2400" b="1">
                <a:solidFill>
                  <a:prstClr val="white"/>
                </a:solidFill>
                <a:latin typeface="Arial" charset="0"/>
              </a:rPr>
              <a:t>are designed for use</a:t>
            </a:r>
          </a:p>
        </p:txBody>
      </p:sp>
      <p:sp>
        <p:nvSpPr>
          <p:cNvPr id="26631" name="Text Box 8"/>
          <p:cNvSpPr txBox="1">
            <a:spLocks noChangeArrowheads="1"/>
          </p:cNvSpPr>
          <p:nvPr/>
        </p:nvSpPr>
        <p:spPr bwMode="auto">
          <a:xfrm>
            <a:off x="1905000" y="190500"/>
            <a:ext cx="5257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50000"/>
              </a:spcBef>
              <a:spcAft>
                <a:spcPct val="0"/>
              </a:spcAft>
              <a:buFontTx/>
              <a:buNone/>
            </a:pPr>
            <a:r>
              <a:rPr lang="en-US" altLang="en-US" sz="4400" b="1">
                <a:solidFill>
                  <a:prstClr val="black"/>
                </a:solidFill>
                <a:latin typeface="Arial" charset="0"/>
              </a:rPr>
              <a:t>Cross bracing</a:t>
            </a:r>
          </a:p>
        </p:txBody>
      </p:sp>
      <p:sp>
        <p:nvSpPr>
          <p:cNvPr id="26632" name="Line 9"/>
          <p:cNvSpPr>
            <a:spLocks noChangeShapeType="1"/>
          </p:cNvSpPr>
          <p:nvPr/>
        </p:nvSpPr>
        <p:spPr bwMode="auto">
          <a:xfrm>
            <a:off x="5029200" y="2133600"/>
            <a:ext cx="914400" cy="914400"/>
          </a:xfrm>
          <a:prstGeom prst="line">
            <a:avLst/>
          </a:prstGeom>
          <a:noFill/>
          <a:ln w="5080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b="1">
              <a:solidFill>
                <a:prstClr val="black"/>
              </a:solidFill>
              <a:latin typeface="Times New Roman" pitchFamily="18" charset="0"/>
            </a:endParaRPr>
          </a:p>
        </p:txBody>
      </p:sp>
    </p:spTree>
    <p:extLst>
      <p:ext uri="{BB962C8B-B14F-4D97-AF65-F5344CB8AC3E}">
        <p14:creationId xmlns:p14="http://schemas.microsoft.com/office/powerpoint/2010/main" val="34666698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a:solidFill>
                  <a:srgbClr val="EEECE1"/>
                </a:solidFill>
                <a:latin typeface="Times New Roman" pitchFamily="18" charset="0"/>
              </a:rPr>
              <a:t>OSHA Office of Training &amp; Education</a:t>
            </a:r>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DE2EDA1-EDE5-466A-84A2-DB3A8597A273}" type="slidenum">
              <a:rPr lang="en-US" altLang="en-US" sz="1800">
                <a:solidFill>
                  <a:srgbClr val="FFFFFF"/>
                </a:solidFill>
                <a:latin typeface="Times New Roman" pitchFamily="18" charset="0"/>
              </a:rPr>
              <a:pPr>
                <a:spcBef>
                  <a:spcPct val="0"/>
                </a:spcBef>
                <a:buFontTx/>
                <a:buNone/>
              </a:pPr>
              <a:t>134</a:t>
            </a:fld>
            <a:endParaRPr lang="en-US" altLang="en-US" sz="1800">
              <a:solidFill>
                <a:srgbClr val="FFFFFF"/>
              </a:solidFill>
              <a:latin typeface="Times New Roman" pitchFamily="18" charset="0"/>
            </a:endParaRPr>
          </a:p>
        </p:txBody>
      </p:sp>
      <p:sp>
        <p:nvSpPr>
          <p:cNvPr id="27652" name="Rectangle 1026"/>
          <p:cNvSpPr>
            <a:spLocks noChangeArrowheads="1"/>
          </p:cNvSpPr>
          <p:nvPr/>
        </p:nvSpPr>
        <p:spPr bwMode="auto">
          <a:xfrm>
            <a:off x="457200" y="1403350"/>
            <a:ext cx="4114800"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90000"/>
              </a:lnSpc>
              <a:spcBef>
                <a:spcPct val="0"/>
              </a:spcBef>
              <a:spcAft>
                <a:spcPct val="0"/>
              </a:spcAft>
              <a:buFontTx/>
              <a:buNone/>
            </a:pPr>
            <a:r>
              <a:rPr lang="en-US" altLang="en-US" sz="2400" b="1">
                <a:solidFill>
                  <a:prstClr val="black"/>
                </a:solidFill>
                <a:latin typeface="Arial" charset="0"/>
              </a:rPr>
              <a:t>A competent person must inspect ladders for visible defects, like broken or missing rungs</a:t>
            </a:r>
          </a:p>
          <a:p>
            <a:pPr eaLnBrk="0" fontAlgn="base" hangingPunct="0">
              <a:lnSpc>
                <a:spcPct val="90000"/>
              </a:lnSpc>
              <a:spcBef>
                <a:spcPct val="0"/>
              </a:spcBef>
              <a:spcAft>
                <a:spcPct val="0"/>
              </a:spcAft>
              <a:buFontTx/>
              <a:buNone/>
            </a:pPr>
            <a:endParaRPr lang="en-US" altLang="en-US" sz="2400" b="1">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a:solidFill>
                  <a:prstClr val="black"/>
                </a:solidFill>
                <a:latin typeface="Arial" charset="0"/>
              </a:rPr>
              <a:t>If a defective ladder is found, immediately mark it defective or tag it "Do Not Use”</a:t>
            </a:r>
          </a:p>
          <a:p>
            <a:pPr eaLnBrk="0" fontAlgn="base" hangingPunct="0">
              <a:lnSpc>
                <a:spcPct val="90000"/>
              </a:lnSpc>
              <a:spcBef>
                <a:spcPct val="0"/>
              </a:spcBef>
              <a:spcAft>
                <a:spcPct val="0"/>
              </a:spcAft>
              <a:buFontTx/>
              <a:buNone/>
            </a:pPr>
            <a:endParaRPr lang="en-US" altLang="en-US" sz="2400" b="1">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a:solidFill>
                  <a:prstClr val="black"/>
                </a:solidFill>
                <a:latin typeface="Arial" charset="0"/>
              </a:rPr>
              <a:t>Withdraw defective ladders  from service until repaired</a:t>
            </a:r>
          </a:p>
          <a:p>
            <a:pPr eaLnBrk="0" fontAlgn="base" hangingPunct="0">
              <a:lnSpc>
                <a:spcPct val="90000"/>
              </a:lnSpc>
              <a:spcBef>
                <a:spcPct val="0"/>
              </a:spcBef>
              <a:spcAft>
                <a:spcPct val="0"/>
              </a:spcAft>
              <a:buFontTx/>
              <a:buNone/>
            </a:pPr>
            <a:endParaRPr lang="en-US" altLang="en-US" sz="2400" b="1">
              <a:solidFill>
                <a:prstClr val="black"/>
              </a:solidFill>
              <a:latin typeface="Arial" charset="0"/>
            </a:endParaRPr>
          </a:p>
        </p:txBody>
      </p:sp>
      <p:sp>
        <p:nvSpPr>
          <p:cNvPr id="27653" name="Rectangle 1027"/>
          <p:cNvSpPr>
            <a:spLocks noChangeArrowheads="1"/>
          </p:cNvSpPr>
          <p:nvPr/>
        </p:nvSpPr>
        <p:spPr bwMode="auto">
          <a:xfrm>
            <a:off x="0" y="228600"/>
            <a:ext cx="86106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4400" b="1">
                <a:solidFill>
                  <a:prstClr val="black"/>
                </a:solidFill>
                <a:latin typeface="Arial" charset="0"/>
              </a:rPr>
              <a:t>Damaged or Defective Ladders</a:t>
            </a:r>
            <a:endParaRPr lang="en-US" altLang="en-US" sz="4000">
              <a:solidFill>
                <a:prstClr val="black"/>
              </a:solidFill>
              <a:latin typeface="Arial" charset="0"/>
            </a:endParaRPr>
          </a:p>
        </p:txBody>
      </p:sp>
      <p:pic>
        <p:nvPicPr>
          <p:cNvPr id="27654" name="Picture 1031" descr="C:\Reynaldo\Ladder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339725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00"/>
                </a:solidFill>
                <a:miter lim="800000"/>
                <a:headEnd/>
                <a:tailEnd/>
              </a14:hiddenLine>
            </a:ext>
          </a:extLst>
        </p:spPr>
      </p:pic>
      <p:sp>
        <p:nvSpPr>
          <p:cNvPr id="27655" name="Text Box 1032"/>
          <p:cNvSpPr txBox="1">
            <a:spLocks noChangeArrowheads="1"/>
          </p:cNvSpPr>
          <p:nvPr/>
        </p:nvSpPr>
        <p:spPr bwMode="auto">
          <a:xfrm>
            <a:off x="7010400" y="3124200"/>
            <a:ext cx="1828800" cy="396875"/>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2000" b="1">
                <a:solidFill>
                  <a:prstClr val="white"/>
                </a:solidFill>
                <a:latin typeface="Arial" charset="0"/>
              </a:rPr>
              <a:t>Missing rung</a:t>
            </a:r>
          </a:p>
        </p:txBody>
      </p:sp>
      <p:sp>
        <p:nvSpPr>
          <p:cNvPr id="27656" name="Line 1033"/>
          <p:cNvSpPr>
            <a:spLocks noChangeShapeType="1"/>
          </p:cNvSpPr>
          <p:nvPr/>
        </p:nvSpPr>
        <p:spPr bwMode="auto">
          <a:xfrm flipH="1" flipV="1">
            <a:off x="6781800" y="2819400"/>
            <a:ext cx="533400" cy="228600"/>
          </a:xfrm>
          <a:prstGeom prst="line">
            <a:avLst/>
          </a:prstGeom>
          <a:noFill/>
          <a:ln w="4445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b="1">
              <a:solidFill>
                <a:prstClr val="black"/>
              </a:solidFill>
              <a:latin typeface="Times New Roman" pitchFamily="18" charset="0"/>
            </a:endParaRPr>
          </a:p>
        </p:txBody>
      </p:sp>
      <p:sp>
        <p:nvSpPr>
          <p:cNvPr id="27657" name="Text Box 1034"/>
          <p:cNvSpPr txBox="1">
            <a:spLocks noChangeArrowheads="1"/>
          </p:cNvSpPr>
          <p:nvPr/>
        </p:nvSpPr>
        <p:spPr bwMode="auto">
          <a:xfrm>
            <a:off x="533400" y="58674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a:solidFill>
                <a:srgbClr val="F2FE04"/>
              </a:solidFill>
              <a:latin typeface="Arial" charset="0"/>
            </a:endParaRPr>
          </a:p>
        </p:txBody>
      </p:sp>
    </p:spTree>
    <p:extLst>
      <p:ext uri="{BB962C8B-B14F-4D97-AF65-F5344CB8AC3E}">
        <p14:creationId xmlns:p14="http://schemas.microsoft.com/office/powerpoint/2010/main" val="37689217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a:solidFill>
                  <a:srgbClr val="EEECE1"/>
                </a:solidFill>
                <a:latin typeface="Times New Roman" pitchFamily="18" charset="0"/>
              </a:rPr>
              <a:t>OSHA Office of Training &amp; Education</a:t>
            </a:r>
          </a:p>
        </p:txBody>
      </p:sp>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07CC89D-7053-4C3C-834B-6C6A1CD564C4}" type="slidenum">
              <a:rPr lang="en-US" altLang="en-US" sz="1800">
                <a:solidFill>
                  <a:srgbClr val="FFFFFF"/>
                </a:solidFill>
                <a:latin typeface="Times New Roman" pitchFamily="18" charset="0"/>
              </a:rPr>
              <a:pPr>
                <a:spcBef>
                  <a:spcPct val="0"/>
                </a:spcBef>
                <a:buFontTx/>
                <a:buNone/>
              </a:pPr>
              <a:t>135</a:t>
            </a:fld>
            <a:endParaRPr lang="en-US" altLang="en-US" sz="1800">
              <a:solidFill>
                <a:srgbClr val="FFFFFF"/>
              </a:solidFill>
              <a:latin typeface="Times New Roman" pitchFamily="18" charset="0"/>
            </a:endParaRPr>
          </a:p>
        </p:txBody>
      </p:sp>
      <p:sp>
        <p:nvSpPr>
          <p:cNvPr id="28676" name="Rectangle 2"/>
          <p:cNvSpPr>
            <a:spLocks noChangeArrowheads="1"/>
          </p:cNvSpPr>
          <p:nvPr/>
        </p:nvSpPr>
        <p:spPr bwMode="auto">
          <a:xfrm>
            <a:off x="304800" y="1828800"/>
            <a:ext cx="38862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90000"/>
              </a:lnSpc>
              <a:spcBef>
                <a:spcPct val="0"/>
              </a:spcBef>
              <a:spcAft>
                <a:spcPct val="0"/>
              </a:spcAft>
              <a:buFontTx/>
              <a:buNone/>
            </a:pPr>
            <a:r>
              <a:rPr lang="en-US" altLang="en-US" sz="2400" b="1">
                <a:solidFill>
                  <a:prstClr val="black"/>
                </a:solidFill>
                <a:latin typeface="Arial" charset="0"/>
              </a:rPr>
              <a:t>Face the ladder when going up or down</a:t>
            </a:r>
          </a:p>
          <a:p>
            <a:pPr eaLnBrk="0" fontAlgn="base" hangingPunct="0">
              <a:lnSpc>
                <a:spcPct val="90000"/>
              </a:lnSpc>
              <a:spcBef>
                <a:spcPct val="0"/>
              </a:spcBef>
              <a:spcAft>
                <a:spcPct val="0"/>
              </a:spcAft>
              <a:buFontTx/>
              <a:buNone/>
            </a:pPr>
            <a:endParaRPr lang="en-US" altLang="en-US" sz="2400" b="1">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a:solidFill>
                  <a:prstClr val="black"/>
                </a:solidFill>
                <a:latin typeface="Arial" charset="0"/>
              </a:rPr>
              <a:t>Use at least one hand to grab the ladder when going up or down</a:t>
            </a:r>
          </a:p>
          <a:p>
            <a:pPr eaLnBrk="0" fontAlgn="base" hangingPunct="0">
              <a:lnSpc>
                <a:spcPct val="90000"/>
              </a:lnSpc>
              <a:spcBef>
                <a:spcPct val="0"/>
              </a:spcBef>
              <a:spcAft>
                <a:spcPct val="0"/>
              </a:spcAft>
              <a:buFontTx/>
              <a:buNone/>
            </a:pPr>
            <a:endParaRPr lang="en-US" altLang="en-US" sz="2400" b="1">
              <a:solidFill>
                <a:prstClr val="black"/>
              </a:solidFill>
              <a:latin typeface="Arial" charset="0"/>
            </a:endParaRPr>
          </a:p>
          <a:p>
            <a:pPr eaLnBrk="0" fontAlgn="base" hangingPunct="0">
              <a:lnSpc>
                <a:spcPct val="90000"/>
              </a:lnSpc>
              <a:spcBef>
                <a:spcPct val="0"/>
              </a:spcBef>
              <a:spcAft>
                <a:spcPct val="0"/>
              </a:spcAft>
              <a:buFontTx/>
              <a:buNone/>
            </a:pPr>
            <a:r>
              <a:rPr lang="en-US" altLang="en-US" sz="2400" b="1">
                <a:solidFill>
                  <a:prstClr val="black"/>
                </a:solidFill>
                <a:latin typeface="Arial" charset="0"/>
              </a:rPr>
              <a:t>Do not carry any object or load that could cause you to lose balance</a:t>
            </a:r>
          </a:p>
        </p:txBody>
      </p:sp>
      <p:sp>
        <p:nvSpPr>
          <p:cNvPr id="28677" name="Rectangle 3"/>
          <p:cNvSpPr>
            <a:spLocks noChangeArrowheads="1"/>
          </p:cNvSpPr>
          <p:nvPr/>
        </p:nvSpPr>
        <p:spPr bwMode="auto">
          <a:xfrm>
            <a:off x="838200" y="304800"/>
            <a:ext cx="74072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4400" b="1">
                <a:solidFill>
                  <a:prstClr val="black"/>
                </a:solidFill>
                <a:latin typeface="Arial" charset="0"/>
              </a:rPr>
              <a:t>Climbing the Ladder</a:t>
            </a:r>
            <a:endParaRPr lang="en-US" altLang="en-US" sz="4400">
              <a:solidFill>
                <a:prstClr val="black"/>
              </a:solidFill>
              <a:latin typeface="Arial" charset="0"/>
            </a:endParaRPr>
          </a:p>
        </p:txBody>
      </p:sp>
      <p:pic>
        <p:nvPicPr>
          <p:cNvPr id="28678" name="Picture 5" descr="C:\Reynaldo\Ladder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43000"/>
            <a:ext cx="40211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00"/>
                </a:solidFill>
                <a:miter lim="800000"/>
                <a:headEnd/>
                <a:tailEnd/>
              </a14:hiddenLine>
            </a:ext>
          </a:extLst>
        </p:spPr>
      </p:pic>
      <p:sp>
        <p:nvSpPr>
          <p:cNvPr id="28679" name="Rectangle 6"/>
          <p:cNvSpPr>
            <a:spLocks noChangeArrowheads="1"/>
          </p:cNvSpPr>
          <p:nvPr/>
        </p:nvSpPr>
        <p:spPr bwMode="auto">
          <a:xfrm>
            <a:off x="4419600" y="1143000"/>
            <a:ext cx="4038600" cy="990600"/>
          </a:xfrm>
          <a:prstGeom prst="rect">
            <a:avLst/>
          </a:prstGeom>
          <a:solidFill>
            <a:srgbClr val="000099"/>
          </a:solidFill>
          <a:ln w="12700">
            <a:solidFill>
              <a:srgbClr val="0000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b="1">
              <a:solidFill>
                <a:prstClr val="black"/>
              </a:solidFill>
              <a:latin typeface="Times New Roman" pitchFamily="18" charset="0"/>
            </a:endParaRPr>
          </a:p>
        </p:txBody>
      </p:sp>
      <p:sp>
        <p:nvSpPr>
          <p:cNvPr id="28680" name="Text Box 7"/>
          <p:cNvSpPr txBox="1">
            <a:spLocks noChangeArrowheads="1"/>
          </p:cNvSpPr>
          <p:nvPr/>
        </p:nvSpPr>
        <p:spPr bwMode="auto">
          <a:xfrm>
            <a:off x="381000" y="5943600"/>
            <a:ext cx="441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a:solidFill>
                <a:srgbClr val="F2FE04"/>
              </a:solidFill>
              <a:latin typeface="Arial" charset="0"/>
            </a:endParaRPr>
          </a:p>
        </p:txBody>
      </p:sp>
    </p:spTree>
    <p:extLst>
      <p:ext uri="{BB962C8B-B14F-4D97-AF65-F5344CB8AC3E}">
        <p14:creationId xmlns:p14="http://schemas.microsoft.com/office/powerpoint/2010/main" val="22763103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a:solidFill>
                  <a:srgbClr val="EEECE1"/>
                </a:solidFill>
                <a:latin typeface="Times New Roman" pitchFamily="18" charset="0"/>
              </a:rPr>
              <a:t>OSHA Office of Training &amp; Education</a:t>
            </a:r>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DA8F804-B371-4668-B0CE-DC96435A73E3}" type="slidenum">
              <a:rPr lang="en-US" altLang="en-US" sz="1800">
                <a:solidFill>
                  <a:srgbClr val="FFFFFF"/>
                </a:solidFill>
                <a:latin typeface="Times New Roman" pitchFamily="18" charset="0"/>
              </a:rPr>
              <a:pPr>
                <a:spcBef>
                  <a:spcPct val="0"/>
                </a:spcBef>
                <a:buFontTx/>
                <a:buNone/>
              </a:pPr>
              <a:t>136</a:t>
            </a:fld>
            <a:endParaRPr lang="en-US" altLang="en-US" sz="1800">
              <a:solidFill>
                <a:srgbClr val="FFFFFF"/>
              </a:solidFill>
              <a:latin typeface="Times New Roman" pitchFamily="18" charset="0"/>
            </a:endParaRPr>
          </a:p>
        </p:txBody>
      </p:sp>
      <p:sp>
        <p:nvSpPr>
          <p:cNvPr id="34818" name="Rectangle 2"/>
          <p:cNvSpPr>
            <a:spLocks noChangeArrowheads="1"/>
          </p:cNvSpPr>
          <p:nvPr/>
        </p:nvSpPr>
        <p:spPr bwMode="auto">
          <a:xfrm>
            <a:off x="533400" y="1219200"/>
            <a:ext cx="72390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lnSpc>
                <a:spcPct val="90000"/>
              </a:lnSpc>
              <a:spcBef>
                <a:spcPct val="0"/>
              </a:spcBef>
              <a:spcAft>
                <a:spcPct val="0"/>
              </a:spcAft>
              <a:buFontTx/>
              <a:buNone/>
            </a:pPr>
            <a:r>
              <a:rPr lang="en-US" altLang="en-US" sz="2400" b="1" dirty="0">
                <a:solidFill>
                  <a:prstClr val="black"/>
                </a:solidFill>
                <a:latin typeface="Arial" charset="0"/>
              </a:rPr>
              <a:t>A competent person must train each employee in the following areas, as applicable:</a:t>
            </a:r>
          </a:p>
          <a:p>
            <a:pPr eaLnBrk="0" fontAlgn="base" hangingPunct="0">
              <a:lnSpc>
                <a:spcPct val="90000"/>
              </a:lnSpc>
              <a:spcBef>
                <a:spcPct val="0"/>
              </a:spcBef>
              <a:spcAft>
                <a:spcPct val="0"/>
              </a:spcAft>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Clr>
                <a:srgbClr val="FFCC00"/>
              </a:buClr>
              <a:buFontTx/>
              <a:buChar char="•"/>
            </a:pPr>
            <a:r>
              <a:rPr lang="en-US" altLang="en-US" sz="2400" b="1" dirty="0">
                <a:solidFill>
                  <a:prstClr val="black"/>
                </a:solidFill>
                <a:latin typeface="Arial" charset="0"/>
              </a:rPr>
              <a:t>  The nature of fall hazards in the work area</a:t>
            </a:r>
          </a:p>
          <a:p>
            <a:pPr eaLnBrk="0" fontAlgn="base" hangingPunct="0">
              <a:lnSpc>
                <a:spcPct val="90000"/>
              </a:lnSpc>
              <a:spcBef>
                <a:spcPct val="0"/>
              </a:spcBef>
              <a:spcAft>
                <a:spcPct val="0"/>
              </a:spcAft>
              <a:buClr>
                <a:srgbClr val="FFCC00"/>
              </a:buClr>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Clr>
                <a:srgbClr val="FFCC00"/>
              </a:buClr>
              <a:buFontTx/>
              <a:buChar char="•"/>
            </a:pPr>
            <a:r>
              <a:rPr lang="en-US" altLang="en-US" sz="2400" b="1" dirty="0">
                <a:solidFill>
                  <a:prstClr val="black"/>
                </a:solidFill>
                <a:latin typeface="Arial" charset="0"/>
              </a:rPr>
              <a:t>  The correct procedures for erecting, </a:t>
            </a:r>
          </a:p>
          <a:p>
            <a:pPr eaLnBrk="0" fontAlgn="base" hangingPunct="0">
              <a:lnSpc>
                <a:spcPct val="90000"/>
              </a:lnSpc>
              <a:spcBef>
                <a:spcPct val="0"/>
              </a:spcBef>
              <a:spcAft>
                <a:spcPct val="0"/>
              </a:spcAft>
              <a:buClr>
                <a:srgbClr val="FFCC00"/>
              </a:buClr>
              <a:buFontTx/>
              <a:buNone/>
            </a:pPr>
            <a:r>
              <a:rPr lang="en-US" altLang="en-US" sz="2400" b="1" dirty="0">
                <a:solidFill>
                  <a:prstClr val="black"/>
                </a:solidFill>
                <a:latin typeface="Arial" charset="0"/>
              </a:rPr>
              <a:t>maintaining, and disassembling the fall</a:t>
            </a:r>
          </a:p>
          <a:p>
            <a:pPr eaLnBrk="0" fontAlgn="base" hangingPunct="0">
              <a:lnSpc>
                <a:spcPct val="90000"/>
              </a:lnSpc>
              <a:spcBef>
                <a:spcPct val="0"/>
              </a:spcBef>
              <a:spcAft>
                <a:spcPct val="0"/>
              </a:spcAft>
              <a:buClr>
                <a:srgbClr val="FFCC00"/>
              </a:buClr>
              <a:buFontTx/>
              <a:buNone/>
            </a:pPr>
            <a:r>
              <a:rPr lang="en-US" altLang="en-US" sz="2400" b="1" dirty="0">
                <a:solidFill>
                  <a:prstClr val="black"/>
                </a:solidFill>
                <a:latin typeface="Arial" charset="0"/>
              </a:rPr>
              <a:t>protection systems to be used</a:t>
            </a:r>
          </a:p>
          <a:p>
            <a:pPr eaLnBrk="0" fontAlgn="base" hangingPunct="0">
              <a:lnSpc>
                <a:spcPct val="90000"/>
              </a:lnSpc>
              <a:spcBef>
                <a:spcPct val="0"/>
              </a:spcBef>
              <a:spcAft>
                <a:spcPct val="0"/>
              </a:spcAft>
              <a:buClr>
                <a:srgbClr val="FFCC00"/>
              </a:buClr>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Clr>
                <a:srgbClr val="FFCC00"/>
              </a:buClr>
              <a:buFontTx/>
              <a:buChar char="•"/>
            </a:pPr>
            <a:r>
              <a:rPr lang="en-US" altLang="en-US" sz="2400" b="1" dirty="0">
                <a:solidFill>
                  <a:prstClr val="black"/>
                </a:solidFill>
                <a:latin typeface="Arial" charset="0"/>
              </a:rPr>
              <a:t>  The proper construction, use, placement, and care in handling of all stairways and ladders</a:t>
            </a:r>
          </a:p>
          <a:p>
            <a:pPr eaLnBrk="0" fontAlgn="base" hangingPunct="0">
              <a:lnSpc>
                <a:spcPct val="90000"/>
              </a:lnSpc>
              <a:spcBef>
                <a:spcPct val="0"/>
              </a:spcBef>
              <a:spcAft>
                <a:spcPct val="0"/>
              </a:spcAft>
              <a:buClr>
                <a:srgbClr val="FFCC00"/>
              </a:buClr>
              <a:buFontTx/>
              <a:buNone/>
            </a:pPr>
            <a:endParaRPr lang="en-US" altLang="en-US" sz="2400" b="1" dirty="0">
              <a:solidFill>
                <a:prstClr val="black"/>
              </a:solidFill>
              <a:latin typeface="Arial" charset="0"/>
            </a:endParaRPr>
          </a:p>
          <a:p>
            <a:pPr eaLnBrk="0" fontAlgn="base" hangingPunct="0">
              <a:lnSpc>
                <a:spcPct val="90000"/>
              </a:lnSpc>
              <a:spcBef>
                <a:spcPct val="0"/>
              </a:spcBef>
              <a:spcAft>
                <a:spcPct val="0"/>
              </a:spcAft>
              <a:buClr>
                <a:srgbClr val="FFCC00"/>
              </a:buClr>
              <a:buFontTx/>
              <a:buChar char="•"/>
            </a:pPr>
            <a:r>
              <a:rPr lang="en-US" altLang="en-US" sz="2400" b="1" dirty="0">
                <a:solidFill>
                  <a:prstClr val="black"/>
                </a:solidFill>
                <a:latin typeface="Arial" charset="0"/>
              </a:rPr>
              <a:t>  The maximum intended load-carrying capacities of ladders</a:t>
            </a:r>
          </a:p>
          <a:p>
            <a:pPr eaLnBrk="0" fontAlgn="base" hangingPunct="0">
              <a:lnSpc>
                <a:spcPct val="90000"/>
              </a:lnSpc>
              <a:spcBef>
                <a:spcPct val="0"/>
              </a:spcBef>
              <a:spcAft>
                <a:spcPct val="0"/>
              </a:spcAft>
              <a:buFontTx/>
              <a:buNone/>
            </a:pPr>
            <a:endParaRPr lang="en-US" altLang="en-US" sz="2400" b="1" dirty="0">
              <a:solidFill>
                <a:prstClr val="white"/>
              </a:solidFill>
              <a:latin typeface="Arial" charset="0"/>
            </a:endParaRPr>
          </a:p>
        </p:txBody>
      </p:sp>
      <p:sp>
        <p:nvSpPr>
          <p:cNvPr id="29701" name="Text Box 4"/>
          <p:cNvSpPr txBox="1">
            <a:spLocks noChangeArrowheads="1"/>
          </p:cNvSpPr>
          <p:nvPr/>
        </p:nvSpPr>
        <p:spPr bwMode="auto">
          <a:xfrm>
            <a:off x="2743200" y="304800"/>
            <a:ext cx="381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50000"/>
              </a:spcBef>
              <a:spcAft>
                <a:spcPct val="0"/>
              </a:spcAft>
              <a:buFontTx/>
              <a:buNone/>
            </a:pPr>
            <a:r>
              <a:rPr lang="en-US" altLang="en-US" sz="4400" b="1">
                <a:solidFill>
                  <a:prstClr val="black"/>
                </a:solidFill>
                <a:latin typeface="Arial" charset="0"/>
              </a:rPr>
              <a:t>Training</a:t>
            </a:r>
          </a:p>
        </p:txBody>
      </p:sp>
      <p:graphicFrame>
        <p:nvGraphicFramePr>
          <p:cNvPr id="29702" name="Object 5"/>
          <p:cNvGraphicFramePr>
            <a:graphicFrameLocks noChangeAspect="1"/>
          </p:cNvGraphicFramePr>
          <p:nvPr/>
        </p:nvGraphicFramePr>
        <p:xfrm>
          <a:off x="6324600" y="2819400"/>
          <a:ext cx="2590800" cy="1584325"/>
        </p:xfrm>
        <a:graphic>
          <a:graphicData uri="http://schemas.openxmlformats.org/presentationml/2006/ole">
            <mc:AlternateContent xmlns:mc="http://schemas.openxmlformats.org/markup-compatibility/2006">
              <mc:Choice xmlns:v="urn:schemas-microsoft-com:vml" Requires="v">
                <p:oleObj spid="_x0000_s4192" name="Clip" r:id="rId4" imgW="2990945" imgH="1809635" progId="MS_ClipArt_Gallery.2">
                  <p:embed/>
                </p:oleObj>
              </mc:Choice>
              <mc:Fallback>
                <p:oleObj name="Clip" r:id="rId4" imgW="2990945" imgH="180963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819400"/>
                        <a:ext cx="2590800"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3" name="Text Box 6"/>
          <p:cNvSpPr txBox="1">
            <a:spLocks noChangeArrowheads="1"/>
          </p:cNvSpPr>
          <p:nvPr/>
        </p:nvSpPr>
        <p:spPr bwMode="auto">
          <a:xfrm>
            <a:off x="381000" y="60198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50000"/>
              </a:spcBef>
              <a:spcAft>
                <a:spcPct val="0"/>
              </a:spcAft>
              <a:buFontTx/>
              <a:buNone/>
            </a:pPr>
            <a:endParaRPr lang="en-US" altLang="en-US" sz="1600">
              <a:solidFill>
                <a:srgbClr val="F2FE04"/>
              </a:solidFill>
              <a:latin typeface="Arial" charset="0"/>
            </a:endParaRPr>
          </a:p>
        </p:txBody>
      </p:sp>
    </p:spTree>
    <p:extLst>
      <p:ext uri="{BB962C8B-B14F-4D97-AF65-F5344CB8AC3E}">
        <p14:creationId xmlns:p14="http://schemas.microsoft.com/office/powerpoint/2010/main" val="20655592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a:solidFill>
                  <a:srgbClr val="EEECE1"/>
                </a:solidFill>
                <a:latin typeface="Times New Roman" pitchFamily="18" charset="0"/>
              </a:rPr>
              <a:t>OSHA Office of Training &amp; Education</a:t>
            </a:r>
          </a:p>
        </p:txBody>
      </p:sp>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563748-717D-4BE5-B03E-5E8D2DC08799}" type="slidenum">
              <a:rPr lang="en-US" altLang="en-US" sz="1800">
                <a:solidFill>
                  <a:srgbClr val="FFFFFF"/>
                </a:solidFill>
                <a:latin typeface="Times New Roman" pitchFamily="18" charset="0"/>
              </a:rPr>
              <a:pPr>
                <a:spcBef>
                  <a:spcPct val="0"/>
                </a:spcBef>
                <a:buFontTx/>
                <a:buNone/>
              </a:pPr>
              <a:t>137</a:t>
            </a:fld>
            <a:endParaRPr lang="en-US" altLang="en-US" sz="1800">
              <a:solidFill>
                <a:srgbClr val="FFFFFF"/>
              </a:solidFill>
              <a:latin typeface="Times New Roman" pitchFamily="18" charset="0"/>
            </a:endParaRPr>
          </a:p>
        </p:txBody>
      </p:sp>
      <p:sp>
        <p:nvSpPr>
          <p:cNvPr id="30724" name="Text Box 2"/>
          <p:cNvSpPr txBox="1">
            <a:spLocks noChangeArrowheads="1"/>
          </p:cNvSpPr>
          <p:nvPr/>
        </p:nvSpPr>
        <p:spPr bwMode="auto">
          <a:xfrm>
            <a:off x="0" y="304800"/>
            <a:ext cx="9144000"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5000"/>
              </a:spcBef>
              <a:spcAft>
                <a:spcPct val="0"/>
              </a:spcAft>
              <a:buFontTx/>
              <a:buNone/>
            </a:pPr>
            <a:r>
              <a:rPr lang="en-US" altLang="en-US" sz="4400" b="1">
                <a:solidFill>
                  <a:prstClr val="black"/>
                </a:solidFill>
                <a:latin typeface="Arial" charset="0"/>
              </a:rPr>
              <a:t>Summary</a:t>
            </a:r>
          </a:p>
          <a:p>
            <a:pPr algn="ctr" eaLnBrk="0" fontAlgn="base" hangingPunct="0">
              <a:spcBef>
                <a:spcPct val="5000"/>
              </a:spcBef>
              <a:spcAft>
                <a:spcPct val="0"/>
              </a:spcAft>
              <a:buFontTx/>
              <a:buNone/>
            </a:pPr>
            <a:r>
              <a:rPr lang="en-US" altLang="en-US" sz="3600">
                <a:solidFill>
                  <a:prstClr val="black"/>
                </a:solidFill>
                <a:latin typeface="Arial" charset="0"/>
              </a:rPr>
              <a:t>Key Components for Stairway Safety</a:t>
            </a:r>
          </a:p>
        </p:txBody>
      </p:sp>
      <p:sp>
        <p:nvSpPr>
          <p:cNvPr id="30725" name="Text Box 3"/>
          <p:cNvSpPr txBox="1">
            <a:spLocks noChangeArrowheads="1"/>
          </p:cNvSpPr>
          <p:nvPr/>
        </p:nvSpPr>
        <p:spPr bwMode="auto">
          <a:xfrm>
            <a:off x="685800" y="2133600"/>
            <a:ext cx="80010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0" fontAlgn="base" hangingPunct="0">
              <a:spcBef>
                <a:spcPct val="35000"/>
              </a:spcBef>
              <a:spcAft>
                <a:spcPct val="0"/>
              </a:spcAft>
              <a:buClr>
                <a:srgbClr val="FFCC00"/>
              </a:buClr>
              <a:buFontTx/>
              <a:buChar char="•"/>
            </a:pPr>
            <a:r>
              <a:rPr lang="en-US" altLang="en-US" sz="2800" b="1">
                <a:solidFill>
                  <a:prstClr val="black"/>
                </a:solidFill>
                <a:latin typeface="Arial" charset="0"/>
              </a:rPr>
              <a:t> Treads</a:t>
            </a:r>
          </a:p>
          <a:p>
            <a:pPr eaLnBrk="0" fontAlgn="base" hangingPunct="0">
              <a:spcAft>
                <a:spcPct val="0"/>
              </a:spcAft>
              <a:buClr>
                <a:srgbClr val="FFCC00"/>
              </a:buClr>
              <a:buFontTx/>
              <a:buChar char="•"/>
            </a:pPr>
            <a:r>
              <a:rPr lang="en-US" altLang="en-US" sz="2800" b="1">
                <a:solidFill>
                  <a:prstClr val="black"/>
                </a:solidFill>
                <a:latin typeface="Arial" charset="0"/>
              </a:rPr>
              <a:t> Rails </a:t>
            </a:r>
          </a:p>
          <a:p>
            <a:pPr lvl="1" eaLnBrk="0" fontAlgn="base" hangingPunct="0">
              <a:spcAft>
                <a:spcPct val="0"/>
              </a:spcAft>
              <a:buClr>
                <a:srgbClr val="FFCC00"/>
              </a:buClr>
              <a:buFont typeface="Wingdings" pitchFamily="2" charset="2"/>
              <a:buChar char="Ø"/>
            </a:pPr>
            <a:r>
              <a:rPr lang="en-US" altLang="en-US" b="1">
                <a:solidFill>
                  <a:prstClr val="black"/>
                </a:solidFill>
                <a:latin typeface="Arial" charset="0"/>
              </a:rPr>
              <a:t> handrails</a:t>
            </a:r>
          </a:p>
          <a:p>
            <a:pPr lvl="1" eaLnBrk="0" fontAlgn="base" hangingPunct="0">
              <a:spcAft>
                <a:spcPct val="0"/>
              </a:spcAft>
              <a:buClr>
                <a:srgbClr val="FFCC00"/>
              </a:buClr>
              <a:buFont typeface="Wingdings" pitchFamily="2" charset="2"/>
              <a:buChar char="Ø"/>
            </a:pPr>
            <a:r>
              <a:rPr lang="en-US" altLang="en-US" b="1">
                <a:solidFill>
                  <a:prstClr val="black"/>
                </a:solidFill>
                <a:latin typeface="Arial" charset="0"/>
              </a:rPr>
              <a:t> stair rails</a:t>
            </a:r>
          </a:p>
          <a:p>
            <a:pPr lvl="1" eaLnBrk="0" fontAlgn="base" hangingPunct="0">
              <a:spcAft>
                <a:spcPct val="0"/>
              </a:spcAft>
              <a:buClr>
                <a:srgbClr val="FFCC00"/>
              </a:buClr>
              <a:buFont typeface="Wingdings" pitchFamily="2" charset="2"/>
              <a:buChar char="Ø"/>
            </a:pPr>
            <a:r>
              <a:rPr lang="en-US" altLang="en-US" b="1">
                <a:solidFill>
                  <a:prstClr val="black"/>
                </a:solidFill>
                <a:latin typeface="Arial" charset="0"/>
              </a:rPr>
              <a:t> guardrails</a:t>
            </a:r>
          </a:p>
          <a:p>
            <a:pPr eaLnBrk="0" fontAlgn="base" hangingPunct="0">
              <a:spcBef>
                <a:spcPct val="35000"/>
              </a:spcBef>
              <a:spcAft>
                <a:spcPct val="0"/>
              </a:spcAft>
              <a:buClr>
                <a:srgbClr val="FFCC00"/>
              </a:buClr>
              <a:buFontTx/>
              <a:buChar char="•"/>
            </a:pPr>
            <a:r>
              <a:rPr lang="en-US" altLang="en-US" sz="2800" b="1">
                <a:solidFill>
                  <a:prstClr val="black"/>
                </a:solidFill>
                <a:latin typeface="Arial" charset="0"/>
              </a:rPr>
              <a:t> Landings and Platforms </a:t>
            </a:r>
          </a:p>
        </p:txBody>
      </p:sp>
    </p:spTree>
    <p:extLst>
      <p:ext uri="{BB962C8B-B14F-4D97-AF65-F5344CB8AC3E}">
        <p14:creationId xmlns:p14="http://schemas.microsoft.com/office/powerpoint/2010/main" val="29458682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a:solidFill>
                  <a:srgbClr val="EEECE1"/>
                </a:solidFill>
                <a:latin typeface="Times New Roman" pitchFamily="18" charset="0"/>
              </a:rPr>
              <a:t>OSHA Office of Training &amp; Education</a:t>
            </a:r>
          </a:p>
        </p:txBody>
      </p:sp>
      <p:sp>
        <p:nvSpPr>
          <p:cNvPr id="317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B83EDCC-028B-4C85-B612-5C9D9DDCFD29}" type="slidenum">
              <a:rPr lang="en-US" altLang="en-US" sz="1800">
                <a:solidFill>
                  <a:srgbClr val="FFFFFF"/>
                </a:solidFill>
                <a:latin typeface="Times New Roman" pitchFamily="18" charset="0"/>
              </a:rPr>
              <a:pPr>
                <a:spcBef>
                  <a:spcPct val="0"/>
                </a:spcBef>
                <a:buFontTx/>
                <a:buNone/>
              </a:pPr>
              <a:t>138</a:t>
            </a:fld>
            <a:endParaRPr lang="en-US" altLang="en-US" sz="1800">
              <a:solidFill>
                <a:srgbClr val="FFFFFF"/>
              </a:solidFill>
              <a:latin typeface="Times New Roman" pitchFamily="18" charset="0"/>
            </a:endParaRPr>
          </a:p>
        </p:txBody>
      </p:sp>
      <p:sp>
        <p:nvSpPr>
          <p:cNvPr id="31748" name="Text Box 2"/>
          <p:cNvSpPr txBox="1">
            <a:spLocks noChangeArrowheads="1"/>
          </p:cNvSpPr>
          <p:nvPr/>
        </p:nvSpPr>
        <p:spPr bwMode="auto">
          <a:xfrm>
            <a:off x="228600" y="304800"/>
            <a:ext cx="8610600"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5000"/>
              </a:spcBef>
              <a:spcAft>
                <a:spcPct val="0"/>
              </a:spcAft>
              <a:buFontTx/>
              <a:buNone/>
            </a:pPr>
            <a:r>
              <a:rPr lang="en-US" altLang="en-US" sz="4400" b="1" dirty="0">
                <a:solidFill>
                  <a:prstClr val="black"/>
                </a:solidFill>
                <a:latin typeface="Arial" charset="0"/>
              </a:rPr>
              <a:t>Summary</a:t>
            </a:r>
          </a:p>
          <a:p>
            <a:pPr algn="ctr" eaLnBrk="0" fontAlgn="base" hangingPunct="0">
              <a:spcBef>
                <a:spcPct val="5000"/>
              </a:spcBef>
              <a:spcAft>
                <a:spcPct val="0"/>
              </a:spcAft>
              <a:buFontTx/>
              <a:buNone/>
            </a:pPr>
            <a:r>
              <a:rPr lang="en-US" altLang="en-US" sz="3600" b="1" dirty="0">
                <a:solidFill>
                  <a:prstClr val="black"/>
                </a:solidFill>
                <a:latin typeface="Arial" charset="0"/>
              </a:rPr>
              <a:t>Key Components for Ladder Safety</a:t>
            </a:r>
          </a:p>
        </p:txBody>
      </p:sp>
      <p:sp>
        <p:nvSpPr>
          <p:cNvPr id="31749" name="Text Box 3"/>
          <p:cNvSpPr txBox="1">
            <a:spLocks noChangeArrowheads="1"/>
          </p:cNvSpPr>
          <p:nvPr/>
        </p:nvSpPr>
        <p:spPr bwMode="auto">
          <a:xfrm>
            <a:off x="388257" y="1752600"/>
            <a:ext cx="80010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spcBef>
                <a:spcPct val="20000"/>
              </a:spcBef>
              <a:buFont typeface="Arial" charset="0"/>
              <a:buChar char="•"/>
              <a:tabLst>
                <a:tab pos="914400" algn="l"/>
              </a:tabLst>
              <a:defRPr sz="3200">
                <a:solidFill>
                  <a:schemeClr val="tx1"/>
                </a:solidFill>
                <a:latin typeface="Calibri" pitchFamily="34" charset="0"/>
              </a:defRPr>
            </a:lvl1pPr>
            <a:lvl2pPr marL="742950" indent="-285750">
              <a:spcBef>
                <a:spcPct val="20000"/>
              </a:spcBef>
              <a:buFont typeface="Arial" charset="0"/>
              <a:buChar char="–"/>
              <a:tabLst>
                <a:tab pos="914400" algn="l"/>
              </a:tabLst>
              <a:defRPr sz="2800">
                <a:solidFill>
                  <a:schemeClr val="tx1"/>
                </a:solidFill>
                <a:latin typeface="Calibri" pitchFamily="34" charset="0"/>
              </a:defRPr>
            </a:lvl2pPr>
            <a:lvl3pPr marL="1143000" indent="-228600">
              <a:spcBef>
                <a:spcPct val="20000"/>
              </a:spcBef>
              <a:buFont typeface="Arial" charset="0"/>
              <a:buChar char="•"/>
              <a:tabLst>
                <a:tab pos="914400" algn="l"/>
              </a:tabLst>
              <a:defRPr sz="2400">
                <a:solidFill>
                  <a:schemeClr val="tx1"/>
                </a:solidFill>
                <a:latin typeface="Calibri" pitchFamily="34" charset="0"/>
              </a:defRPr>
            </a:lvl3pPr>
            <a:lvl4pPr marL="1600200" indent="-228600">
              <a:spcBef>
                <a:spcPct val="20000"/>
              </a:spcBef>
              <a:buFont typeface="Arial" charset="0"/>
              <a:buChar char="–"/>
              <a:tabLst>
                <a:tab pos="914400" algn="l"/>
              </a:tabLst>
              <a:defRPr sz="2000">
                <a:solidFill>
                  <a:schemeClr val="tx1"/>
                </a:solidFill>
                <a:latin typeface="Calibri" pitchFamily="34" charset="0"/>
              </a:defRPr>
            </a:lvl4pPr>
            <a:lvl5pPr marL="2057400" indent="-228600">
              <a:spcBef>
                <a:spcPct val="20000"/>
              </a:spcBef>
              <a:buFont typeface="Arial" charset="0"/>
              <a:buChar char="»"/>
              <a:tabLst>
                <a:tab pos="914400" algn="l"/>
              </a:tabLst>
              <a:defRPr sz="2000">
                <a:solidFill>
                  <a:schemeClr val="tx1"/>
                </a:solidFill>
                <a:latin typeface="Calibri" pitchFamily="34" charset="0"/>
              </a:defRPr>
            </a:lvl5pPr>
            <a:lvl6pPr marL="2514600" indent="-228600" fontAlgn="base">
              <a:spcBef>
                <a:spcPct val="20000"/>
              </a:spcBef>
              <a:spcAft>
                <a:spcPct val="0"/>
              </a:spcAft>
              <a:buFont typeface="Arial" charset="0"/>
              <a:buChar char="»"/>
              <a:tabLst>
                <a:tab pos="914400" algn="l"/>
              </a:tabLst>
              <a:defRPr sz="2000">
                <a:solidFill>
                  <a:schemeClr val="tx1"/>
                </a:solidFill>
                <a:latin typeface="Calibri" pitchFamily="34" charset="0"/>
              </a:defRPr>
            </a:lvl6pPr>
            <a:lvl7pPr marL="2971800" indent="-228600" fontAlgn="base">
              <a:spcBef>
                <a:spcPct val="20000"/>
              </a:spcBef>
              <a:spcAft>
                <a:spcPct val="0"/>
              </a:spcAft>
              <a:buFont typeface="Arial" charset="0"/>
              <a:buChar char="»"/>
              <a:tabLst>
                <a:tab pos="914400" algn="l"/>
              </a:tabLst>
              <a:defRPr sz="2000">
                <a:solidFill>
                  <a:schemeClr val="tx1"/>
                </a:solidFill>
                <a:latin typeface="Calibri" pitchFamily="34" charset="0"/>
              </a:defRPr>
            </a:lvl7pPr>
            <a:lvl8pPr marL="3429000" indent="-228600" fontAlgn="base">
              <a:spcBef>
                <a:spcPct val="20000"/>
              </a:spcBef>
              <a:spcAft>
                <a:spcPct val="0"/>
              </a:spcAft>
              <a:buFont typeface="Arial" charset="0"/>
              <a:buChar char="»"/>
              <a:tabLst>
                <a:tab pos="914400" algn="l"/>
              </a:tabLst>
              <a:defRPr sz="2000">
                <a:solidFill>
                  <a:schemeClr val="tx1"/>
                </a:solidFill>
                <a:latin typeface="Calibri" pitchFamily="34" charset="0"/>
              </a:defRPr>
            </a:lvl8pPr>
            <a:lvl9pPr marL="3886200" indent="-228600" fontAlgn="base">
              <a:spcBef>
                <a:spcPct val="20000"/>
              </a:spcBef>
              <a:spcAft>
                <a:spcPct val="0"/>
              </a:spcAft>
              <a:buFont typeface="Arial" charset="0"/>
              <a:buChar char="»"/>
              <a:tabLst>
                <a:tab pos="914400" algn="l"/>
              </a:tabLst>
              <a:defRPr sz="2000">
                <a:solidFill>
                  <a:schemeClr val="tx1"/>
                </a:solidFill>
                <a:latin typeface="Calibri" pitchFamily="34" charset="0"/>
              </a:defRPr>
            </a:lvl9pPr>
          </a:lstStyle>
          <a:p>
            <a:pPr eaLnBrk="0" fontAlgn="base" hangingPunct="0">
              <a:lnSpc>
                <a:spcPct val="90000"/>
              </a:lnSpc>
              <a:spcBef>
                <a:spcPct val="40000"/>
              </a:spcBef>
              <a:spcAft>
                <a:spcPct val="0"/>
              </a:spcAft>
              <a:buClr>
                <a:srgbClr val="FFCC00"/>
              </a:buClr>
              <a:buFontTx/>
              <a:buChar char="•"/>
            </a:pPr>
            <a:r>
              <a:rPr lang="en-US" altLang="en-US" sz="2800" b="1" dirty="0">
                <a:solidFill>
                  <a:prstClr val="white"/>
                </a:solidFill>
                <a:latin typeface="Arial" charset="0"/>
              </a:rPr>
              <a:t>  </a:t>
            </a:r>
            <a:r>
              <a:rPr lang="en-US" altLang="en-US" sz="2800" b="1" dirty="0">
                <a:solidFill>
                  <a:prstClr val="black"/>
                </a:solidFill>
                <a:latin typeface="Arial" charset="0"/>
              </a:rPr>
              <a:t>A competent person must inspect</a:t>
            </a:r>
          </a:p>
          <a:p>
            <a:pPr eaLnBrk="0" fontAlgn="base" hangingPunct="0">
              <a:lnSpc>
                <a:spcPct val="90000"/>
              </a:lnSpc>
              <a:spcBef>
                <a:spcPct val="40000"/>
              </a:spcBef>
              <a:spcAft>
                <a:spcPct val="0"/>
              </a:spcAft>
              <a:buClr>
                <a:srgbClr val="FFCC00"/>
              </a:buClr>
              <a:buFontTx/>
              <a:buChar char="•"/>
            </a:pPr>
            <a:r>
              <a:rPr lang="en-US" altLang="en-US" sz="2800" b="1" dirty="0">
                <a:solidFill>
                  <a:prstClr val="black"/>
                </a:solidFill>
                <a:latin typeface="Arial" charset="0"/>
              </a:rPr>
              <a:t>  Use the correct ladder for the job</a:t>
            </a:r>
          </a:p>
          <a:p>
            <a:pPr eaLnBrk="0" fontAlgn="base" hangingPunct="0">
              <a:lnSpc>
                <a:spcPct val="90000"/>
              </a:lnSpc>
              <a:spcBef>
                <a:spcPct val="40000"/>
              </a:spcBef>
              <a:spcAft>
                <a:spcPct val="0"/>
              </a:spcAft>
              <a:buClr>
                <a:srgbClr val="FFCC00"/>
              </a:buClr>
              <a:buFontTx/>
              <a:buChar char="•"/>
            </a:pPr>
            <a:r>
              <a:rPr lang="en-US" altLang="en-US" sz="2800" b="1" dirty="0">
                <a:solidFill>
                  <a:prstClr val="black"/>
                </a:solidFill>
                <a:latin typeface="Arial" charset="0"/>
              </a:rPr>
              <a:t>  Use the correct angle, supports, treads,  cross braces and rails </a:t>
            </a:r>
          </a:p>
          <a:p>
            <a:pPr eaLnBrk="0" fontAlgn="base" hangingPunct="0">
              <a:lnSpc>
                <a:spcPct val="90000"/>
              </a:lnSpc>
              <a:spcBef>
                <a:spcPct val="40000"/>
              </a:spcBef>
              <a:spcAft>
                <a:spcPct val="0"/>
              </a:spcAft>
              <a:buClr>
                <a:srgbClr val="FFCC00"/>
              </a:buClr>
              <a:buFontTx/>
              <a:buChar char="•"/>
            </a:pPr>
            <a:r>
              <a:rPr lang="en-US" altLang="en-US" sz="2800" b="1" dirty="0">
                <a:solidFill>
                  <a:prstClr val="black"/>
                </a:solidFill>
                <a:latin typeface="Arial" charset="0"/>
              </a:rPr>
              <a:t>  Don’t overload </a:t>
            </a:r>
          </a:p>
          <a:p>
            <a:pPr eaLnBrk="0" fontAlgn="base" hangingPunct="0">
              <a:lnSpc>
                <a:spcPct val="90000"/>
              </a:lnSpc>
              <a:spcBef>
                <a:spcPct val="40000"/>
              </a:spcBef>
              <a:spcAft>
                <a:spcPct val="0"/>
              </a:spcAft>
              <a:buClr>
                <a:srgbClr val="FFCC00"/>
              </a:buClr>
              <a:buFontTx/>
              <a:buChar char="•"/>
            </a:pPr>
            <a:r>
              <a:rPr lang="en-US" altLang="en-US" sz="2800" b="1" dirty="0">
                <a:solidFill>
                  <a:prstClr val="black"/>
                </a:solidFill>
                <a:latin typeface="Arial" charset="0"/>
              </a:rPr>
              <a:t>  Your employer must train you in proper use of a ladder</a:t>
            </a:r>
          </a:p>
          <a:p>
            <a:pPr eaLnBrk="0" fontAlgn="base" hangingPunct="0">
              <a:lnSpc>
                <a:spcPct val="90000"/>
              </a:lnSpc>
              <a:spcBef>
                <a:spcPct val="40000"/>
              </a:spcBef>
              <a:spcAft>
                <a:spcPct val="0"/>
              </a:spcAft>
              <a:buClr>
                <a:srgbClr val="FFCC00"/>
              </a:buClr>
              <a:buFontTx/>
              <a:buChar char="•"/>
            </a:pPr>
            <a:endParaRPr lang="en-US" altLang="en-US" sz="2800" b="1" dirty="0">
              <a:solidFill>
                <a:prstClr val="black"/>
              </a:solidFill>
              <a:latin typeface="Arial" charset="0"/>
            </a:endParaRPr>
          </a:p>
          <a:p>
            <a:pPr eaLnBrk="0" fontAlgn="base" hangingPunct="0">
              <a:lnSpc>
                <a:spcPct val="90000"/>
              </a:lnSpc>
              <a:spcBef>
                <a:spcPct val="40000"/>
              </a:spcBef>
              <a:spcAft>
                <a:spcPct val="0"/>
              </a:spcAft>
              <a:buClr>
                <a:srgbClr val="FFCC00"/>
              </a:buClr>
              <a:buFontTx/>
              <a:buChar char="•"/>
            </a:pPr>
            <a:endParaRPr lang="en-US" altLang="en-US" sz="2800" b="1" dirty="0">
              <a:solidFill>
                <a:prstClr val="black"/>
              </a:solidFill>
              <a:latin typeface="Arial"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876800"/>
            <a:ext cx="3200400" cy="141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4180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635" y="533400"/>
            <a:ext cx="7772400" cy="1470025"/>
          </a:xfrm>
        </p:spPr>
        <p:txBody>
          <a:bodyPr/>
          <a:lstStyle/>
          <a:p>
            <a:r>
              <a:rPr lang="en-US" dirty="0"/>
              <a:t>Topic 18 NFPA 99 2015</a:t>
            </a:r>
            <a:br>
              <a:rPr lang="en-US" dirty="0"/>
            </a:br>
            <a:r>
              <a:rPr lang="en-US" dirty="0"/>
              <a:t>Health Care Facilities Code</a:t>
            </a:r>
          </a:p>
        </p:txBody>
      </p:sp>
      <p:sp>
        <p:nvSpPr>
          <p:cNvPr id="3" name="Subtitle 2"/>
          <p:cNvSpPr>
            <a:spLocks noGrp="1"/>
          </p:cNvSpPr>
          <p:nvPr>
            <p:ph type="subTitle" idx="1"/>
          </p:nvPr>
        </p:nvSpPr>
        <p:spPr>
          <a:xfrm>
            <a:off x="1371600" y="2819400"/>
            <a:ext cx="6400800" cy="3352800"/>
          </a:xfrm>
        </p:spPr>
        <p:txBody>
          <a:bodyPr/>
          <a:lstStyle/>
          <a:p>
            <a:endParaRPr lang="en-US" dirty="0"/>
          </a:p>
          <a:p>
            <a:endParaRPr lang="en-US" dirty="0"/>
          </a:p>
          <a:p>
            <a:endParaRPr lang="en-US"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272" y="2438400"/>
            <a:ext cx="51911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660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Relief Valve Discharge.</a:t>
            </a:r>
          </a:p>
        </p:txBody>
      </p:sp>
      <p:sp>
        <p:nvSpPr>
          <p:cNvPr id="3" name="Content Placeholder 2"/>
          <p:cNvSpPr>
            <a:spLocks noGrp="1"/>
          </p:cNvSpPr>
          <p:nvPr>
            <p:ph idx="1"/>
          </p:nvPr>
        </p:nvSpPr>
        <p:spPr/>
        <p:txBody>
          <a:bodyPr/>
          <a:lstStyle/>
          <a:p>
            <a:pPr marL="0" indent="0">
              <a:buNone/>
            </a:pPr>
            <a:r>
              <a:rPr lang="en-US" dirty="0"/>
              <a:t>6. Pipe termination—Pipe must </a:t>
            </a:r>
            <a:r>
              <a:rPr lang="en-US" b="1" i="1" dirty="0">
                <a:solidFill>
                  <a:srgbClr val="FF0000"/>
                </a:solidFill>
              </a:rPr>
              <a:t>not</a:t>
            </a:r>
            <a:r>
              <a:rPr lang="en-US" dirty="0"/>
              <a:t> discharge as to cause personal harm or damage to the building. </a:t>
            </a:r>
          </a:p>
          <a:p>
            <a:pPr marL="0" indent="0">
              <a:buNone/>
            </a:pPr>
            <a:r>
              <a:rPr lang="en-US" dirty="0"/>
              <a:t>7. Discharge point must be </a:t>
            </a:r>
            <a:r>
              <a:rPr lang="en-US" i="1" dirty="0"/>
              <a:t>readily observable</a:t>
            </a:r>
            <a:r>
              <a:rPr lang="en-US" dirty="0"/>
              <a:t> to occupants of the building. </a:t>
            </a:r>
          </a:p>
          <a:p>
            <a:pPr marL="514350" indent="-514350">
              <a:buAutoNum type="arabicPeriod" startAt="8"/>
            </a:pPr>
            <a:r>
              <a:rPr lang="en-US" dirty="0"/>
              <a:t>The line itself shall </a:t>
            </a:r>
            <a:r>
              <a:rPr lang="en-US" b="1" i="1" dirty="0">
                <a:solidFill>
                  <a:srgbClr val="FF0000"/>
                </a:solidFill>
              </a:rPr>
              <a:t>not</a:t>
            </a:r>
            <a:r>
              <a:rPr lang="en-US" dirty="0"/>
              <a:t> be trapped</a:t>
            </a:r>
          </a:p>
          <a:p>
            <a:pPr marL="514350" indent="-514350">
              <a:buAutoNum type="arabicPeriod" startAt="8"/>
            </a:pPr>
            <a:r>
              <a:rPr lang="en-US" dirty="0"/>
              <a:t>Discharge must be able to flow by gravity. </a:t>
            </a:r>
          </a:p>
          <a:p>
            <a:pPr marL="514350" indent="-514350">
              <a:buAutoNum type="arabicPeriod" startAt="8"/>
            </a:pPr>
            <a:endParaRPr lang="en-US" dirty="0"/>
          </a:p>
          <a:p>
            <a:pPr marL="514350" indent="-514350">
              <a:buAutoNum type="arabicPeriod" startAt="8"/>
            </a:pPr>
            <a:endParaRPr lang="en-US" dirty="0"/>
          </a:p>
        </p:txBody>
      </p:sp>
    </p:spTree>
    <p:extLst>
      <p:ext uri="{BB962C8B-B14F-4D97-AF65-F5344CB8AC3E}">
        <p14:creationId xmlns:p14="http://schemas.microsoft.com/office/powerpoint/2010/main" val="1664517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Discussion Topics</a:t>
            </a:r>
          </a:p>
        </p:txBody>
      </p:sp>
      <p:sp>
        <p:nvSpPr>
          <p:cNvPr id="3" name="Content Placeholder 2"/>
          <p:cNvSpPr>
            <a:spLocks noGrp="1"/>
          </p:cNvSpPr>
          <p:nvPr>
            <p:ph idx="1"/>
          </p:nvPr>
        </p:nvSpPr>
        <p:spPr/>
        <p:txBody>
          <a:bodyPr/>
          <a:lstStyle/>
          <a:p>
            <a:r>
              <a:rPr lang="en-US" dirty="0"/>
              <a:t>Why a state medical gas certification</a:t>
            </a:r>
          </a:p>
          <a:p>
            <a:r>
              <a:rPr lang="en-US" dirty="0"/>
              <a:t>Public Act 02-9</a:t>
            </a:r>
          </a:p>
          <a:p>
            <a:r>
              <a:rPr lang="en-US" dirty="0"/>
              <a:t>N.F.P.A. 99</a:t>
            </a:r>
          </a:p>
          <a:p>
            <a:pPr lvl="1"/>
            <a:r>
              <a:rPr lang="en-US" dirty="0"/>
              <a:t>Changes between the 2015 and 2012 codes can be found by going on-line to…. </a:t>
            </a:r>
          </a:p>
          <a:p>
            <a:pPr lvl="2"/>
            <a:r>
              <a:rPr lang="en-US" dirty="0"/>
              <a:t>http://www.mgpho.org/Resources/Documents/Library%20Articles/Changes%20in%20Medical%20Gas%20and%20Vacuum%20Systems%20by%20Mark%20Allen.pdf</a:t>
            </a:r>
          </a:p>
          <a:p>
            <a:endParaRPr lang="en-US" dirty="0"/>
          </a:p>
        </p:txBody>
      </p:sp>
    </p:spTree>
    <p:extLst>
      <p:ext uri="{BB962C8B-B14F-4D97-AF65-F5344CB8AC3E}">
        <p14:creationId xmlns:p14="http://schemas.microsoft.com/office/powerpoint/2010/main" val="38730366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normAutofit fontScale="90000"/>
          </a:bodyPr>
          <a:lstStyle/>
          <a:p>
            <a:r>
              <a:rPr lang="en-US" altLang="en-US" b="1" dirty="0"/>
              <a:t>Why A State Medical Gas Certification</a:t>
            </a:r>
          </a:p>
        </p:txBody>
      </p:sp>
      <p:sp>
        <p:nvSpPr>
          <p:cNvPr id="1027" name="Rectangle 3"/>
          <p:cNvSpPr>
            <a:spLocks noGrp="1" noChangeArrowheads="1"/>
          </p:cNvSpPr>
          <p:nvPr>
            <p:ph idx="1"/>
          </p:nvPr>
        </p:nvSpPr>
        <p:spPr>
          <a:xfrm>
            <a:off x="301752" y="1752600"/>
            <a:ext cx="8503920" cy="4346448"/>
          </a:xfrm>
        </p:spPr>
        <p:txBody>
          <a:bodyPr/>
          <a:lstStyle/>
          <a:p>
            <a:r>
              <a:rPr lang="en-US" altLang="en-US" dirty="0"/>
              <a:t>There have been many documented cases of medical gas related deaths. </a:t>
            </a:r>
          </a:p>
          <a:p>
            <a:r>
              <a:rPr lang="en-US" altLang="en-US" dirty="0"/>
              <a:t>Some are due to installation methods.</a:t>
            </a:r>
          </a:p>
          <a:p>
            <a:r>
              <a:rPr lang="en-US" altLang="en-US" dirty="0"/>
              <a:t>Some are due to improper testing.</a:t>
            </a:r>
          </a:p>
          <a:p>
            <a:r>
              <a:rPr lang="en-US" altLang="en-US" dirty="0"/>
              <a:t>But all could be avoid if the standard is followed and enforced.</a:t>
            </a:r>
          </a:p>
          <a:p>
            <a:pPr>
              <a:buFont typeface="Wingdings" pitchFamily="2" charset="2"/>
              <a:buNone/>
            </a:pPr>
            <a:endParaRPr lang="en-US" altLang="en-US" dirty="0"/>
          </a:p>
        </p:txBody>
      </p:sp>
    </p:spTree>
    <p:extLst>
      <p:ext uri="{BB962C8B-B14F-4D97-AF65-F5344CB8AC3E}">
        <p14:creationId xmlns:p14="http://schemas.microsoft.com/office/powerpoint/2010/main" val="14712106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b="1" dirty="0"/>
              <a:t>Some Cases in Point</a:t>
            </a:r>
          </a:p>
        </p:txBody>
      </p:sp>
      <p:sp>
        <p:nvSpPr>
          <p:cNvPr id="8195" name="Rectangle 3"/>
          <p:cNvSpPr>
            <a:spLocks noGrp="1" noChangeArrowheads="1"/>
          </p:cNvSpPr>
          <p:nvPr>
            <p:ph idx="1"/>
          </p:nvPr>
        </p:nvSpPr>
        <p:spPr/>
        <p:txBody>
          <a:bodyPr/>
          <a:lstStyle/>
          <a:p>
            <a:pPr>
              <a:lnSpc>
                <a:spcPct val="90000"/>
              </a:lnSpc>
            </a:pPr>
            <a:r>
              <a:rPr lang="en-US" altLang="en-US" sz="2800" dirty="0"/>
              <a:t>Dayton, Ohio</a:t>
            </a:r>
          </a:p>
          <a:p>
            <a:pPr lvl="1">
              <a:lnSpc>
                <a:spcPct val="90000"/>
              </a:lnSpc>
            </a:pPr>
            <a:r>
              <a:rPr lang="en-US" altLang="en-US" sz="2400" dirty="0"/>
              <a:t>Oxygen System Mix-Up Suspected In Nursing Home Deaths</a:t>
            </a:r>
          </a:p>
          <a:p>
            <a:pPr lvl="2">
              <a:lnSpc>
                <a:spcPct val="90000"/>
              </a:lnSpc>
            </a:pPr>
            <a:r>
              <a:rPr lang="en-US" altLang="en-US" sz="2000" dirty="0"/>
              <a:t>2 death, 8 others hospitalized</a:t>
            </a:r>
          </a:p>
          <a:p>
            <a:pPr>
              <a:lnSpc>
                <a:spcPct val="90000"/>
              </a:lnSpc>
            </a:pPr>
            <a:r>
              <a:rPr lang="en-US" altLang="en-US" sz="2800" dirty="0"/>
              <a:t>Allen, Texas</a:t>
            </a:r>
          </a:p>
          <a:p>
            <a:pPr lvl="1">
              <a:lnSpc>
                <a:spcPct val="90000"/>
              </a:lnSpc>
            </a:pPr>
            <a:r>
              <a:rPr lang="en-US" altLang="en-US" sz="2400" dirty="0"/>
              <a:t>Parents Get $4.7 Million</a:t>
            </a:r>
          </a:p>
          <a:p>
            <a:pPr lvl="2">
              <a:lnSpc>
                <a:spcPct val="90000"/>
              </a:lnSpc>
            </a:pPr>
            <a:r>
              <a:rPr lang="en-US" altLang="en-US" sz="2000" dirty="0"/>
              <a:t>14 month old baby’s death due to cross connection</a:t>
            </a:r>
          </a:p>
          <a:p>
            <a:pPr>
              <a:lnSpc>
                <a:spcPct val="90000"/>
              </a:lnSpc>
            </a:pPr>
            <a:r>
              <a:rPr lang="en-US" altLang="en-US" sz="2800" dirty="0"/>
              <a:t>Temple, Texas</a:t>
            </a:r>
          </a:p>
          <a:p>
            <a:pPr lvl="1">
              <a:lnSpc>
                <a:spcPct val="90000"/>
              </a:lnSpc>
            </a:pPr>
            <a:r>
              <a:rPr lang="en-US" altLang="en-US" sz="2400" dirty="0"/>
              <a:t>Mystery Tangles Hospital Death</a:t>
            </a:r>
          </a:p>
          <a:p>
            <a:pPr lvl="2">
              <a:lnSpc>
                <a:spcPct val="90000"/>
              </a:lnSpc>
            </a:pPr>
            <a:r>
              <a:rPr lang="en-US" altLang="en-US" sz="2000" dirty="0"/>
              <a:t>6 death, 70 others under observation</a:t>
            </a:r>
          </a:p>
          <a:p>
            <a:pPr>
              <a:lnSpc>
                <a:spcPct val="90000"/>
              </a:lnSpc>
            </a:pPr>
            <a:endParaRPr lang="en-US" altLang="en-US" sz="2800" dirty="0"/>
          </a:p>
        </p:txBody>
      </p:sp>
    </p:spTree>
    <p:extLst>
      <p:ext uri="{BB962C8B-B14F-4D97-AF65-F5344CB8AC3E}">
        <p14:creationId xmlns:p14="http://schemas.microsoft.com/office/powerpoint/2010/main" val="24670916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b="1" dirty="0"/>
              <a:t>Public Act 02-92</a:t>
            </a:r>
          </a:p>
        </p:txBody>
      </p:sp>
      <p:sp>
        <p:nvSpPr>
          <p:cNvPr id="9219" name="Rectangle 3"/>
          <p:cNvSpPr>
            <a:spLocks noGrp="1" noChangeArrowheads="1"/>
          </p:cNvSpPr>
          <p:nvPr>
            <p:ph idx="1"/>
          </p:nvPr>
        </p:nvSpPr>
        <p:spPr/>
        <p:txBody>
          <a:bodyPr/>
          <a:lstStyle/>
          <a:p>
            <a:pPr algn="ctr">
              <a:buFont typeface="Wingdings" pitchFamily="2" charset="2"/>
              <a:buNone/>
            </a:pPr>
            <a:r>
              <a:rPr lang="en-US" altLang="en-US" dirty="0"/>
              <a:t>An Act Ensuring the Proper Installation and Maintenance of Medical Gas and Vacuum Systems</a:t>
            </a:r>
          </a:p>
          <a:p>
            <a:r>
              <a:rPr lang="en-US" altLang="en-US" dirty="0"/>
              <a:t>Approved June 3, 2002</a:t>
            </a:r>
          </a:p>
          <a:p>
            <a:r>
              <a:rPr lang="en-US" altLang="en-US"/>
              <a:t>Effective July 1, 2003</a:t>
            </a:r>
          </a:p>
          <a:p>
            <a:endParaRPr lang="en-US" altLang="en-US" dirty="0"/>
          </a:p>
        </p:txBody>
      </p:sp>
    </p:spTree>
    <p:extLst>
      <p:ext uri="{BB962C8B-B14F-4D97-AF65-F5344CB8AC3E}">
        <p14:creationId xmlns:p14="http://schemas.microsoft.com/office/powerpoint/2010/main" val="11840342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1752" y="76200"/>
            <a:ext cx="8534400" cy="911352"/>
          </a:xfrm>
        </p:spPr>
        <p:txBody>
          <a:bodyPr>
            <a:noAutofit/>
          </a:bodyPr>
          <a:lstStyle/>
          <a:p>
            <a:r>
              <a:rPr lang="en-US" altLang="en-US" sz="2800" b="1" dirty="0"/>
              <a:t>Sec. 2. Section 20-334a</a:t>
            </a:r>
            <a:br>
              <a:rPr lang="en-US" altLang="en-US" sz="2800" b="1" dirty="0"/>
            </a:br>
            <a:r>
              <a:rPr lang="en-US" altLang="en-US" sz="2800" b="1" dirty="0"/>
              <a:t>General Statutes</a:t>
            </a:r>
            <a:r>
              <a:rPr lang="en-US" altLang="en-US" sz="2800" dirty="0"/>
              <a:t> </a:t>
            </a:r>
          </a:p>
        </p:txBody>
      </p:sp>
      <p:sp>
        <p:nvSpPr>
          <p:cNvPr id="10243" name="Rectangle 3"/>
          <p:cNvSpPr>
            <a:spLocks noGrp="1" noChangeArrowheads="1"/>
          </p:cNvSpPr>
          <p:nvPr>
            <p:ph idx="1"/>
          </p:nvPr>
        </p:nvSpPr>
        <p:spPr/>
        <p:txBody>
          <a:bodyPr/>
          <a:lstStyle/>
          <a:p>
            <a:pPr algn="ctr">
              <a:buFont typeface="Wingdings" pitchFamily="2" charset="2"/>
              <a:buNone/>
            </a:pPr>
            <a:r>
              <a:rPr lang="en-US" altLang="en-US" sz="2800" dirty="0"/>
              <a:t>Amended by adding subsection (g) as follows</a:t>
            </a:r>
          </a:p>
          <a:p>
            <a:pPr>
              <a:buFont typeface="Wingdings" pitchFamily="2" charset="2"/>
              <a:buNone/>
            </a:pPr>
            <a:r>
              <a:rPr lang="en-US" altLang="en-US" sz="2800" dirty="0"/>
              <a:t>	(New) (g) On or after July 1, 2003, a medical gas and vacuum systems certificate for medical gas and vacuum systems work may be issued by the department, upon the authorization of the Plumbing and Piping Work Board or the Heating, Piping and Cooling Work Board, as appropriate to any person who…</a:t>
            </a:r>
          </a:p>
        </p:txBody>
      </p:sp>
    </p:spTree>
    <p:extLst>
      <p:ext uri="{BB962C8B-B14F-4D97-AF65-F5344CB8AC3E}">
        <p14:creationId xmlns:p14="http://schemas.microsoft.com/office/powerpoint/2010/main" val="35512019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b="1" dirty="0"/>
              <a:t>Sec. 2. Section 20-334a</a:t>
            </a:r>
          </a:p>
        </p:txBody>
      </p:sp>
      <p:sp>
        <p:nvSpPr>
          <p:cNvPr id="12291" name="Rectangle 3"/>
          <p:cNvSpPr>
            <a:spLocks noGrp="1" noChangeArrowheads="1"/>
          </p:cNvSpPr>
          <p:nvPr>
            <p:ph idx="1"/>
          </p:nvPr>
        </p:nvSpPr>
        <p:spPr/>
        <p:txBody>
          <a:bodyPr/>
          <a:lstStyle/>
          <a:p>
            <a:pPr>
              <a:lnSpc>
                <a:spcPct val="90000"/>
              </a:lnSpc>
              <a:buFont typeface="Wingdings" pitchFamily="2" charset="2"/>
              <a:buNone/>
            </a:pPr>
            <a:r>
              <a:rPr lang="en-US" altLang="en-US" dirty="0"/>
              <a:t>	(1) has been issued a P-1, P-2, S-1, S-2, S-3 or S-4 license under subdivision (1) of subsection (a) of this section, (2) has been certified as a medical gas and vacuum system brazer issued in accordance with the standards of Section IX entitled “Welding and Brazing Qualifications” of the American Society of Mechanical Engineers Boiler and Pressure Vessel Code, and</a:t>
            </a:r>
          </a:p>
        </p:txBody>
      </p:sp>
    </p:spTree>
    <p:extLst>
      <p:ext uri="{BB962C8B-B14F-4D97-AF65-F5344CB8AC3E}">
        <p14:creationId xmlns:p14="http://schemas.microsoft.com/office/powerpoint/2010/main" val="5268916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304800"/>
            <a:ext cx="7772400" cy="609600"/>
          </a:xfrm>
        </p:spPr>
        <p:txBody>
          <a:bodyPr>
            <a:normAutofit fontScale="90000"/>
          </a:bodyPr>
          <a:lstStyle/>
          <a:p>
            <a:r>
              <a:rPr lang="en-US" altLang="en-US" b="1" dirty="0"/>
              <a:t>Sec. 2. Section 20-334a</a:t>
            </a:r>
          </a:p>
        </p:txBody>
      </p:sp>
      <p:sp>
        <p:nvSpPr>
          <p:cNvPr id="13315" name="Rectangle 3"/>
          <p:cNvSpPr>
            <a:spLocks noGrp="1" noChangeArrowheads="1"/>
          </p:cNvSpPr>
          <p:nvPr>
            <p:ph idx="1"/>
          </p:nvPr>
        </p:nvSpPr>
        <p:spPr>
          <a:xfrm>
            <a:off x="685800" y="1676400"/>
            <a:ext cx="7772400" cy="4419600"/>
          </a:xfrm>
        </p:spPr>
        <p:txBody>
          <a:bodyPr>
            <a:normAutofit lnSpcReduction="10000"/>
          </a:bodyPr>
          <a:lstStyle/>
          <a:p>
            <a:pPr>
              <a:lnSpc>
                <a:spcPct val="90000"/>
              </a:lnSpc>
              <a:buFont typeface="Wingdings" pitchFamily="2" charset="2"/>
              <a:buNone/>
            </a:pPr>
            <a:r>
              <a:rPr lang="en-US" altLang="en-US" sz="2800" dirty="0"/>
              <a:t>	(3) Has been certified as having completed an approved training course on medical gas and vacuum system installation as required by American National Standards Institute-American Society of Sanitary Engineering Series 6000. No person shall perform medical gas and vacuum systems work unless such person has obtained a certificate pursuant to this subsection. Such certificate shall be renewed consistent with the renewal process for the prerequisite licenses. The fee for such certificate shall be twenty-five dollars.</a:t>
            </a:r>
          </a:p>
        </p:txBody>
      </p:sp>
    </p:spTree>
    <p:extLst>
      <p:ext uri="{BB962C8B-B14F-4D97-AF65-F5344CB8AC3E}">
        <p14:creationId xmlns:p14="http://schemas.microsoft.com/office/powerpoint/2010/main" val="19089016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N.F.P.A. 99 Scope</a:t>
            </a:r>
          </a:p>
        </p:txBody>
      </p:sp>
      <p:sp>
        <p:nvSpPr>
          <p:cNvPr id="3" name="Content Placeholder 2"/>
          <p:cNvSpPr>
            <a:spLocks noGrp="1"/>
          </p:cNvSpPr>
          <p:nvPr>
            <p:ph idx="1"/>
          </p:nvPr>
        </p:nvSpPr>
        <p:spPr/>
        <p:txBody>
          <a:bodyPr>
            <a:normAutofit/>
          </a:bodyPr>
          <a:lstStyle/>
          <a:p>
            <a:r>
              <a:rPr lang="en-US" sz="3600" dirty="0"/>
              <a:t>Chapter 1 Administration</a:t>
            </a:r>
          </a:p>
          <a:p>
            <a:r>
              <a:rPr lang="en-US" sz="3600" dirty="0"/>
              <a:t>Chapter 2 Referenced Publications</a:t>
            </a:r>
          </a:p>
          <a:p>
            <a:r>
              <a:rPr lang="en-US" sz="3600" dirty="0"/>
              <a:t>Chapter 3 Definitions</a:t>
            </a:r>
          </a:p>
          <a:p>
            <a:pPr lvl="1"/>
            <a:r>
              <a:rPr lang="en-US" sz="2800" dirty="0"/>
              <a:t>Scope</a:t>
            </a:r>
          </a:p>
          <a:p>
            <a:pPr lvl="2"/>
            <a:r>
              <a:rPr lang="en-US" sz="2400" dirty="0"/>
              <a:t>Establishes </a:t>
            </a:r>
            <a:r>
              <a:rPr lang="en-US" sz="2400" b="1" i="1" u="sng" dirty="0">
                <a:solidFill>
                  <a:srgbClr val="FF0000"/>
                </a:solidFill>
              </a:rPr>
              <a:t>Minimum</a:t>
            </a:r>
            <a:r>
              <a:rPr lang="en-US" sz="2400" dirty="0">
                <a:solidFill>
                  <a:srgbClr val="FF0000"/>
                </a:solidFill>
              </a:rPr>
              <a:t> </a:t>
            </a:r>
            <a:r>
              <a:rPr lang="en-US" sz="2400" dirty="0"/>
              <a:t>criteria</a:t>
            </a:r>
          </a:p>
          <a:p>
            <a:pPr lvl="2"/>
            <a:r>
              <a:rPr lang="en-US" sz="2400" dirty="0"/>
              <a:t>Chapter 4 establishes criteria for the levels of health care services or systems bashed on risk to the patients, staff, or visitors in health care facilities. </a:t>
            </a:r>
          </a:p>
          <a:p>
            <a:pPr lvl="2"/>
            <a:endParaRPr lang="en-US" dirty="0"/>
          </a:p>
        </p:txBody>
      </p:sp>
    </p:spTree>
    <p:extLst>
      <p:ext uri="{BB962C8B-B14F-4D97-AF65-F5344CB8AC3E}">
        <p14:creationId xmlns:p14="http://schemas.microsoft.com/office/powerpoint/2010/main" val="36103263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health care facility?</a:t>
            </a:r>
          </a:p>
        </p:txBody>
      </p:sp>
      <p:sp>
        <p:nvSpPr>
          <p:cNvPr id="3" name="Content Placeholder 2"/>
          <p:cNvSpPr>
            <a:spLocks noGrp="1"/>
          </p:cNvSpPr>
          <p:nvPr>
            <p:ph idx="1"/>
          </p:nvPr>
        </p:nvSpPr>
        <p:spPr/>
        <p:txBody>
          <a:bodyPr/>
          <a:lstStyle/>
          <a:p>
            <a:r>
              <a:rPr lang="en-US" dirty="0"/>
              <a:t>For the purposes of this code, a health care facility is defined as: Buildings, portions of buildings, or mobile enclosures in which human medical, dental, psychiatric, nursing, obstetrical, or surgical care is provided. 3.3.67</a:t>
            </a:r>
          </a:p>
          <a:p>
            <a:r>
              <a:rPr lang="en-US" dirty="0"/>
              <a:t>In 2017 section 1.3.1 was added. </a:t>
            </a:r>
          </a:p>
          <a:p>
            <a:pPr lvl="1"/>
            <a:r>
              <a:rPr lang="en-US" dirty="0"/>
              <a:t>Veterinary has been added to the excluded facility types.  </a:t>
            </a:r>
          </a:p>
          <a:p>
            <a:endParaRPr lang="en-US" dirty="0"/>
          </a:p>
        </p:txBody>
      </p:sp>
    </p:spTree>
    <p:extLst>
      <p:ext uri="{BB962C8B-B14F-4D97-AF65-F5344CB8AC3E}">
        <p14:creationId xmlns:p14="http://schemas.microsoft.com/office/powerpoint/2010/main" val="11869944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normAutofit fontScale="90000"/>
          </a:bodyPr>
          <a:lstStyle/>
          <a:p>
            <a:r>
              <a:rPr lang="en-US" dirty="0"/>
              <a:t>Chapter 4 Fundamentals</a:t>
            </a:r>
          </a:p>
        </p:txBody>
      </p:sp>
      <p:sp>
        <p:nvSpPr>
          <p:cNvPr id="3" name="Content Placeholder 2"/>
          <p:cNvSpPr>
            <a:spLocks noGrp="1"/>
          </p:cNvSpPr>
          <p:nvPr>
            <p:ph idx="1"/>
          </p:nvPr>
        </p:nvSpPr>
        <p:spPr/>
        <p:txBody>
          <a:bodyPr/>
          <a:lstStyle/>
          <a:p>
            <a:r>
              <a:rPr lang="en-US" dirty="0"/>
              <a:t>Risk Categories</a:t>
            </a:r>
          </a:p>
          <a:p>
            <a:pPr lvl="1"/>
            <a:r>
              <a:rPr lang="en-US" dirty="0"/>
              <a:t>Risk Categories are assigned as either Category 1, 2, 3 or 4, depending on risk to the patient, staff or a visitor to the health care facility. </a:t>
            </a:r>
          </a:p>
          <a:p>
            <a:pPr lvl="1"/>
            <a:r>
              <a:rPr lang="en-US" dirty="0"/>
              <a:t>Previous NFPA codes referred to Risk Categories as either…</a:t>
            </a:r>
          </a:p>
          <a:p>
            <a:pPr lvl="2"/>
            <a:r>
              <a:rPr lang="en-US" dirty="0"/>
              <a:t>Type</a:t>
            </a:r>
          </a:p>
          <a:p>
            <a:pPr lvl="2"/>
            <a:r>
              <a:rPr lang="en-US" dirty="0"/>
              <a:t>Level or</a:t>
            </a:r>
          </a:p>
          <a:p>
            <a:pPr lvl="2"/>
            <a:r>
              <a:rPr lang="en-US" dirty="0"/>
              <a:t>Category</a:t>
            </a:r>
          </a:p>
          <a:p>
            <a:pPr lvl="1"/>
            <a:endParaRPr lang="en-US" dirty="0"/>
          </a:p>
          <a:p>
            <a:pPr marL="0" indent="0">
              <a:buNone/>
            </a:pPr>
            <a:endParaRPr lang="en-US" dirty="0"/>
          </a:p>
        </p:txBody>
      </p:sp>
    </p:spTree>
    <p:extLst>
      <p:ext uri="{BB962C8B-B14F-4D97-AF65-F5344CB8AC3E}">
        <p14:creationId xmlns:p14="http://schemas.microsoft.com/office/powerpoint/2010/main" val="234353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Relief Valve Discharge</a:t>
            </a:r>
          </a:p>
        </p:txBody>
      </p:sp>
      <p:sp>
        <p:nvSpPr>
          <p:cNvPr id="3" name="Content Placeholder 2"/>
          <p:cNvSpPr>
            <a:spLocks noGrp="1"/>
          </p:cNvSpPr>
          <p:nvPr>
            <p:ph idx="1"/>
          </p:nvPr>
        </p:nvSpPr>
        <p:spPr/>
        <p:txBody>
          <a:bodyPr>
            <a:normAutofit/>
          </a:bodyPr>
          <a:lstStyle/>
          <a:p>
            <a:pPr marL="0" indent="0">
              <a:buNone/>
            </a:pPr>
            <a:r>
              <a:rPr lang="en-US" dirty="0"/>
              <a:t>10. Termination</a:t>
            </a:r>
            <a:r>
              <a:rPr lang="en-US" sz="2800" dirty="0"/>
              <a:t>—Maximum of 6” but </a:t>
            </a:r>
            <a:r>
              <a:rPr lang="en-US" sz="2800" b="1" i="1" dirty="0">
                <a:solidFill>
                  <a:srgbClr val="FF0000"/>
                </a:solidFill>
              </a:rPr>
              <a:t>not</a:t>
            </a:r>
            <a:r>
              <a:rPr lang="en-US" sz="2800" dirty="0"/>
              <a:t> less than two pipe diameters of the discharge pipe above the floor or flood rim of receptacle. </a:t>
            </a:r>
            <a:endParaRPr lang="en-US" dirty="0"/>
          </a:p>
          <a:p>
            <a:pPr marL="0" indent="0">
              <a:buNone/>
            </a:pPr>
            <a:r>
              <a:rPr lang="en-US" dirty="0"/>
              <a:t>11. Shall </a:t>
            </a:r>
            <a:r>
              <a:rPr lang="en-US" b="1" i="1" dirty="0">
                <a:solidFill>
                  <a:srgbClr val="FF0000"/>
                </a:solidFill>
              </a:rPr>
              <a:t>not</a:t>
            </a:r>
            <a:r>
              <a:rPr lang="en-US" dirty="0"/>
              <a:t> have a threaded connection at the discharge end.</a:t>
            </a:r>
          </a:p>
          <a:p>
            <a:pPr marL="0" indent="0">
              <a:buNone/>
            </a:pPr>
            <a:r>
              <a:rPr lang="en-US" dirty="0"/>
              <a:t>12. Shall </a:t>
            </a:r>
            <a:r>
              <a:rPr lang="en-US" b="1" i="1" dirty="0">
                <a:solidFill>
                  <a:srgbClr val="FF0000"/>
                </a:solidFill>
              </a:rPr>
              <a:t>not</a:t>
            </a:r>
            <a:r>
              <a:rPr lang="en-US" dirty="0"/>
              <a:t> have tee fittings or valves.</a:t>
            </a:r>
          </a:p>
          <a:p>
            <a:pPr marL="0" indent="0">
              <a:buNone/>
            </a:pPr>
            <a:r>
              <a:rPr lang="en-US" dirty="0"/>
              <a:t>13. Shall be of a material listed in Section 605.4 or materials in accordance with ASME A 112.4.1.</a:t>
            </a:r>
          </a:p>
        </p:txBody>
      </p:sp>
    </p:spTree>
    <p:extLst>
      <p:ext uri="{BB962C8B-B14F-4D97-AF65-F5344CB8AC3E}">
        <p14:creationId xmlns:p14="http://schemas.microsoft.com/office/powerpoint/2010/main" val="37162822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Category 1 </a:t>
            </a:r>
          </a:p>
        </p:txBody>
      </p:sp>
      <p:sp>
        <p:nvSpPr>
          <p:cNvPr id="3" name="Content Placeholder 2"/>
          <p:cNvSpPr>
            <a:spLocks noGrp="1"/>
          </p:cNvSpPr>
          <p:nvPr>
            <p:ph idx="1"/>
          </p:nvPr>
        </p:nvSpPr>
        <p:spPr/>
        <p:txBody>
          <a:bodyPr>
            <a:normAutofit lnSpcReduction="10000"/>
          </a:bodyPr>
          <a:lstStyle/>
          <a:p>
            <a:r>
              <a:rPr lang="en-US" dirty="0"/>
              <a:t>Where a failure of equipment, systems and or activities are likely to cause major injury or death of patients, staff, or visitors shall be designed to meet the requirements of</a:t>
            </a:r>
            <a:r>
              <a:rPr lang="en-US" dirty="0">
                <a:solidFill>
                  <a:prstClr val="black"/>
                </a:solidFill>
              </a:rPr>
              <a:t> Category 1</a:t>
            </a:r>
            <a:r>
              <a:rPr lang="en-US" dirty="0"/>
              <a:t>, as stated in this code.</a:t>
            </a:r>
          </a:p>
          <a:p>
            <a:pPr lvl="1"/>
            <a:r>
              <a:rPr lang="en-US" dirty="0"/>
              <a:t>Category 1 is covered in Chapter 5 Gas and Vacuum Systems  Section 5.1 Category 1 Piped Gas and Vacuum Systems through</a:t>
            </a:r>
          </a:p>
          <a:p>
            <a:pPr lvl="1"/>
            <a:r>
              <a:rPr lang="en-US" dirty="0"/>
              <a:t>Section 5.1.14 Category 1 Operations and Management</a:t>
            </a:r>
          </a:p>
          <a:p>
            <a:endParaRPr lang="en-US" dirty="0"/>
          </a:p>
        </p:txBody>
      </p:sp>
    </p:spTree>
    <p:extLst>
      <p:ext uri="{BB962C8B-B14F-4D97-AF65-F5344CB8AC3E}">
        <p14:creationId xmlns:p14="http://schemas.microsoft.com/office/powerpoint/2010/main" val="2977610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normAutofit/>
          </a:bodyPr>
          <a:lstStyle/>
          <a:p>
            <a:r>
              <a:rPr lang="en-US" sz="3200" b="1" dirty="0"/>
              <a:t>Category 2 </a:t>
            </a:r>
          </a:p>
        </p:txBody>
      </p:sp>
      <p:sp>
        <p:nvSpPr>
          <p:cNvPr id="3" name="Content Placeholder 2"/>
          <p:cNvSpPr>
            <a:spLocks noGrp="1"/>
          </p:cNvSpPr>
          <p:nvPr>
            <p:ph idx="1"/>
          </p:nvPr>
        </p:nvSpPr>
        <p:spPr>
          <a:xfrm>
            <a:off x="457200" y="1143000"/>
            <a:ext cx="8229600" cy="4953000"/>
          </a:xfrm>
        </p:spPr>
        <p:txBody>
          <a:bodyPr>
            <a:normAutofit fontScale="92500" lnSpcReduction="10000"/>
          </a:bodyPr>
          <a:lstStyle/>
          <a:p>
            <a:r>
              <a:rPr lang="en-US" dirty="0"/>
              <a:t>Where a failure of equipment, systems and or activities are likely to cause minor injury or death of patients, staff, or visitors shall be designed to meet the requirements of Category 2, as stated in this code.</a:t>
            </a:r>
          </a:p>
          <a:p>
            <a:pPr lvl="1"/>
            <a:r>
              <a:rPr lang="en-US" dirty="0"/>
              <a:t>Category 2 is covered in Chapter 5 Gas and Vacuum Systems  Section 5.2 Category 2 Piped Gas and Vacuum Systems through</a:t>
            </a:r>
          </a:p>
          <a:p>
            <a:pPr lvl="1"/>
            <a:r>
              <a:rPr lang="en-US" dirty="0"/>
              <a:t>Section 5.2.14 Category 1 Operations and Management</a:t>
            </a:r>
          </a:p>
          <a:p>
            <a:pPr lvl="2"/>
            <a:r>
              <a:rPr lang="en-US" dirty="0"/>
              <a:t>Many of the sections in Category 2 will refer you back to the corresponding section of Category 1</a:t>
            </a:r>
          </a:p>
          <a:p>
            <a:pPr lvl="1"/>
            <a:endParaRPr lang="en-US" dirty="0"/>
          </a:p>
          <a:p>
            <a:endParaRPr lang="en-US" dirty="0"/>
          </a:p>
        </p:txBody>
      </p:sp>
    </p:spTree>
    <p:extLst>
      <p:ext uri="{BB962C8B-B14F-4D97-AF65-F5344CB8AC3E}">
        <p14:creationId xmlns:p14="http://schemas.microsoft.com/office/powerpoint/2010/main" val="34683250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Category 3</a:t>
            </a:r>
          </a:p>
        </p:txBody>
      </p:sp>
      <p:sp>
        <p:nvSpPr>
          <p:cNvPr id="3" name="Content Placeholder 2"/>
          <p:cNvSpPr>
            <a:spLocks noGrp="1"/>
          </p:cNvSpPr>
          <p:nvPr>
            <p:ph idx="1"/>
          </p:nvPr>
        </p:nvSpPr>
        <p:spPr/>
        <p:txBody>
          <a:bodyPr>
            <a:normAutofit fontScale="85000" lnSpcReduction="10000"/>
          </a:bodyPr>
          <a:lstStyle/>
          <a:p>
            <a:pPr lvl="0">
              <a:buClr>
                <a:srgbClr val="D16349"/>
              </a:buClr>
            </a:pPr>
            <a:r>
              <a:rPr lang="en-US" dirty="0">
                <a:solidFill>
                  <a:prstClr val="black"/>
                </a:solidFill>
              </a:rPr>
              <a:t>Where a failure of equipment, systems and or activities are not likely to cause minor injury or death of patients, staff, or visitors but may cause discomfort, shall be designed to meet the requirements of Category 3, as stated in this code.</a:t>
            </a:r>
            <a:endParaRPr lang="en-US" dirty="0"/>
          </a:p>
          <a:p>
            <a:pPr lvl="1"/>
            <a:r>
              <a:rPr lang="en-US" dirty="0"/>
              <a:t>Category 3 is covered in Chapter 5 Gas and Vacuum Systems  Section 5.3 Category 3 Piped Gas and Vacuum Systems through</a:t>
            </a:r>
          </a:p>
          <a:p>
            <a:pPr lvl="1"/>
            <a:r>
              <a:rPr lang="en-US" dirty="0"/>
              <a:t>Section 5.3.14 Category 1 Operations and Management</a:t>
            </a:r>
          </a:p>
          <a:p>
            <a:pPr lvl="2"/>
            <a:r>
              <a:rPr lang="en-US" dirty="0"/>
              <a:t>Unlike Category 2, Category 3 has many differences from Category 1. Although there are sections in Category 3 that reference Category 1. </a:t>
            </a:r>
          </a:p>
          <a:p>
            <a:pPr lvl="1"/>
            <a:endParaRPr lang="en-US" dirty="0"/>
          </a:p>
          <a:p>
            <a:pPr lvl="1"/>
            <a:endParaRPr lang="en-US" dirty="0"/>
          </a:p>
          <a:p>
            <a:endParaRPr lang="en-US" dirty="0"/>
          </a:p>
        </p:txBody>
      </p:sp>
    </p:spTree>
    <p:extLst>
      <p:ext uri="{BB962C8B-B14F-4D97-AF65-F5344CB8AC3E}">
        <p14:creationId xmlns:p14="http://schemas.microsoft.com/office/powerpoint/2010/main" val="23969587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Category 4</a:t>
            </a:r>
          </a:p>
        </p:txBody>
      </p:sp>
      <p:sp>
        <p:nvSpPr>
          <p:cNvPr id="3" name="Content Placeholder 2"/>
          <p:cNvSpPr>
            <a:spLocks noGrp="1"/>
          </p:cNvSpPr>
          <p:nvPr>
            <p:ph idx="1"/>
          </p:nvPr>
        </p:nvSpPr>
        <p:spPr/>
        <p:txBody>
          <a:bodyPr>
            <a:normAutofit lnSpcReduction="10000"/>
          </a:bodyPr>
          <a:lstStyle/>
          <a:p>
            <a:r>
              <a:rPr lang="en-US" dirty="0"/>
              <a:t>Activities, systems or equipment whose failure would have no impact on patient care shall be designed to meet Category 4 requirements, as detailed in this code. </a:t>
            </a:r>
          </a:p>
          <a:p>
            <a:pPr lvl="0">
              <a:buClr>
                <a:srgbClr val="D16349"/>
              </a:buClr>
            </a:pPr>
            <a:r>
              <a:rPr lang="en-US" dirty="0">
                <a:solidFill>
                  <a:prstClr val="black"/>
                </a:solidFill>
              </a:rPr>
              <a:t>Where a failure of equipment, systems and or activities has no affect on patients, staff, or visitors shall be designed to meet the requirements of Category 4, as stated in this code.</a:t>
            </a:r>
          </a:p>
          <a:p>
            <a:endParaRPr lang="en-US" dirty="0"/>
          </a:p>
        </p:txBody>
      </p:sp>
    </p:spTree>
    <p:extLst>
      <p:ext uri="{BB962C8B-B14F-4D97-AF65-F5344CB8AC3E}">
        <p14:creationId xmlns:p14="http://schemas.microsoft.com/office/powerpoint/2010/main" val="29301533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Qualifications of Installers</a:t>
            </a:r>
          </a:p>
        </p:txBody>
      </p:sp>
      <p:sp>
        <p:nvSpPr>
          <p:cNvPr id="3" name="Content Placeholder 2"/>
          <p:cNvSpPr>
            <a:spLocks noGrp="1"/>
          </p:cNvSpPr>
          <p:nvPr>
            <p:ph idx="1"/>
          </p:nvPr>
        </p:nvSpPr>
        <p:spPr/>
        <p:txBody>
          <a:bodyPr>
            <a:normAutofit lnSpcReduction="10000"/>
          </a:bodyPr>
          <a:lstStyle/>
          <a:p>
            <a:r>
              <a:rPr lang="en-US" dirty="0"/>
              <a:t>Shall be certified in accordance with ASSE 6010</a:t>
            </a:r>
          </a:p>
          <a:p>
            <a:pPr lvl="1"/>
            <a:r>
              <a:rPr lang="en-US" dirty="0"/>
              <a:t>ASSE 6010 requires…</a:t>
            </a:r>
          </a:p>
          <a:p>
            <a:pPr lvl="2"/>
            <a:r>
              <a:rPr lang="en-US" dirty="0"/>
              <a:t>Pass a 100 question closed book test on NFPA 99</a:t>
            </a:r>
          </a:p>
          <a:p>
            <a:pPr lvl="3"/>
            <a:r>
              <a:rPr lang="en-US" dirty="0"/>
              <a:t>This test must be renewed with the updating of the code. </a:t>
            </a:r>
          </a:p>
          <a:p>
            <a:pPr lvl="2"/>
            <a:r>
              <a:rPr lang="en-US" dirty="0"/>
              <a:t>Pass a 1.5” copper braze test two couplings one in the horizontal position and one in the vertical position using up flows only.</a:t>
            </a:r>
          </a:p>
          <a:p>
            <a:pPr lvl="3"/>
            <a:r>
              <a:rPr lang="en-US" dirty="0"/>
              <a:t>The braze certification has to be maintained  every six months by submitting a brazer continuity form on company letterhead to the original certifying agency. </a:t>
            </a:r>
          </a:p>
        </p:txBody>
      </p:sp>
    </p:spTree>
    <p:extLst>
      <p:ext uri="{BB962C8B-B14F-4D97-AF65-F5344CB8AC3E}">
        <p14:creationId xmlns:p14="http://schemas.microsoft.com/office/powerpoint/2010/main" val="31860754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Qualifications of Installers</a:t>
            </a:r>
          </a:p>
        </p:txBody>
      </p:sp>
      <p:sp>
        <p:nvSpPr>
          <p:cNvPr id="3" name="Content Placeholder 2"/>
          <p:cNvSpPr>
            <a:spLocks noGrp="1"/>
          </p:cNvSpPr>
          <p:nvPr>
            <p:ph idx="1"/>
          </p:nvPr>
        </p:nvSpPr>
        <p:spPr/>
        <p:txBody>
          <a:bodyPr/>
          <a:lstStyle/>
          <a:p>
            <a:r>
              <a:rPr lang="en-US" dirty="0"/>
              <a:t>Installers of medical gas systems shall </a:t>
            </a:r>
            <a:r>
              <a:rPr lang="en-US" b="1" i="1" u="sng" dirty="0">
                <a:solidFill>
                  <a:srgbClr val="FF0000"/>
                </a:solidFill>
              </a:rPr>
              <a:t>NOT</a:t>
            </a:r>
            <a:r>
              <a:rPr lang="en-US" dirty="0"/>
              <a:t> use their certification to oversee installation by non-certified installers.</a:t>
            </a:r>
          </a:p>
          <a:p>
            <a:r>
              <a:rPr lang="en-US" dirty="0"/>
              <a:t>Prior to any installation work, the installer of medical gas and vacuum piping shall provide and maintain documentation on the job site for the qualification of brazing procedures and individual brazers. </a:t>
            </a:r>
          </a:p>
          <a:p>
            <a:endParaRPr lang="en-US" dirty="0"/>
          </a:p>
        </p:txBody>
      </p:sp>
    </p:spTree>
    <p:extLst>
      <p:ext uri="{BB962C8B-B14F-4D97-AF65-F5344CB8AC3E}">
        <p14:creationId xmlns:p14="http://schemas.microsoft.com/office/powerpoint/2010/main" val="4060781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Maintaining Certifications</a:t>
            </a:r>
          </a:p>
        </p:txBody>
      </p:sp>
      <p:sp>
        <p:nvSpPr>
          <p:cNvPr id="3" name="Content Placeholder 2"/>
          <p:cNvSpPr>
            <a:spLocks noGrp="1"/>
          </p:cNvSpPr>
          <p:nvPr>
            <p:ph idx="1"/>
          </p:nvPr>
        </p:nvSpPr>
        <p:spPr>
          <a:xfrm>
            <a:off x="301752" y="1524000"/>
            <a:ext cx="8503920" cy="4575048"/>
          </a:xfrm>
        </p:spPr>
        <p:txBody>
          <a:bodyPr>
            <a:normAutofit fontScale="85000" lnSpcReduction="10000"/>
          </a:bodyPr>
          <a:lstStyle/>
          <a:p>
            <a:r>
              <a:rPr lang="en-US" dirty="0"/>
              <a:t>Medical Gas Brazing certifications are required to be maintained every six months. A letter of brazer continuity must be sent to the issuer of the braze certification to maintain continuity.</a:t>
            </a:r>
          </a:p>
          <a:p>
            <a:r>
              <a:rPr lang="en-US" dirty="0"/>
              <a:t>The medical gas install portion of the certification must be maintained every three years. This can be accomplished by taking a 40 question open book test.</a:t>
            </a:r>
          </a:p>
          <a:p>
            <a:r>
              <a:rPr lang="en-US" dirty="0"/>
              <a:t>The State of CT Medical Gas certification is not valid without and up-to-date certification card and the certification card is not valid without a State of CT certification</a:t>
            </a:r>
          </a:p>
          <a:p>
            <a:endParaRPr lang="en-US" dirty="0"/>
          </a:p>
          <a:p>
            <a:endParaRPr lang="en-US" dirty="0"/>
          </a:p>
        </p:txBody>
      </p:sp>
    </p:spTree>
    <p:extLst>
      <p:ext uri="{BB962C8B-B14F-4D97-AF65-F5344CB8AC3E}">
        <p14:creationId xmlns:p14="http://schemas.microsoft.com/office/powerpoint/2010/main" val="734859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Qualification of Brazing Procedures</a:t>
            </a:r>
          </a:p>
        </p:txBody>
      </p:sp>
      <p:sp>
        <p:nvSpPr>
          <p:cNvPr id="3" name="Content Placeholder 2"/>
          <p:cNvSpPr>
            <a:spLocks noGrp="1"/>
          </p:cNvSpPr>
          <p:nvPr>
            <p:ph idx="1"/>
          </p:nvPr>
        </p:nvSpPr>
        <p:spPr/>
        <p:txBody>
          <a:bodyPr>
            <a:normAutofit fontScale="85000" lnSpcReduction="10000"/>
          </a:bodyPr>
          <a:lstStyle/>
          <a:p>
            <a:r>
              <a:rPr lang="en-US" dirty="0"/>
              <a:t>Company’s must have an approved written brazing procedure that comply’ with Section IX of the Welding and Brazing Qualification of the ASME Boiler and Pressure Vessel Code, or AWS B2.2 Standard for Brazing Procedure and Performance Qualification. </a:t>
            </a:r>
          </a:p>
          <a:p>
            <a:r>
              <a:rPr lang="en-US" dirty="0"/>
              <a:t>The installing company has to qualify one brazer following each brazing procedure specification used. </a:t>
            </a:r>
          </a:p>
          <a:p>
            <a:r>
              <a:rPr lang="en-US" dirty="0"/>
              <a:t>These records should be part of turnover documentation as well as all brazer qualification records to the end user.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181600"/>
            <a:ext cx="327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161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i="1" u="sng" dirty="0"/>
              <a:t>The End—Your Feed Back</a:t>
            </a:r>
          </a:p>
        </p:txBody>
      </p:sp>
      <p:pic>
        <p:nvPicPr>
          <p:cNvPr id="6148" name="Picture 4" descr="C:\Users\fdacato\Pictures\Qman 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00" y="1828800"/>
            <a:ext cx="4114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13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rmAutofit/>
          </a:bodyPr>
          <a:lstStyle/>
          <a:p>
            <a:r>
              <a:rPr lang="en-US" b="1" dirty="0"/>
              <a:t>Required pan under water heaters.</a:t>
            </a:r>
          </a:p>
        </p:txBody>
      </p:sp>
      <p:sp>
        <p:nvSpPr>
          <p:cNvPr id="3" name="Content Placeholder 2"/>
          <p:cNvSpPr>
            <a:spLocks noGrp="1"/>
          </p:cNvSpPr>
          <p:nvPr>
            <p:ph idx="1"/>
          </p:nvPr>
        </p:nvSpPr>
        <p:spPr>
          <a:xfrm>
            <a:off x="457200" y="1295400"/>
            <a:ext cx="8229600" cy="5029200"/>
          </a:xfrm>
        </p:spPr>
        <p:txBody>
          <a:bodyPr>
            <a:normAutofit/>
          </a:bodyPr>
          <a:lstStyle/>
          <a:p>
            <a:pPr marL="0" indent="0">
              <a:buNone/>
            </a:pPr>
            <a:r>
              <a:rPr lang="en-US" b="1" i="1" u="sng" dirty="0"/>
              <a:t>IPC Section 504.7 Required pan.</a:t>
            </a:r>
            <a:r>
              <a:rPr lang="en-US" b="1" dirty="0"/>
              <a:t>—</a:t>
            </a:r>
            <a:r>
              <a:rPr lang="en-US" dirty="0"/>
              <a:t>Pans are required where leakage from a water heater can cause damage.</a:t>
            </a:r>
          </a:p>
          <a:p>
            <a:r>
              <a:rPr lang="en-US" dirty="0"/>
              <a:t>Pans shall be galvanized steel 24 gauge.</a:t>
            </a:r>
          </a:p>
          <a:p>
            <a:r>
              <a:rPr lang="en-US" dirty="0"/>
              <a:t>Pans approved for such use may also be used. </a:t>
            </a:r>
          </a:p>
          <a:p>
            <a:pPr marL="0" indent="0">
              <a:buNone/>
            </a:pPr>
            <a:r>
              <a:rPr lang="en-US" b="1" i="1" u="sng" dirty="0"/>
              <a:t>IPC Section 504.7.1 Pan size and drain.</a:t>
            </a:r>
          </a:p>
          <a:p>
            <a:r>
              <a:rPr lang="en-US" dirty="0"/>
              <a:t>Minimum 1 ½” tall</a:t>
            </a:r>
          </a:p>
          <a:p>
            <a:r>
              <a:rPr lang="en-US" dirty="0"/>
              <a:t>Drain line minimum ¾” </a:t>
            </a:r>
          </a:p>
          <a:p>
            <a:pPr lvl="1"/>
            <a:r>
              <a:rPr lang="en-US" dirty="0"/>
              <a:t>Piping material for drain line listed in Table 605.4</a:t>
            </a:r>
          </a:p>
          <a:p>
            <a:pPr marL="0" indent="0">
              <a:buNone/>
            </a:pPr>
            <a:endParaRPr lang="en-US" dirty="0"/>
          </a:p>
        </p:txBody>
      </p:sp>
    </p:spTree>
    <p:extLst>
      <p:ext uri="{BB962C8B-B14F-4D97-AF65-F5344CB8AC3E}">
        <p14:creationId xmlns:p14="http://schemas.microsoft.com/office/powerpoint/2010/main" val="95087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229600" cy="1630362"/>
          </a:xfrm>
        </p:spPr>
        <p:txBody>
          <a:bodyPr>
            <a:noAutofit/>
          </a:bodyPr>
          <a:lstStyle/>
          <a:p>
            <a:r>
              <a:rPr lang="en-US" sz="3600" b="1" dirty="0"/>
              <a:t>Pans and tankless water heaters and pan drain terminations. Finish basement requirements.</a:t>
            </a:r>
          </a:p>
        </p:txBody>
      </p:sp>
      <p:sp>
        <p:nvSpPr>
          <p:cNvPr id="3" name="Content Placeholder 2"/>
          <p:cNvSpPr>
            <a:spLocks noGrp="1"/>
          </p:cNvSpPr>
          <p:nvPr>
            <p:ph idx="1"/>
          </p:nvPr>
        </p:nvSpPr>
        <p:spPr>
          <a:xfrm>
            <a:off x="457200" y="1858962"/>
            <a:ext cx="8305800" cy="4770438"/>
          </a:xfrm>
        </p:spPr>
        <p:txBody>
          <a:bodyPr>
            <a:normAutofit/>
          </a:bodyPr>
          <a:lstStyle/>
          <a:p>
            <a:pPr marL="0" indent="0">
              <a:buNone/>
            </a:pPr>
            <a:r>
              <a:rPr lang="en-US" b="1" i="1" u="sng" dirty="0"/>
              <a:t>IPC Section 504.7.2</a:t>
            </a:r>
          </a:p>
          <a:p>
            <a:r>
              <a:rPr lang="en-US" sz="2800" dirty="0"/>
              <a:t>Extend full size to a place of termination</a:t>
            </a:r>
          </a:p>
          <a:p>
            <a:r>
              <a:rPr lang="en-US" sz="2800" dirty="0"/>
              <a:t>Termination point shall be either a floor drain or outside of the building.</a:t>
            </a:r>
          </a:p>
          <a:p>
            <a:r>
              <a:rPr lang="en-US" sz="2800" dirty="0"/>
              <a:t>Terminate </a:t>
            </a:r>
            <a:r>
              <a:rPr lang="en-US" sz="2800" b="1" i="1" dirty="0">
                <a:solidFill>
                  <a:srgbClr val="FF0000"/>
                </a:solidFill>
              </a:rPr>
              <a:t>not</a:t>
            </a:r>
            <a:r>
              <a:rPr lang="en-US" sz="2800" dirty="0"/>
              <a:t> less that 6” or more than 24” above the surface of the ground.</a:t>
            </a:r>
          </a:p>
          <a:p>
            <a:r>
              <a:rPr lang="en-US" sz="2800" dirty="0"/>
              <a:t>Drain pan </a:t>
            </a:r>
            <a:r>
              <a:rPr lang="en-US" sz="2800" b="1" i="1" dirty="0">
                <a:solidFill>
                  <a:srgbClr val="FF0000"/>
                </a:solidFill>
              </a:rPr>
              <a:t>not</a:t>
            </a:r>
            <a:r>
              <a:rPr lang="en-US" sz="2800" dirty="0"/>
              <a:t> required for a replacement if DWV system is overhead or the termination point of the discharge line is below grade.</a:t>
            </a:r>
          </a:p>
          <a:p>
            <a:endParaRPr lang="en-US" dirty="0"/>
          </a:p>
        </p:txBody>
      </p:sp>
      <p:pic>
        <p:nvPicPr>
          <p:cNvPr id="4" name="Picture 3">
            <a:extLst>
              <a:ext uri="{FF2B5EF4-FFF2-40B4-BE49-F238E27FC236}">
                <a16:creationId xmlns:a16="http://schemas.microsoft.com/office/drawing/2014/main" xmlns="" id="{7F400CF0-4336-416B-8719-EE9CBB3074E8}"/>
              </a:ext>
            </a:extLst>
          </p:cNvPr>
          <p:cNvPicPr>
            <a:picLocks noChangeAspect="1"/>
          </p:cNvPicPr>
          <p:nvPr/>
        </p:nvPicPr>
        <p:blipFill>
          <a:blip r:embed="rId3"/>
          <a:stretch>
            <a:fillRect/>
          </a:stretch>
        </p:blipFill>
        <p:spPr>
          <a:xfrm>
            <a:off x="7315200" y="5791914"/>
            <a:ext cx="1219596" cy="914697"/>
          </a:xfrm>
          <a:prstGeom prst="rect">
            <a:avLst/>
          </a:prstGeom>
        </p:spPr>
      </p:pic>
    </p:spTree>
    <p:extLst>
      <p:ext uri="{BB962C8B-B14F-4D97-AF65-F5344CB8AC3E}">
        <p14:creationId xmlns:p14="http://schemas.microsoft.com/office/powerpoint/2010/main" val="17315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Topic 3 Third Party Certification</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7391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42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a:t>Third Party Certification</a:t>
            </a:r>
          </a:p>
        </p:txBody>
      </p:sp>
      <p:sp>
        <p:nvSpPr>
          <p:cNvPr id="3" name="Content Placeholder 2"/>
          <p:cNvSpPr>
            <a:spLocks noGrp="1"/>
          </p:cNvSpPr>
          <p:nvPr>
            <p:ph idx="1"/>
          </p:nvPr>
        </p:nvSpPr>
        <p:spPr>
          <a:xfrm>
            <a:off x="381000" y="1371600"/>
            <a:ext cx="8382000" cy="4953000"/>
          </a:xfrm>
        </p:spPr>
        <p:txBody>
          <a:bodyPr>
            <a:normAutofit fontScale="92500" lnSpcReduction="10000"/>
          </a:bodyPr>
          <a:lstStyle/>
          <a:p>
            <a:r>
              <a:rPr lang="en-US" dirty="0"/>
              <a:t>A third party certification agency is defined as an agency that is approved to certify that a product or material has met a standard through testing, assessment and surveillance of a manufacture’s quality control system.</a:t>
            </a:r>
          </a:p>
          <a:p>
            <a:r>
              <a:rPr lang="en-US" dirty="0"/>
              <a:t>Third-party certification means that an independent organization has reviewed the manufacturing process of a product and has independently determined that the final product complies with specific standards for safety, quality or performance.</a:t>
            </a:r>
          </a:p>
          <a:p>
            <a:pPr marL="0" indent="0">
              <a:buNone/>
            </a:pPr>
            <a:endParaRPr lang="en-US" dirty="0"/>
          </a:p>
        </p:txBody>
      </p:sp>
    </p:spTree>
    <p:extLst>
      <p:ext uri="{BB962C8B-B14F-4D97-AF65-F5344CB8AC3E}">
        <p14:creationId xmlns:p14="http://schemas.microsoft.com/office/powerpoint/2010/main" val="327706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House Keeping </a:t>
            </a:r>
          </a:p>
        </p:txBody>
      </p:sp>
      <p:sp>
        <p:nvSpPr>
          <p:cNvPr id="3" name="Content Placeholder 2"/>
          <p:cNvSpPr>
            <a:spLocks noGrp="1"/>
          </p:cNvSpPr>
          <p:nvPr>
            <p:ph idx="1"/>
          </p:nvPr>
        </p:nvSpPr>
        <p:spPr/>
        <p:txBody>
          <a:bodyPr/>
          <a:lstStyle/>
          <a:p>
            <a:r>
              <a:rPr lang="en-US" dirty="0"/>
              <a:t>Emergency Exits</a:t>
            </a:r>
          </a:p>
          <a:p>
            <a:pPr lvl="1"/>
            <a:r>
              <a:rPr lang="en-US" dirty="0"/>
              <a:t>Where to assemble in case of evacuation.</a:t>
            </a:r>
          </a:p>
          <a:p>
            <a:r>
              <a:rPr lang="en-US" dirty="0"/>
              <a:t>Restroom locations</a:t>
            </a:r>
          </a:p>
          <a:p>
            <a:r>
              <a:rPr lang="en-US" dirty="0"/>
              <a:t>Breaks, including lunch</a:t>
            </a:r>
          </a:p>
          <a:p>
            <a:r>
              <a:rPr lang="en-US" dirty="0"/>
              <a:t>Cell off or on vibrate</a:t>
            </a:r>
          </a:p>
          <a:p>
            <a:r>
              <a:rPr lang="en-US" dirty="0"/>
              <a:t>Have you signed in?</a:t>
            </a:r>
          </a:p>
          <a:p>
            <a:r>
              <a:rPr lang="en-US" dirty="0"/>
              <a:t>Instructor(s) introduction</a:t>
            </a:r>
          </a:p>
          <a:p>
            <a:pPr marL="0" indent="0">
              <a:buNone/>
            </a:pPr>
            <a:endParaRPr lang="en-US" dirty="0"/>
          </a:p>
        </p:txBody>
      </p:sp>
    </p:spTree>
    <p:extLst>
      <p:ext uri="{BB962C8B-B14F-4D97-AF65-F5344CB8AC3E}">
        <p14:creationId xmlns:p14="http://schemas.microsoft.com/office/powerpoint/2010/main" val="426075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t>Some Third Party Certifiers </a:t>
            </a:r>
          </a:p>
        </p:txBody>
      </p:sp>
      <p:sp>
        <p:nvSpPr>
          <p:cNvPr id="3" name="Content Placeholder 2"/>
          <p:cNvSpPr>
            <a:spLocks noGrp="1"/>
          </p:cNvSpPr>
          <p:nvPr>
            <p:ph idx="1"/>
          </p:nvPr>
        </p:nvSpPr>
        <p:spPr>
          <a:xfrm>
            <a:off x="457200" y="1066800"/>
            <a:ext cx="8229600" cy="5334000"/>
          </a:xfrm>
        </p:spPr>
        <p:txBody>
          <a:bodyPr/>
          <a:lstStyle/>
          <a:p>
            <a:r>
              <a:rPr lang="en-US" dirty="0"/>
              <a:t>AGA—American Gas Association </a:t>
            </a:r>
          </a:p>
          <a:p>
            <a:r>
              <a:rPr lang="en-US" dirty="0"/>
              <a:t>ASSE—American Society of Sanitary Engineers</a:t>
            </a:r>
          </a:p>
          <a:p>
            <a:r>
              <a:rPr lang="en-US" dirty="0"/>
              <a:t>ASTM—American Society for Testing Material</a:t>
            </a:r>
          </a:p>
          <a:p>
            <a:r>
              <a:rPr lang="en-US" dirty="0"/>
              <a:t>CSA—Canadian Standards Association </a:t>
            </a:r>
          </a:p>
          <a:p>
            <a:r>
              <a:rPr lang="en-US" dirty="0"/>
              <a:t>NSF—National Sanitation Foundation</a:t>
            </a:r>
          </a:p>
          <a:p>
            <a:r>
              <a:rPr lang="en-US" dirty="0"/>
              <a:t>UL—Underwriters Laboratories </a:t>
            </a:r>
          </a:p>
          <a:p>
            <a:r>
              <a:rPr lang="en-US" dirty="0"/>
              <a:t>Others????</a:t>
            </a: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4495800"/>
            <a:ext cx="4648200"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603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prstClr val="black"/>
                </a:solidFill>
              </a:rPr>
              <a:t>Topic 4 Fats, Oils and Grease (F.O.G)</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2390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81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Fats, Oils and Grease</a:t>
            </a:r>
          </a:p>
        </p:txBody>
      </p:sp>
      <p:sp>
        <p:nvSpPr>
          <p:cNvPr id="3" name="Content Placeholder 2"/>
          <p:cNvSpPr>
            <a:spLocks noGrp="1"/>
          </p:cNvSpPr>
          <p:nvPr>
            <p:ph idx="1"/>
          </p:nvPr>
        </p:nvSpPr>
        <p:spPr>
          <a:xfrm>
            <a:off x="304800" y="1143000"/>
            <a:ext cx="8458200" cy="5181600"/>
          </a:xfrm>
        </p:spPr>
        <p:txBody>
          <a:bodyPr>
            <a:normAutofit/>
          </a:bodyPr>
          <a:lstStyle/>
          <a:p>
            <a:pPr marL="0" indent="0">
              <a:buNone/>
            </a:pPr>
            <a:r>
              <a:rPr lang="en-US" b="1" i="1" u="sng" dirty="0"/>
              <a:t>1003.3.6 Gravity Grease Interceptors and Gravity Grease Interceptors with Fats, Oils and Greases Disposal Systems. </a:t>
            </a:r>
          </a:p>
          <a:p>
            <a:r>
              <a:rPr lang="en-US" sz="2400" dirty="0"/>
              <a:t>Previously the IPC did not address or regulate gravity type grease interceptors because there were no regulations regarding standards of construction. </a:t>
            </a:r>
          </a:p>
          <a:p>
            <a:r>
              <a:rPr lang="en-US" sz="2400" dirty="0"/>
              <a:t>Most of these types of tanks are found underground.</a:t>
            </a:r>
          </a:p>
          <a:p>
            <a:r>
              <a:rPr lang="en-US" sz="2400" dirty="0"/>
              <a:t> By reducing the flow rate of the waste water through the grease interceptor, solids will sink to the bottom of the trap while the grease will float on the top. </a:t>
            </a:r>
          </a:p>
          <a:p>
            <a:r>
              <a:rPr lang="en-US" sz="2400" dirty="0"/>
              <a:t>The cleaning intervals of gravity grease interceptors can be reduced by fitting them with F.O.G. systems. </a:t>
            </a:r>
          </a:p>
          <a:p>
            <a:endParaRPr lang="en-US" sz="2400" dirty="0"/>
          </a:p>
          <a:p>
            <a:pPr marL="0" indent="0">
              <a:buNone/>
            </a:pPr>
            <a:endParaRPr lang="en-US" dirty="0"/>
          </a:p>
        </p:txBody>
      </p:sp>
    </p:spTree>
    <p:extLst>
      <p:ext uri="{BB962C8B-B14F-4D97-AF65-F5344CB8AC3E}">
        <p14:creationId xmlns:p14="http://schemas.microsoft.com/office/powerpoint/2010/main" val="149023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b="1" dirty="0">
                <a:solidFill>
                  <a:prstClr val="black"/>
                </a:solidFill>
              </a:rPr>
              <a:t>Fats, Oils and Grease</a:t>
            </a:r>
            <a:endParaRPr lang="en-US" dirty="0"/>
          </a:p>
        </p:txBody>
      </p:sp>
      <p:sp>
        <p:nvSpPr>
          <p:cNvPr id="3" name="Content Placeholder 2"/>
          <p:cNvSpPr>
            <a:spLocks noGrp="1"/>
          </p:cNvSpPr>
          <p:nvPr>
            <p:ph idx="1"/>
          </p:nvPr>
        </p:nvSpPr>
        <p:spPr>
          <a:xfrm>
            <a:off x="457200" y="1219200"/>
            <a:ext cx="8229600" cy="5257800"/>
          </a:xfrm>
        </p:spPr>
        <p:txBody>
          <a:bodyPr/>
          <a:lstStyle/>
          <a:p>
            <a:pPr marL="0" indent="0">
              <a:buNone/>
            </a:pPr>
            <a:r>
              <a:rPr lang="en-US" b="1" i="1" u="sng" dirty="0"/>
              <a:t>1003.3.7 Direct Connection of Grease Interceptor Discharge.</a:t>
            </a:r>
          </a:p>
          <a:p>
            <a:r>
              <a:rPr lang="en-US" sz="2800" dirty="0"/>
              <a:t>Designing plumbing system which required grease interceptors in new buildings generally does not create a problem. However this could be a problem in an existing structure.</a:t>
            </a:r>
          </a:p>
          <a:p>
            <a:r>
              <a:rPr lang="en-US" sz="2800" dirty="0"/>
              <a:t>Until the 2015, an indirect connection to a floor sink was allowed.</a:t>
            </a:r>
          </a:p>
          <a:p>
            <a:r>
              <a:rPr lang="en-US" sz="2800" dirty="0"/>
              <a:t>The standard now requires a direct connection to the sanitary system.</a:t>
            </a:r>
          </a:p>
          <a:p>
            <a:endParaRPr lang="en-US" dirty="0"/>
          </a:p>
        </p:txBody>
      </p:sp>
      <p:pic>
        <p:nvPicPr>
          <p:cNvPr id="4" name="Picture 3">
            <a:extLst>
              <a:ext uri="{FF2B5EF4-FFF2-40B4-BE49-F238E27FC236}">
                <a16:creationId xmlns:a16="http://schemas.microsoft.com/office/drawing/2014/main" xmlns="" id="{F41B8FBA-8085-40F1-B5B0-420BE83C73F7}"/>
              </a:ext>
            </a:extLst>
          </p:cNvPr>
          <p:cNvPicPr>
            <a:picLocks noChangeAspect="1"/>
          </p:cNvPicPr>
          <p:nvPr/>
        </p:nvPicPr>
        <p:blipFill>
          <a:blip r:embed="rId2"/>
          <a:stretch>
            <a:fillRect/>
          </a:stretch>
        </p:blipFill>
        <p:spPr>
          <a:xfrm>
            <a:off x="5257800" y="5562600"/>
            <a:ext cx="3200796" cy="1143297"/>
          </a:xfrm>
          <a:prstGeom prst="rect">
            <a:avLst/>
          </a:prstGeom>
        </p:spPr>
      </p:pic>
    </p:spTree>
    <p:extLst>
      <p:ext uri="{BB962C8B-B14F-4D97-AF65-F5344CB8AC3E}">
        <p14:creationId xmlns:p14="http://schemas.microsoft.com/office/powerpoint/2010/main" val="3181387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5 NFPA related information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248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41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7.13 Electrical Bonding</a:t>
            </a:r>
          </a:p>
        </p:txBody>
      </p:sp>
      <p:sp>
        <p:nvSpPr>
          <p:cNvPr id="3" name="Content Placeholder 2"/>
          <p:cNvSpPr>
            <a:spLocks noGrp="1"/>
          </p:cNvSpPr>
          <p:nvPr>
            <p:ph idx="1"/>
          </p:nvPr>
        </p:nvSpPr>
        <p:spPr/>
        <p:txBody>
          <a:bodyPr/>
          <a:lstStyle/>
          <a:p>
            <a:r>
              <a:rPr lang="en-US" b="1" i="1" u="sng" dirty="0"/>
              <a:t>7.13.1 Pipe and Tubing Other than CSST:</a:t>
            </a:r>
          </a:p>
          <a:p>
            <a:pPr lvl="1"/>
            <a:r>
              <a:rPr lang="en-US" dirty="0"/>
              <a:t>All and any portion of above ground gas piping shall be grounded which may become charged electrically</a:t>
            </a:r>
            <a:r>
              <a:rPr lang="en-US" dirty="0">
                <a:solidFill>
                  <a:prstClr val="black"/>
                </a:solidFill>
              </a:rPr>
              <a:t> must be grounded to a proper grounding path</a:t>
            </a:r>
            <a:r>
              <a:rPr lang="en-US" dirty="0"/>
              <a:t> . If material other than CSST is used, it shall be deemed as bonded if  is connected to an appliance that is properly bonded. </a:t>
            </a:r>
          </a:p>
        </p:txBody>
      </p:sp>
    </p:spTree>
    <p:extLst>
      <p:ext uri="{BB962C8B-B14F-4D97-AF65-F5344CB8AC3E}">
        <p14:creationId xmlns:p14="http://schemas.microsoft.com/office/powerpoint/2010/main" val="237203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7.13 Electrical Bonding</a:t>
            </a:r>
          </a:p>
        </p:txBody>
      </p:sp>
      <p:sp>
        <p:nvSpPr>
          <p:cNvPr id="3" name="Content Placeholder 2"/>
          <p:cNvSpPr>
            <a:spLocks noGrp="1"/>
          </p:cNvSpPr>
          <p:nvPr>
            <p:ph idx="1"/>
          </p:nvPr>
        </p:nvSpPr>
        <p:spPr/>
        <p:txBody>
          <a:bodyPr/>
          <a:lstStyle/>
          <a:p>
            <a:r>
              <a:rPr lang="en-US" b="1" i="1" u="sng" dirty="0"/>
              <a:t>7.13.2 CSST:</a:t>
            </a:r>
            <a:r>
              <a:rPr lang="en-US" dirty="0"/>
              <a:t>	</a:t>
            </a:r>
          </a:p>
          <a:p>
            <a:pPr lvl="1"/>
            <a:r>
              <a:rPr lang="en-US" dirty="0"/>
              <a:t>Tubing must be grounded to the electrical service grounding system.</a:t>
            </a:r>
          </a:p>
          <a:p>
            <a:pPr lvl="2"/>
            <a:r>
              <a:rPr lang="en-US" dirty="0"/>
              <a:t>Minimum of 6 AWG copper wire.</a:t>
            </a:r>
          </a:p>
          <a:p>
            <a:pPr lvl="2"/>
            <a:r>
              <a:rPr lang="en-US" dirty="0"/>
              <a:t>Connect to metal pipe or fitting that is located within delivery point and first CSST fitting.</a:t>
            </a:r>
          </a:p>
          <a:p>
            <a:pPr lvl="2"/>
            <a:r>
              <a:rPr lang="en-US" dirty="0"/>
              <a:t>System containing one or more sections of CSST must be bonded in accordance with this section. </a:t>
            </a:r>
          </a:p>
          <a:p>
            <a:pPr lvl="1"/>
            <a:endParaRPr lang="en-US" dirty="0"/>
          </a:p>
        </p:txBody>
      </p:sp>
    </p:spTree>
    <p:extLst>
      <p:ext uri="{BB962C8B-B14F-4D97-AF65-F5344CB8AC3E}">
        <p14:creationId xmlns:p14="http://schemas.microsoft.com/office/powerpoint/2010/main" val="228645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7.13 Electrical Bonding</a:t>
            </a:r>
          </a:p>
        </p:txBody>
      </p:sp>
      <p:sp>
        <p:nvSpPr>
          <p:cNvPr id="3" name="Content Placeholder 2"/>
          <p:cNvSpPr>
            <a:spLocks noGrp="1"/>
          </p:cNvSpPr>
          <p:nvPr>
            <p:ph idx="1"/>
          </p:nvPr>
        </p:nvSpPr>
        <p:spPr>
          <a:xfrm>
            <a:off x="457200" y="1371600"/>
            <a:ext cx="8229600" cy="4953000"/>
          </a:xfrm>
        </p:spPr>
        <p:txBody>
          <a:bodyPr>
            <a:normAutofit/>
          </a:bodyPr>
          <a:lstStyle/>
          <a:p>
            <a:r>
              <a:rPr lang="en-US" b="1" i="1" u="sng" dirty="0"/>
              <a:t>7.13.3 Prohibited Use:</a:t>
            </a:r>
          </a:p>
          <a:p>
            <a:pPr lvl="1"/>
            <a:r>
              <a:rPr lang="en-US" dirty="0"/>
              <a:t>The use of gas piping as a ground is prohibited</a:t>
            </a:r>
          </a:p>
          <a:p>
            <a:r>
              <a:rPr lang="en-US" b="1" i="1" u="sng" dirty="0"/>
              <a:t>7.13.4 Lightning Protection:</a:t>
            </a:r>
          </a:p>
          <a:p>
            <a:pPr lvl="1"/>
            <a:r>
              <a:rPr lang="en-US" dirty="0"/>
              <a:t>Lightning protection systems installed to N.F.P.A. 780 are within a structure. Bonding of the gas piping must conform to that standard</a:t>
            </a:r>
          </a:p>
          <a:p>
            <a:r>
              <a:rPr lang="en-US" b="1" i="1" u="sng" dirty="0"/>
              <a:t>7.13.5 Electrical Circuits: </a:t>
            </a:r>
          </a:p>
          <a:p>
            <a:pPr lvl="1"/>
            <a:r>
              <a:rPr lang="en-US" dirty="0"/>
              <a:t>Gas piping or its components shall not be used as an electrical circuit. </a:t>
            </a:r>
          </a:p>
        </p:txBody>
      </p:sp>
    </p:spTree>
    <p:extLst>
      <p:ext uri="{BB962C8B-B14F-4D97-AF65-F5344CB8AC3E}">
        <p14:creationId xmlns:p14="http://schemas.microsoft.com/office/powerpoint/2010/main" val="292976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 Pressure Testing &amp; Inspection</a:t>
            </a:r>
          </a:p>
        </p:txBody>
      </p:sp>
      <p:sp>
        <p:nvSpPr>
          <p:cNvPr id="3" name="Content Placeholder 2"/>
          <p:cNvSpPr>
            <a:spLocks noGrp="1"/>
          </p:cNvSpPr>
          <p:nvPr>
            <p:ph idx="1"/>
          </p:nvPr>
        </p:nvSpPr>
        <p:spPr/>
        <p:txBody>
          <a:bodyPr>
            <a:normAutofit fontScale="92500"/>
          </a:bodyPr>
          <a:lstStyle/>
          <a:p>
            <a:r>
              <a:rPr lang="en-US" dirty="0"/>
              <a:t>A visual and pressure test must be made before acceptance of a system.</a:t>
            </a:r>
          </a:p>
          <a:p>
            <a:r>
              <a:rPr lang="en-US" dirty="0"/>
              <a:t>Any repairs made to the system after initial testing shall be retested and inspected.</a:t>
            </a:r>
          </a:p>
          <a:p>
            <a:pPr lvl="1"/>
            <a:r>
              <a:rPr lang="en-US" dirty="0"/>
              <a:t>If repairs are minor they may not be required to be pressure tested.  However they must be tested with an approved leak detector. </a:t>
            </a:r>
          </a:p>
          <a:p>
            <a:r>
              <a:rPr lang="en-US" dirty="0"/>
              <a:t>If a new branch is added to an existing system, only that branch shall be required to be tested.</a:t>
            </a:r>
          </a:p>
          <a:p>
            <a:endParaRPr lang="en-US" dirty="0"/>
          </a:p>
        </p:txBody>
      </p:sp>
    </p:spTree>
    <p:extLst>
      <p:ext uri="{BB962C8B-B14F-4D97-AF65-F5344CB8AC3E}">
        <p14:creationId xmlns:p14="http://schemas.microsoft.com/office/powerpoint/2010/main" val="144111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 Pressure Testing &amp; Inspection</a:t>
            </a:r>
          </a:p>
        </p:txBody>
      </p:sp>
      <p:sp>
        <p:nvSpPr>
          <p:cNvPr id="3" name="Content Placeholder 2"/>
          <p:cNvSpPr>
            <a:spLocks noGrp="1"/>
          </p:cNvSpPr>
          <p:nvPr>
            <p:ph idx="1"/>
          </p:nvPr>
        </p:nvSpPr>
        <p:spPr>
          <a:xfrm>
            <a:off x="457200" y="1524000"/>
            <a:ext cx="8229600" cy="4800600"/>
          </a:xfrm>
        </p:spPr>
        <p:txBody>
          <a:bodyPr/>
          <a:lstStyle/>
          <a:p>
            <a:r>
              <a:rPr lang="en-US" dirty="0"/>
              <a:t>Piping may be tested in sections or whole.</a:t>
            </a:r>
          </a:p>
          <a:p>
            <a:r>
              <a:rPr lang="en-US" dirty="0"/>
              <a:t>Fabricated sections may be tested with an inert gas prior to installation.</a:t>
            </a:r>
          </a:p>
          <a:p>
            <a:pPr lvl="1"/>
            <a:r>
              <a:rPr lang="en-US" dirty="0"/>
              <a:t>Gas valves shall </a:t>
            </a:r>
            <a:r>
              <a:rPr lang="en-US" b="1" dirty="0">
                <a:solidFill>
                  <a:srgbClr val="FF0000"/>
                </a:solidFill>
              </a:rPr>
              <a:t>NOT</a:t>
            </a:r>
            <a:r>
              <a:rPr lang="en-US" dirty="0"/>
              <a:t> be used as stops between a live system and a section of a system being tested.</a:t>
            </a:r>
          </a:p>
          <a:p>
            <a:pPr lvl="2"/>
            <a:r>
              <a:rPr lang="en-US" dirty="0"/>
              <a:t>Exception if two valves are installed in series. </a:t>
            </a:r>
          </a:p>
          <a:p>
            <a:r>
              <a:rPr lang="en-US" dirty="0"/>
              <a:t>Before any testing can occur, the interior of the piping shall be cleared of all foreign material. </a:t>
            </a:r>
          </a:p>
        </p:txBody>
      </p:sp>
    </p:spTree>
    <p:extLst>
      <p:ext uri="{BB962C8B-B14F-4D97-AF65-F5344CB8AC3E}">
        <p14:creationId xmlns:p14="http://schemas.microsoft.com/office/powerpoint/2010/main" val="338778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Topics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List of Codes</a:t>
            </a:r>
          </a:p>
          <a:p>
            <a:pPr marL="514350" indent="-514350">
              <a:buFont typeface="+mj-lt"/>
              <a:buAutoNum type="arabicPeriod"/>
            </a:pPr>
            <a:r>
              <a:rPr lang="en-US" dirty="0"/>
              <a:t>Water Heater Code review </a:t>
            </a:r>
          </a:p>
          <a:p>
            <a:pPr marL="514350" indent="-514350">
              <a:buFont typeface="+mj-lt"/>
              <a:buAutoNum type="arabicPeriod"/>
            </a:pPr>
            <a:r>
              <a:rPr lang="en-US" dirty="0"/>
              <a:t>Third Party Certification</a:t>
            </a:r>
          </a:p>
          <a:p>
            <a:pPr marL="514350" indent="-514350">
              <a:buFont typeface="+mj-lt"/>
              <a:buAutoNum type="arabicPeriod"/>
            </a:pPr>
            <a:r>
              <a:rPr lang="en-US" dirty="0"/>
              <a:t>F.O.G.</a:t>
            </a:r>
          </a:p>
          <a:p>
            <a:pPr marL="514350" indent="-514350">
              <a:buFont typeface="+mj-lt"/>
              <a:buAutoNum type="arabicPeriod"/>
            </a:pPr>
            <a:r>
              <a:rPr lang="en-US" dirty="0"/>
              <a:t>N.F.P.A related information</a:t>
            </a:r>
          </a:p>
          <a:p>
            <a:pPr marL="514350" indent="-514350">
              <a:buFont typeface="+mj-lt"/>
              <a:buAutoNum type="arabicPeriod"/>
            </a:pPr>
            <a:r>
              <a:rPr lang="en-US" dirty="0"/>
              <a:t>2015 IPC Significant Changes</a:t>
            </a:r>
          </a:p>
          <a:p>
            <a:pPr marL="514350" indent="-514350">
              <a:buFont typeface="+mj-lt"/>
              <a:buAutoNum type="arabicPeriod"/>
            </a:pPr>
            <a:r>
              <a:rPr lang="en-US" dirty="0"/>
              <a:t>Dryer vents, (do’s and don’ts)</a:t>
            </a:r>
          </a:p>
          <a:p>
            <a:pPr marL="514350" indent="-514350">
              <a:buFont typeface="+mj-lt"/>
              <a:buAutoNum type="arabicPeriod"/>
            </a:pPr>
            <a:r>
              <a:rPr lang="en-US" dirty="0"/>
              <a:t>Permit exempt activities</a:t>
            </a:r>
          </a:p>
          <a:p>
            <a:endParaRPr lang="en-US" dirty="0"/>
          </a:p>
          <a:p>
            <a:endParaRPr lang="en-US" dirty="0"/>
          </a:p>
        </p:txBody>
      </p:sp>
    </p:spTree>
    <p:extLst>
      <p:ext uri="{BB962C8B-B14F-4D97-AF65-F5344CB8AC3E}">
        <p14:creationId xmlns:p14="http://schemas.microsoft.com/office/powerpoint/2010/main" val="141215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8.2 Test Medium</a:t>
            </a:r>
          </a:p>
        </p:txBody>
      </p:sp>
      <p:sp>
        <p:nvSpPr>
          <p:cNvPr id="3" name="Content Placeholder 2"/>
          <p:cNvSpPr>
            <a:spLocks noGrp="1"/>
          </p:cNvSpPr>
          <p:nvPr>
            <p:ph idx="1"/>
          </p:nvPr>
        </p:nvSpPr>
        <p:spPr/>
        <p:txBody>
          <a:bodyPr/>
          <a:lstStyle/>
          <a:p>
            <a:r>
              <a:rPr lang="en-US" dirty="0"/>
              <a:t>Gases allowed for testing purposes…</a:t>
            </a:r>
          </a:p>
          <a:p>
            <a:pPr lvl="1"/>
            <a:r>
              <a:rPr lang="en-US" dirty="0"/>
              <a:t>Air</a:t>
            </a:r>
          </a:p>
          <a:p>
            <a:pPr lvl="1"/>
            <a:r>
              <a:rPr lang="en-US" dirty="0"/>
              <a:t>Nitrogen</a:t>
            </a:r>
          </a:p>
          <a:p>
            <a:pPr lvl="1"/>
            <a:r>
              <a:rPr lang="en-US" dirty="0"/>
              <a:t>Carbon dioxide</a:t>
            </a:r>
          </a:p>
          <a:p>
            <a:pPr lvl="1"/>
            <a:r>
              <a:rPr lang="en-US" dirty="0"/>
              <a:t>Or an inert gas</a:t>
            </a:r>
          </a:p>
          <a:p>
            <a:pPr marL="0" indent="0" algn="ctr">
              <a:buNone/>
            </a:pPr>
            <a:r>
              <a:rPr lang="en-US" sz="4800" b="1" i="1" u="sng" dirty="0">
                <a:solidFill>
                  <a:srgbClr val="FF0000"/>
                </a:solidFill>
              </a:rPr>
              <a:t>OXYGEN SHALL NEVER BE USED FOR TESTING PURPOSES.</a:t>
            </a:r>
          </a:p>
        </p:txBody>
      </p:sp>
    </p:spTree>
    <p:extLst>
      <p:ext uri="{BB962C8B-B14F-4D97-AF65-F5344CB8AC3E}">
        <p14:creationId xmlns:p14="http://schemas.microsoft.com/office/powerpoint/2010/main" val="202917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8.1.3 Test Preparation</a:t>
            </a:r>
          </a:p>
        </p:txBody>
      </p:sp>
      <p:sp>
        <p:nvSpPr>
          <p:cNvPr id="3" name="Content Placeholder 2"/>
          <p:cNvSpPr>
            <a:spLocks noGrp="1"/>
          </p:cNvSpPr>
          <p:nvPr>
            <p:ph idx="1"/>
          </p:nvPr>
        </p:nvSpPr>
        <p:spPr/>
        <p:txBody>
          <a:bodyPr/>
          <a:lstStyle/>
          <a:p>
            <a:r>
              <a:rPr lang="en-US" dirty="0"/>
              <a:t>All joints must be exposed for testing</a:t>
            </a:r>
          </a:p>
          <a:p>
            <a:r>
              <a:rPr lang="en-US" dirty="0"/>
              <a:t>Appliances shall </a:t>
            </a:r>
            <a:r>
              <a:rPr lang="en-US" b="1" dirty="0">
                <a:solidFill>
                  <a:srgbClr val="FF0000"/>
                </a:solidFill>
              </a:rPr>
              <a:t>NOT</a:t>
            </a:r>
            <a:r>
              <a:rPr lang="en-US" dirty="0"/>
              <a:t> be connected to the system when being tested. </a:t>
            </a:r>
          </a:p>
          <a:p>
            <a:pPr lvl="1"/>
            <a:r>
              <a:rPr lang="en-US" dirty="0"/>
              <a:t>Piping downstream of a blind flange connected to equipment shall </a:t>
            </a:r>
            <a:r>
              <a:rPr lang="en-US" b="1" dirty="0">
                <a:solidFill>
                  <a:srgbClr val="FF0000"/>
                </a:solidFill>
              </a:rPr>
              <a:t>NOT</a:t>
            </a:r>
            <a:r>
              <a:rPr lang="en-US" dirty="0"/>
              <a:t> be required to be tested.</a:t>
            </a:r>
          </a:p>
          <a:p>
            <a:r>
              <a:rPr lang="en-US" dirty="0"/>
              <a:t>Testing shall be preformed in a safe manner. </a:t>
            </a:r>
          </a:p>
          <a:p>
            <a:endParaRPr lang="en-US" dirty="0"/>
          </a:p>
        </p:txBody>
      </p:sp>
    </p:spTree>
    <p:extLst>
      <p:ext uri="{BB962C8B-B14F-4D97-AF65-F5344CB8AC3E}">
        <p14:creationId xmlns:p14="http://schemas.microsoft.com/office/powerpoint/2010/main" val="1098193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8.1.4 Test Pressure</a:t>
            </a:r>
          </a:p>
        </p:txBody>
      </p:sp>
      <p:sp>
        <p:nvSpPr>
          <p:cNvPr id="3" name="Content Placeholder 2"/>
          <p:cNvSpPr>
            <a:spLocks noGrp="1"/>
          </p:cNvSpPr>
          <p:nvPr>
            <p:ph idx="1"/>
          </p:nvPr>
        </p:nvSpPr>
        <p:spPr>
          <a:xfrm>
            <a:off x="457200" y="1295400"/>
            <a:ext cx="8229600" cy="5029200"/>
          </a:xfrm>
        </p:spPr>
        <p:txBody>
          <a:bodyPr>
            <a:normAutofit/>
          </a:bodyPr>
          <a:lstStyle/>
          <a:p>
            <a:r>
              <a:rPr lang="en-US" dirty="0"/>
              <a:t>When testing, pressure shall be measured with either a manometer of test gage.</a:t>
            </a:r>
          </a:p>
          <a:p>
            <a:pPr lvl="1"/>
            <a:r>
              <a:rPr lang="en-US" dirty="0"/>
              <a:t>Manometer/gauge must be calibrated to read any pressure loss. </a:t>
            </a:r>
          </a:p>
          <a:p>
            <a:pPr lvl="1"/>
            <a:r>
              <a:rPr lang="en-US" dirty="0"/>
              <a:t>Mechanical gauges shall </a:t>
            </a:r>
            <a:r>
              <a:rPr lang="en-US" b="1" dirty="0">
                <a:solidFill>
                  <a:srgbClr val="FF0000"/>
                </a:solidFill>
              </a:rPr>
              <a:t>NOT</a:t>
            </a:r>
            <a:r>
              <a:rPr lang="en-US" dirty="0"/>
              <a:t> register more than 5X the test pressure.</a:t>
            </a:r>
          </a:p>
        </p:txBody>
      </p:sp>
    </p:spTree>
    <p:extLst>
      <p:ext uri="{BB962C8B-B14F-4D97-AF65-F5344CB8AC3E}">
        <p14:creationId xmlns:p14="http://schemas.microsoft.com/office/powerpoint/2010/main" val="2655611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t>8.1.4 Test Pressure</a:t>
            </a:r>
          </a:p>
        </p:txBody>
      </p:sp>
      <p:sp>
        <p:nvSpPr>
          <p:cNvPr id="3" name="Content Placeholder 2"/>
          <p:cNvSpPr>
            <a:spLocks noGrp="1"/>
          </p:cNvSpPr>
          <p:nvPr>
            <p:ph idx="1"/>
          </p:nvPr>
        </p:nvSpPr>
        <p:spPr>
          <a:xfrm>
            <a:off x="457200" y="1600200"/>
            <a:ext cx="8229600" cy="4648200"/>
          </a:xfrm>
        </p:spPr>
        <p:txBody>
          <a:bodyPr>
            <a:normAutofit lnSpcReduction="10000"/>
          </a:bodyPr>
          <a:lstStyle/>
          <a:p>
            <a:pPr lvl="0"/>
            <a:r>
              <a:rPr lang="en-US" sz="2700" dirty="0">
                <a:solidFill>
                  <a:prstClr val="black"/>
                </a:solidFill>
              </a:rPr>
              <a:t>Test pressure must be no less than 1 ½ times the working pressure but in any case never lower than 3 PSI.</a:t>
            </a:r>
          </a:p>
          <a:p>
            <a:pPr lvl="1"/>
            <a:r>
              <a:rPr lang="en-US" sz="2300" b="1" i="1" u="sng" dirty="0">
                <a:solidFill>
                  <a:prstClr val="black"/>
                </a:solidFill>
              </a:rPr>
              <a:t>Testing that exceeds 125 PSI. Pressure shall </a:t>
            </a:r>
            <a:r>
              <a:rPr lang="en-US" sz="2300" b="1" i="1" u="sng" dirty="0">
                <a:solidFill>
                  <a:srgbClr val="FF0000"/>
                </a:solidFill>
              </a:rPr>
              <a:t>NOT</a:t>
            </a:r>
            <a:r>
              <a:rPr lang="en-US" sz="2300" b="1" i="1" u="sng" dirty="0">
                <a:solidFill>
                  <a:prstClr val="black"/>
                </a:solidFill>
              </a:rPr>
              <a:t> exceed 50% of the rated pressure of the rating</a:t>
            </a:r>
          </a:p>
          <a:p>
            <a:pPr lvl="0"/>
            <a:r>
              <a:rPr lang="en-US" sz="2700" dirty="0">
                <a:solidFill>
                  <a:prstClr val="black"/>
                </a:solidFill>
              </a:rPr>
              <a:t>Test pressure shall be maintained for a minimum of ½ hour for every 500’ of line. </a:t>
            </a:r>
          </a:p>
          <a:p>
            <a:pPr lvl="1"/>
            <a:r>
              <a:rPr lang="en-US" sz="2400" dirty="0">
                <a:solidFill>
                  <a:prstClr val="black"/>
                </a:solidFill>
              </a:rPr>
              <a:t>Single family or systems with 10 cubic feet may be held for a minimum of 10 minutes. </a:t>
            </a:r>
            <a:endParaRPr lang="en-US" sz="2300" dirty="0">
              <a:solidFill>
                <a:prstClr val="black"/>
              </a:solidFill>
            </a:endParaRPr>
          </a:p>
          <a:p>
            <a:pPr lvl="0"/>
            <a:r>
              <a:rPr lang="en-US" sz="2700" dirty="0">
                <a:solidFill>
                  <a:prstClr val="black"/>
                </a:solidFill>
              </a:rPr>
              <a:t>Testing of propane systems (NFPA 58 section 6.14) shall be as per NFPA 54.</a:t>
            </a:r>
          </a:p>
          <a:p>
            <a:endParaRPr lang="en-US" dirty="0"/>
          </a:p>
        </p:txBody>
      </p:sp>
    </p:spTree>
    <p:extLst>
      <p:ext uri="{BB962C8B-B14F-4D97-AF65-F5344CB8AC3E}">
        <p14:creationId xmlns:p14="http://schemas.microsoft.com/office/powerpoint/2010/main" val="370840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8.1.5 Detection of Leaks &amp; Defects</a:t>
            </a:r>
          </a:p>
        </p:txBody>
      </p:sp>
      <p:sp>
        <p:nvSpPr>
          <p:cNvPr id="3" name="Content Placeholder 2"/>
          <p:cNvSpPr>
            <a:spLocks noGrp="1"/>
          </p:cNvSpPr>
          <p:nvPr>
            <p:ph idx="1"/>
          </p:nvPr>
        </p:nvSpPr>
        <p:spPr>
          <a:xfrm>
            <a:off x="457200" y="1524000"/>
            <a:ext cx="8229600" cy="4602163"/>
          </a:xfrm>
        </p:spPr>
        <p:txBody>
          <a:bodyPr>
            <a:normAutofit fontScale="92500" lnSpcReduction="10000"/>
          </a:bodyPr>
          <a:lstStyle/>
          <a:p>
            <a:r>
              <a:rPr lang="en-US" dirty="0"/>
              <a:t>When pressure loss is indicated on the gage, it shall be deemed that there is a leak within the system. </a:t>
            </a:r>
          </a:p>
          <a:p>
            <a:r>
              <a:rPr lang="en-US" dirty="0"/>
              <a:t>Testing to located the leak(s) shall be done by an approved method. </a:t>
            </a:r>
          </a:p>
          <a:p>
            <a:pPr lvl="1"/>
            <a:r>
              <a:rPr lang="en-US" dirty="0"/>
              <a:t>ANY type of open flame or source of ignition shall note be used for testing</a:t>
            </a:r>
          </a:p>
          <a:p>
            <a:r>
              <a:rPr lang="en-US" dirty="0"/>
              <a:t>When the leak(s) is located, the piping, fitting or cause of the leak shall be repaired or replaced if necessary. </a:t>
            </a:r>
          </a:p>
        </p:txBody>
      </p:sp>
    </p:spTree>
    <p:extLst>
      <p:ext uri="{BB962C8B-B14F-4D97-AF65-F5344CB8AC3E}">
        <p14:creationId xmlns:p14="http://schemas.microsoft.com/office/powerpoint/2010/main" val="1168379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8.3 Purging Requirements</a:t>
            </a:r>
          </a:p>
        </p:txBody>
      </p:sp>
      <p:sp>
        <p:nvSpPr>
          <p:cNvPr id="3" name="Content Placeholder 2"/>
          <p:cNvSpPr>
            <a:spLocks noGrp="1"/>
          </p:cNvSpPr>
          <p:nvPr>
            <p:ph idx="1"/>
          </p:nvPr>
        </p:nvSpPr>
        <p:spPr/>
        <p:txBody>
          <a:bodyPr/>
          <a:lstStyle/>
          <a:p>
            <a:r>
              <a:rPr lang="en-US" b="1" i="1" u="sng" dirty="0"/>
              <a:t>8.3.1 Piping Systems Required to be Purged Outdoors:</a:t>
            </a:r>
          </a:p>
          <a:p>
            <a:pPr lvl="1"/>
            <a:r>
              <a:rPr lang="en-US" dirty="0"/>
              <a:t>Gas pressure greater than 2 psig or</a:t>
            </a:r>
          </a:p>
          <a:p>
            <a:pPr lvl="1"/>
            <a:r>
              <a:rPr lang="en-US" dirty="0"/>
              <a:t>Contains 1 or more sections in table 8.3.1</a:t>
            </a:r>
          </a:p>
          <a:p>
            <a:pPr marL="457200" lvl="1" indent="0" algn="ct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6672886"/>
              </p:ext>
            </p:extLst>
          </p:nvPr>
        </p:nvGraphicFramePr>
        <p:xfrm>
          <a:off x="990600" y="3810000"/>
          <a:ext cx="7315200" cy="27432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tblGrid>
              <a:tr h="457200">
                <a:tc>
                  <a:txBody>
                    <a:bodyPr/>
                    <a:lstStyle/>
                    <a:p>
                      <a:pPr algn="ctr"/>
                      <a:r>
                        <a:rPr lang="en-US" dirty="0">
                          <a:solidFill>
                            <a:schemeClr val="bg1"/>
                          </a:solidFill>
                        </a:rPr>
                        <a:t>Nominal Pipe Size</a:t>
                      </a:r>
                      <a:r>
                        <a:rPr lang="en-US" baseline="0" dirty="0">
                          <a:solidFill>
                            <a:schemeClr val="bg1"/>
                          </a:solidFill>
                        </a:rPr>
                        <a:t> (inches)</a:t>
                      </a:r>
                      <a:endParaRPr lang="en-US" dirty="0">
                        <a:solidFill>
                          <a:schemeClr val="bg1"/>
                        </a:solidFill>
                      </a:endParaRPr>
                    </a:p>
                  </a:txBody>
                  <a:tcPr/>
                </a:tc>
                <a:tc>
                  <a:txBody>
                    <a:bodyPr/>
                    <a:lstStyle/>
                    <a:p>
                      <a:pPr algn="ctr"/>
                      <a:r>
                        <a:rPr lang="en-US" dirty="0"/>
                        <a:t>Length</a:t>
                      </a:r>
                      <a:r>
                        <a:rPr lang="en-US" baseline="0" dirty="0"/>
                        <a:t> of Piping (feet)</a:t>
                      </a:r>
                      <a:endParaRPr lang="en-US" dirty="0"/>
                    </a:p>
                  </a:txBody>
                  <a:tcPr/>
                </a:tc>
                <a:extLst>
                  <a:ext uri="{0D108BD9-81ED-4DB2-BD59-A6C34878D82A}">
                    <a16:rowId xmlns:a16="http://schemas.microsoft.com/office/drawing/2014/main" xmlns="" val="10000"/>
                  </a:ext>
                </a:extLst>
              </a:tr>
              <a:tr h="457200">
                <a:tc>
                  <a:txBody>
                    <a:bodyPr/>
                    <a:lstStyle/>
                    <a:p>
                      <a:pPr algn="ctr"/>
                      <a:r>
                        <a:rPr lang="en-US" b="1" u="sng" dirty="0"/>
                        <a:t>&gt;</a:t>
                      </a:r>
                      <a:r>
                        <a:rPr lang="en-US" b="1" u="none" baseline="0" dirty="0"/>
                        <a:t> 2 ½  &lt;3</a:t>
                      </a:r>
                      <a:endParaRPr lang="en-US" b="1" u="sng" dirty="0"/>
                    </a:p>
                  </a:txBody>
                  <a:tcPr/>
                </a:tc>
                <a:tc>
                  <a:txBody>
                    <a:bodyPr/>
                    <a:lstStyle/>
                    <a:p>
                      <a:pPr algn="ctr"/>
                      <a:r>
                        <a:rPr lang="en-US" b="1" dirty="0"/>
                        <a:t>&gt;50</a:t>
                      </a:r>
                    </a:p>
                  </a:txBody>
                  <a:tcPr/>
                </a:tc>
                <a:extLst>
                  <a:ext uri="{0D108BD9-81ED-4DB2-BD59-A6C34878D82A}">
                    <a16:rowId xmlns:a16="http://schemas.microsoft.com/office/drawing/2014/main" xmlns="" val="10001"/>
                  </a:ext>
                </a:extLst>
              </a:tr>
              <a:tr h="457200">
                <a:tc>
                  <a:txBody>
                    <a:bodyPr/>
                    <a:lstStyle/>
                    <a:p>
                      <a:pPr algn="ctr"/>
                      <a:r>
                        <a:rPr lang="en-US" b="1" u="sng" dirty="0"/>
                        <a:t>&gt;</a:t>
                      </a:r>
                      <a:r>
                        <a:rPr lang="en-US" b="1" u="none" dirty="0"/>
                        <a:t> 3 &lt;4</a:t>
                      </a:r>
                      <a:endParaRPr lang="en-US" b="1" u="sng" dirty="0"/>
                    </a:p>
                  </a:txBody>
                  <a:tcPr/>
                </a:tc>
                <a:tc>
                  <a:txBody>
                    <a:bodyPr/>
                    <a:lstStyle/>
                    <a:p>
                      <a:pPr algn="ctr"/>
                      <a:r>
                        <a:rPr lang="en-US" b="1" dirty="0"/>
                        <a:t>&gt;30</a:t>
                      </a:r>
                    </a:p>
                  </a:txBody>
                  <a:tcPr/>
                </a:tc>
                <a:extLst>
                  <a:ext uri="{0D108BD9-81ED-4DB2-BD59-A6C34878D82A}">
                    <a16:rowId xmlns:a16="http://schemas.microsoft.com/office/drawing/2014/main" xmlns="" val="10002"/>
                  </a:ext>
                </a:extLst>
              </a:tr>
              <a:tr h="457200">
                <a:tc>
                  <a:txBody>
                    <a:bodyPr/>
                    <a:lstStyle/>
                    <a:p>
                      <a:pPr algn="ctr"/>
                      <a:r>
                        <a:rPr lang="en-US" b="1" u="sng" dirty="0"/>
                        <a:t>&gt;</a:t>
                      </a:r>
                      <a:r>
                        <a:rPr lang="en-US" b="1" u="none" dirty="0"/>
                        <a:t> 4 &lt;6</a:t>
                      </a:r>
                      <a:endParaRPr lang="en-US" b="1" u="sng" dirty="0"/>
                    </a:p>
                  </a:txBody>
                  <a:tcPr/>
                </a:tc>
                <a:tc>
                  <a:txBody>
                    <a:bodyPr/>
                    <a:lstStyle/>
                    <a:p>
                      <a:pPr algn="ctr"/>
                      <a:r>
                        <a:rPr lang="en-US" b="1" dirty="0"/>
                        <a:t>&gt;15</a:t>
                      </a:r>
                    </a:p>
                  </a:txBody>
                  <a:tcPr/>
                </a:tc>
                <a:extLst>
                  <a:ext uri="{0D108BD9-81ED-4DB2-BD59-A6C34878D82A}">
                    <a16:rowId xmlns:a16="http://schemas.microsoft.com/office/drawing/2014/main" xmlns="" val="10003"/>
                  </a:ext>
                </a:extLst>
              </a:tr>
              <a:tr h="457200">
                <a:tc>
                  <a:txBody>
                    <a:bodyPr/>
                    <a:lstStyle/>
                    <a:p>
                      <a:pPr algn="ctr"/>
                      <a:r>
                        <a:rPr lang="en-US" b="1" u="sng" dirty="0"/>
                        <a:t>&gt;</a:t>
                      </a:r>
                      <a:r>
                        <a:rPr lang="en-US" b="1" u="none" baseline="0" dirty="0"/>
                        <a:t> 6 &lt;8</a:t>
                      </a:r>
                      <a:endParaRPr lang="en-US" b="1" u="sng" dirty="0"/>
                    </a:p>
                  </a:txBody>
                  <a:tcPr/>
                </a:tc>
                <a:tc>
                  <a:txBody>
                    <a:bodyPr/>
                    <a:lstStyle/>
                    <a:p>
                      <a:pPr algn="ctr"/>
                      <a:r>
                        <a:rPr lang="en-US" b="1" dirty="0"/>
                        <a:t>&gt;10</a:t>
                      </a:r>
                    </a:p>
                  </a:txBody>
                  <a:tcPr/>
                </a:tc>
                <a:extLst>
                  <a:ext uri="{0D108BD9-81ED-4DB2-BD59-A6C34878D82A}">
                    <a16:rowId xmlns:a16="http://schemas.microsoft.com/office/drawing/2014/main" xmlns="" val="10004"/>
                  </a:ext>
                </a:extLst>
              </a:tr>
              <a:tr h="457200">
                <a:tc>
                  <a:txBody>
                    <a:bodyPr/>
                    <a:lstStyle/>
                    <a:p>
                      <a:pPr algn="ctr"/>
                      <a:r>
                        <a:rPr lang="en-US" b="1" u="sng" dirty="0"/>
                        <a:t>&gt;</a:t>
                      </a:r>
                      <a:r>
                        <a:rPr lang="en-US" b="1" u="none" dirty="0"/>
                        <a:t> 8</a:t>
                      </a:r>
                      <a:endParaRPr lang="en-US" b="1" u="sng" dirty="0"/>
                    </a:p>
                  </a:txBody>
                  <a:tcPr/>
                </a:tc>
                <a:tc>
                  <a:txBody>
                    <a:bodyPr/>
                    <a:lstStyle/>
                    <a:p>
                      <a:pPr algn="ctr"/>
                      <a:r>
                        <a:rPr lang="en-US" b="1" dirty="0"/>
                        <a:t>Any length</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72563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p:txBody>
          <a:bodyPr/>
          <a:lstStyle/>
          <a:p>
            <a:r>
              <a:rPr lang="en-US" b="1" i="1" u="sng" dirty="0"/>
              <a:t>8.3.1.1 Removal from Service:</a:t>
            </a:r>
          </a:p>
          <a:p>
            <a:pPr lvl="1"/>
            <a:r>
              <a:rPr lang="en-US" dirty="0"/>
              <a:t>Open section of existing gas line.</a:t>
            </a:r>
          </a:p>
          <a:p>
            <a:pPr lvl="2"/>
            <a:r>
              <a:rPr lang="en-US" dirty="0"/>
              <a:t>Shall isolated from the gas supply.</a:t>
            </a:r>
          </a:p>
          <a:p>
            <a:pPr lvl="2"/>
            <a:r>
              <a:rPr lang="en-US" dirty="0"/>
              <a:t>Pressure vented as per 8.3.1.3.</a:t>
            </a:r>
          </a:p>
          <a:p>
            <a:pPr lvl="2"/>
            <a:r>
              <a:rPr lang="en-US" dirty="0"/>
              <a:t>Inert gas shall displace residual fuel gas.</a:t>
            </a:r>
          </a:p>
          <a:p>
            <a:r>
              <a:rPr lang="en-US" b="1" i="1" u="sng" dirty="0"/>
              <a:t>Placing in Operation:</a:t>
            </a:r>
          </a:p>
          <a:p>
            <a:pPr lvl="1"/>
            <a:r>
              <a:rPr lang="en-US" dirty="0"/>
              <a:t>Piping meeting table 8.3.1 and containing air…</a:t>
            </a:r>
          </a:p>
          <a:p>
            <a:pPr lvl="2"/>
            <a:r>
              <a:rPr lang="en-US" dirty="0"/>
              <a:t>Air first purged with inert gas.</a:t>
            </a:r>
          </a:p>
          <a:p>
            <a:pPr lvl="2"/>
            <a:r>
              <a:rPr lang="en-US" dirty="0"/>
              <a:t>Inert gas then replaced with fuel gas.</a:t>
            </a:r>
          </a:p>
          <a:p>
            <a:pPr lvl="1"/>
            <a:endParaRPr lang="en-US" dirty="0"/>
          </a:p>
          <a:p>
            <a:pPr lvl="1"/>
            <a:endParaRPr lang="en-US" dirty="0"/>
          </a:p>
        </p:txBody>
      </p:sp>
    </p:spTree>
    <p:extLst>
      <p:ext uri="{BB962C8B-B14F-4D97-AF65-F5344CB8AC3E}">
        <p14:creationId xmlns:p14="http://schemas.microsoft.com/office/powerpoint/2010/main" val="1654179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a:xfrm>
            <a:off x="457200" y="990600"/>
            <a:ext cx="8229600" cy="5715000"/>
          </a:xfrm>
        </p:spPr>
        <p:txBody>
          <a:bodyPr>
            <a:normAutofit fontScale="92500" lnSpcReduction="10000"/>
          </a:bodyPr>
          <a:lstStyle/>
          <a:p>
            <a:r>
              <a:rPr lang="en-US" b="1" i="1" u="sng" dirty="0"/>
              <a:t>Outdoor Discharge of Purged Gases. </a:t>
            </a:r>
          </a:p>
          <a:p>
            <a:pPr marL="914400" lvl="1" indent="-514350">
              <a:buFont typeface="+mj-lt"/>
              <a:buAutoNum type="arabicPeriod"/>
            </a:pPr>
            <a:r>
              <a:rPr lang="en-US" dirty="0"/>
              <a:t>A shutoff valve shall be installed at the point of discharge to control the purge.</a:t>
            </a:r>
          </a:p>
          <a:p>
            <a:pPr marL="914400" lvl="1" indent="-514350">
              <a:buFont typeface="+mj-lt"/>
              <a:buAutoNum type="arabicPeriod"/>
            </a:pPr>
            <a:r>
              <a:rPr lang="en-US" dirty="0"/>
              <a:t>Point of discharge, </a:t>
            </a:r>
          </a:p>
          <a:p>
            <a:pPr marL="1314450" lvl="2" indent="-514350">
              <a:buFont typeface="+mj-lt"/>
              <a:buAutoNum type="arabicPeriod"/>
            </a:pPr>
            <a:r>
              <a:rPr lang="en-US" dirty="0"/>
              <a:t>10’ from ignition sources, </a:t>
            </a:r>
          </a:p>
          <a:p>
            <a:pPr marL="1314450" lvl="2" indent="-514350">
              <a:buFont typeface="+mj-lt"/>
              <a:buAutoNum type="arabicPeriod"/>
            </a:pPr>
            <a:r>
              <a:rPr lang="en-US" dirty="0"/>
              <a:t>10’ from opening in structures, </a:t>
            </a:r>
          </a:p>
          <a:p>
            <a:pPr marL="1314450" lvl="2" indent="-514350">
              <a:buFont typeface="+mj-lt"/>
              <a:buAutoNum type="arabicPeriod"/>
            </a:pPr>
            <a:r>
              <a:rPr lang="en-US" dirty="0"/>
              <a:t>25’ from mechanical intake openings</a:t>
            </a:r>
          </a:p>
          <a:p>
            <a:pPr marL="914400" lvl="1" indent="-514350">
              <a:buFont typeface="+mj-lt"/>
              <a:buAutoNum type="arabicPeriod"/>
            </a:pPr>
            <a:r>
              <a:rPr lang="en-US" dirty="0"/>
              <a:t>Continuously monitored by attendant with a 8.3.1.4 compliant combustible gas indicator.</a:t>
            </a:r>
          </a:p>
          <a:p>
            <a:pPr marL="914400" lvl="1" indent="-514350">
              <a:buFont typeface="+mj-lt"/>
              <a:buAutoNum type="arabicPeriod"/>
            </a:pPr>
            <a:r>
              <a:rPr lang="en-US" dirty="0"/>
              <a:t>When fuel gas volume within the pipe reaches 90%, purging with fuel gas shall be stopped.</a:t>
            </a:r>
          </a:p>
          <a:p>
            <a:pPr marL="914400" lvl="1" indent="-514350">
              <a:buFont typeface="+mj-lt"/>
              <a:buAutoNum type="arabicPeriod"/>
            </a:pPr>
            <a:r>
              <a:rPr lang="en-US" dirty="0"/>
              <a:t>No persons not involved with the purging process shall be within 10’ of the discharge of the purge.</a:t>
            </a:r>
          </a:p>
        </p:txBody>
      </p:sp>
    </p:spTree>
    <p:extLst>
      <p:ext uri="{BB962C8B-B14F-4D97-AF65-F5344CB8AC3E}">
        <p14:creationId xmlns:p14="http://schemas.microsoft.com/office/powerpoint/2010/main" val="457413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a:xfrm>
            <a:off x="457200" y="1600200"/>
            <a:ext cx="8229600" cy="4525963"/>
          </a:xfrm>
        </p:spPr>
        <p:txBody>
          <a:bodyPr/>
          <a:lstStyle/>
          <a:p>
            <a:r>
              <a:rPr lang="en-US" sz="3600" b="1" i="1" u="sng" dirty="0"/>
              <a:t>8.3.1.4 Combustible Gas Indicator.</a:t>
            </a:r>
          </a:p>
          <a:p>
            <a:pPr lvl="1"/>
            <a:r>
              <a:rPr lang="en-US" sz="3200" dirty="0"/>
              <a:t>Must be…</a:t>
            </a:r>
          </a:p>
          <a:p>
            <a:pPr lvl="2"/>
            <a:r>
              <a:rPr lang="en-US" sz="2800" dirty="0"/>
              <a:t>Listed</a:t>
            </a:r>
          </a:p>
          <a:p>
            <a:pPr lvl="2"/>
            <a:r>
              <a:rPr lang="en-US" sz="2800" dirty="0"/>
              <a:t>Calibrated as per manufacture</a:t>
            </a:r>
          </a:p>
          <a:p>
            <a:pPr lvl="2"/>
            <a:r>
              <a:rPr lang="en-US" sz="2800" dirty="0"/>
              <a:t>Have a volume scale of 0-100%</a:t>
            </a:r>
          </a:p>
          <a:p>
            <a:pPr lvl="3"/>
            <a:r>
              <a:rPr lang="en-US" sz="2400" dirty="0"/>
              <a:t>Volume scale 1% or smaller increments. </a:t>
            </a:r>
          </a:p>
          <a:p>
            <a:endParaRPr lang="en-US" dirty="0"/>
          </a:p>
        </p:txBody>
      </p:sp>
    </p:spTree>
    <p:extLst>
      <p:ext uri="{BB962C8B-B14F-4D97-AF65-F5344CB8AC3E}">
        <p14:creationId xmlns:p14="http://schemas.microsoft.com/office/powerpoint/2010/main" val="3229566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p:txBody>
          <a:bodyPr/>
          <a:lstStyle/>
          <a:p>
            <a:pPr lvl="0"/>
            <a:r>
              <a:rPr lang="en-US" sz="3600" b="1" i="1" u="sng" dirty="0">
                <a:solidFill>
                  <a:prstClr val="black"/>
                </a:solidFill>
              </a:rPr>
              <a:t>Piping Systems Allowed to Be Purged Indoors or Outdoors:</a:t>
            </a:r>
          </a:p>
          <a:p>
            <a:pPr lvl="1"/>
            <a:r>
              <a:rPr lang="en-US" sz="3200" dirty="0">
                <a:solidFill>
                  <a:prstClr val="black"/>
                </a:solidFill>
              </a:rPr>
              <a:t>Must meet one of the following…</a:t>
            </a:r>
          </a:p>
          <a:p>
            <a:pPr marL="1371600" lvl="2" indent="-514350">
              <a:buFont typeface="+mj-lt"/>
              <a:buAutoNum type="arabicPeriod"/>
            </a:pPr>
            <a:r>
              <a:rPr lang="en-US" sz="2800" dirty="0">
                <a:solidFill>
                  <a:prstClr val="black"/>
                </a:solidFill>
              </a:rPr>
              <a:t>Operating design pressure 2 pisg or less</a:t>
            </a:r>
          </a:p>
          <a:p>
            <a:pPr marL="1371600" lvl="2" indent="-514350">
              <a:buFont typeface="+mj-lt"/>
              <a:buAutoNum type="arabicPeriod"/>
            </a:pPr>
            <a:r>
              <a:rPr lang="en-US" sz="2800" dirty="0">
                <a:solidFill>
                  <a:prstClr val="black"/>
                </a:solidFill>
              </a:rPr>
              <a:t>Pipe being purged made entirely of pipe or tubing which does not meet any of the criteria of Table 8.3.1.</a:t>
            </a:r>
          </a:p>
          <a:p>
            <a:endParaRPr lang="en-US" sz="2800" dirty="0"/>
          </a:p>
        </p:txBody>
      </p:sp>
    </p:spTree>
    <p:extLst>
      <p:ext uri="{BB962C8B-B14F-4D97-AF65-F5344CB8AC3E}">
        <p14:creationId xmlns:p14="http://schemas.microsoft.com/office/powerpoint/2010/main" val="1181379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Topics (continued)</a:t>
            </a:r>
          </a:p>
        </p:txBody>
      </p:sp>
      <p:sp>
        <p:nvSpPr>
          <p:cNvPr id="3" name="Content Placeholder 2"/>
          <p:cNvSpPr>
            <a:spLocks noGrp="1"/>
          </p:cNvSpPr>
          <p:nvPr>
            <p:ph idx="1"/>
          </p:nvPr>
        </p:nvSpPr>
        <p:spPr/>
        <p:txBody>
          <a:bodyPr>
            <a:normAutofit lnSpcReduction="10000"/>
          </a:bodyPr>
          <a:lstStyle/>
          <a:p>
            <a:pPr marL="0" indent="0">
              <a:buNone/>
            </a:pPr>
            <a:r>
              <a:rPr lang="en-US" dirty="0"/>
              <a:t>9. Geothermal Regulations Update</a:t>
            </a:r>
          </a:p>
          <a:p>
            <a:pPr marL="0" indent="0">
              <a:buNone/>
            </a:pPr>
            <a:r>
              <a:rPr lang="en-US" dirty="0"/>
              <a:t>10. Combustion Air IRC, </a:t>
            </a:r>
          </a:p>
          <a:p>
            <a:pPr marL="0" indent="0">
              <a:buNone/>
            </a:pPr>
            <a:r>
              <a:rPr lang="en-US" dirty="0"/>
              <a:t>11. Penetrations</a:t>
            </a:r>
          </a:p>
          <a:p>
            <a:pPr marL="0" indent="0">
              <a:buNone/>
            </a:pPr>
            <a:r>
              <a:rPr lang="en-US" dirty="0"/>
              <a:t>12. Posting of inspections</a:t>
            </a:r>
          </a:p>
          <a:p>
            <a:pPr marL="0" indent="0">
              <a:buNone/>
            </a:pPr>
            <a:r>
              <a:rPr lang="en-US" dirty="0"/>
              <a:t>13. Changes Dept. Health/DEEP dry wells for      	Low Flow Wastewater Treatment.</a:t>
            </a:r>
          </a:p>
          <a:p>
            <a:pPr marL="0" indent="0">
              <a:buNone/>
            </a:pPr>
            <a:r>
              <a:rPr lang="en-US" dirty="0"/>
              <a:t>14. Apprentice Ratio changes</a:t>
            </a:r>
          </a:p>
          <a:p>
            <a:pPr marL="0" indent="0">
              <a:buNone/>
            </a:pPr>
            <a:r>
              <a:rPr lang="en-US" dirty="0"/>
              <a:t>15. IECC</a:t>
            </a:r>
          </a:p>
          <a:p>
            <a:endParaRPr lang="en-US" dirty="0"/>
          </a:p>
        </p:txBody>
      </p:sp>
    </p:spTree>
    <p:extLst>
      <p:ext uri="{BB962C8B-B14F-4D97-AF65-F5344CB8AC3E}">
        <p14:creationId xmlns:p14="http://schemas.microsoft.com/office/powerpoint/2010/main" val="64671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a:xfrm>
            <a:off x="228600" y="1600200"/>
            <a:ext cx="8763000" cy="4525963"/>
          </a:xfrm>
        </p:spPr>
        <p:txBody>
          <a:bodyPr/>
          <a:lstStyle/>
          <a:p>
            <a:r>
              <a:rPr lang="en-US" b="1" i="1" u="sng" dirty="0"/>
              <a:t>8.3.2.1 Purging Procedure.-</a:t>
            </a:r>
            <a:r>
              <a:rPr lang="en-US" dirty="0"/>
              <a:t>One or more of below</a:t>
            </a:r>
          </a:p>
          <a:p>
            <a:pPr marL="914400" lvl="1" indent="-514350">
              <a:buFont typeface="+mj-lt"/>
              <a:buAutoNum type="arabicPeriod"/>
            </a:pPr>
            <a:r>
              <a:rPr lang="en-US" dirty="0"/>
              <a:t>Purging with fuel gas shall be outdoors</a:t>
            </a:r>
          </a:p>
          <a:p>
            <a:pPr marL="914400" lvl="1" indent="-514350">
              <a:buFont typeface="+mj-lt"/>
              <a:buAutoNum type="arabicPeriod"/>
            </a:pPr>
            <a:r>
              <a:rPr lang="en-US" dirty="0"/>
              <a:t>If purged indoors or outdoors and supplies with an appliance burner, not located in a combustion chamber. The burner shall have a continuous source of ignition.</a:t>
            </a:r>
          </a:p>
          <a:p>
            <a:pPr marL="914400" lvl="1" indent="-514350">
              <a:buFont typeface="+mj-lt"/>
              <a:buAutoNum type="arabicPeriod"/>
            </a:pPr>
            <a:r>
              <a:rPr lang="en-US" dirty="0"/>
              <a:t>Piping being purged, indoors or outdoors, using a burner with a continuous ignition source shall be designed for that purpose. </a:t>
            </a:r>
          </a:p>
        </p:txBody>
      </p:sp>
    </p:spTree>
    <p:extLst>
      <p:ext uri="{BB962C8B-B14F-4D97-AF65-F5344CB8AC3E}">
        <p14:creationId xmlns:p14="http://schemas.microsoft.com/office/powerpoint/2010/main" val="246599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p:txBody>
          <a:bodyPr/>
          <a:lstStyle/>
          <a:p>
            <a:r>
              <a:rPr lang="en-US" b="1" i="1" u="sng" dirty="0">
                <a:solidFill>
                  <a:prstClr val="black"/>
                </a:solidFill>
              </a:rPr>
              <a:t>8.3.2.1 Purging Procedure.-</a:t>
            </a:r>
            <a:r>
              <a:rPr lang="en-US" dirty="0">
                <a:solidFill>
                  <a:prstClr val="black"/>
                </a:solidFill>
              </a:rPr>
              <a:t>Continued </a:t>
            </a:r>
          </a:p>
          <a:p>
            <a:pPr marL="0" indent="0">
              <a:buNone/>
            </a:pPr>
            <a:r>
              <a:rPr lang="en-US" dirty="0">
                <a:solidFill>
                  <a:prstClr val="black"/>
                </a:solidFill>
              </a:rPr>
              <a:t>	</a:t>
            </a:r>
            <a:r>
              <a:rPr lang="en-US" sz="2800" dirty="0">
                <a:solidFill>
                  <a:prstClr val="black"/>
                </a:solidFill>
              </a:rPr>
              <a:t>4. Piping purged either indoors or outdoors 	    	    shall be monitored with combustible gas 	    	    detector as per 8.3.2.2. Purging must halt 	     	    when gas is detected. </a:t>
            </a:r>
          </a:p>
          <a:p>
            <a:pPr marL="0" indent="0">
              <a:buNone/>
            </a:pPr>
            <a:r>
              <a:rPr lang="en-US" sz="2800" dirty="0">
                <a:solidFill>
                  <a:prstClr val="black"/>
                </a:solidFill>
              </a:rPr>
              <a:t>	5. The purging must done by the gas 	supplier in 	    accordance with written documents.</a:t>
            </a:r>
            <a:endParaRPr lang="en-US" sz="2800" dirty="0"/>
          </a:p>
        </p:txBody>
      </p:sp>
    </p:spTree>
    <p:extLst>
      <p:ext uri="{BB962C8B-B14F-4D97-AF65-F5344CB8AC3E}">
        <p14:creationId xmlns:p14="http://schemas.microsoft.com/office/powerpoint/2010/main" val="2568012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solidFill>
                  <a:prstClr val="black"/>
                </a:solidFill>
              </a:rPr>
              <a:t>8.3 Purging Requirements</a:t>
            </a:r>
            <a:endParaRPr lang="en-US" dirty="0"/>
          </a:p>
        </p:txBody>
      </p:sp>
      <p:sp>
        <p:nvSpPr>
          <p:cNvPr id="3" name="Content Placeholder 2"/>
          <p:cNvSpPr>
            <a:spLocks noGrp="1"/>
          </p:cNvSpPr>
          <p:nvPr>
            <p:ph idx="1"/>
          </p:nvPr>
        </p:nvSpPr>
        <p:spPr>
          <a:xfrm>
            <a:off x="457200" y="1219200"/>
            <a:ext cx="8229600" cy="5257800"/>
          </a:xfrm>
        </p:spPr>
        <p:txBody>
          <a:bodyPr/>
          <a:lstStyle/>
          <a:p>
            <a:r>
              <a:rPr lang="en-US" b="1" i="1" u="sng" dirty="0"/>
              <a:t>8.3.2.2 Combustible Gas Detector.</a:t>
            </a:r>
          </a:p>
          <a:p>
            <a:pPr lvl="1"/>
            <a:r>
              <a:rPr lang="en-US" dirty="0"/>
              <a:t>Must be listed and calibrated as per the manufacturers instructions. Must be able to indicate the presence of fuel gas.</a:t>
            </a:r>
          </a:p>
          <a:p>
            <a:r>
              <a:rPr lang="en-US" b="1" i="1" u="sng" dirty="0"/>
              <a:t>8.3.3 Purging Appliances and Equipment.</a:t>
            </a:r>
          </a:p>
          <a:p>
            <a:pPr lvl="1"/>
            <a:r>
              <a:rPr lang="en-US" dirty="0"/>
              <a:t>Once a fuel gas piping system is operational, all appliances and equipment must be purged before being brought into operation. </a:t>
            </a:r>
          </a:p>
        </p:txBody>
      </p:sp>
    </p:spTree>
    <p:extLst>
      <p:ext uri="{BB962C8B-B14F-4D97-AF65-F5344CB8AC3E}">
        <p14:creationId xmlns:p14="http://schemas.microsoft.com/office/powerpoint/2010/main" val="829223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71320-4260-4AE2-9774-056C676F6EFD}"/>
              </a:ext>
            </a:extLst>
          </p:cNvPr>
          <p:cNvSpPr>
            <a:spLocks noGrp="1"/>
          </p:cNvSpPr>
          <p:nvPr>
            <p:ph type="title"/>
          </p:nvPr>
        </p:nvSpPr>
        <p:spPr/>
        <p:txBody>
          <a:bodyPr/>
          <a:lstStyle/>
          <a:p>
            <a:r>
              <a:rPr lang="en-US" dirty="0"/>
              <a:t>NFPA 54-58 </a:t>
            </a:r>
          </a:p>
        </p:txBody>
      </p:sp>
      <p:sp>
        <p:nvSpPr>
          <p:cNvPr id="3" name="Content Placeholder 2">
            <a:extLst>
              <a:ext uri="{FF2B5EF4-FFF2-40B4-BE49-F238E27FC236}">
                <a16:creationId xmlns:a16="http://schemas.microsoft.com/office/drawing/2014/main" xmlns="" id="{214F9E99-0690-48F3-8423-88FA4A7F09B4}"/>
              </a:ext>
            </a:extLst>
          </p:cNvPr>
          <p:cNvSpPr>
            <a:spLocks noGrp="1"/>
          </p:cNvSpPr>
          <p:nvPr>
            <p:ph idx="1"/>
          </p:nvPr>
        </p:nvSpPr>
        <p:spPr>
          <a:xfrm>
            <a:off x="457200" y="1600200"/>
            <a:ext cx="8229600" cy="4983162"/>
          </a:xfrm>
        </p:spPr>
        <p:txBody>
          <a:bodyPr/>
          <a:lstStyle/>
          <a:p>
            <a:r>
              <a:rPr lang="en-US" dirty="0"/>
              <a:t>NFPA 58 tank installation covers installation to the second stage regulator. </a:t>
            </a:r>
          </a:p>
          <a:p>
            <a:r>
              <a:rPr lang="en-US" dirty="0"/>
              <a:t>IRC Chapter 24 is residential gas piping. </a:t>
            </a:r>
          </a:p>
          <a:p>
            <a:r>
              <a:rPr lang="en-US" dirty="0"/>
              <a:t>NFPA 58 commercial is tank to inside building or second stage regulator. </a:t>
            </a:r>
          </a:p>
          <a:p>
            <a:r>
              <a:rPr lang="en-US" dirty="0"/>
              <a:t>NFPA 54 is commercial gas piping.</a:t>
            </a:r>
          </a:p>
        </p:txBody>
      </p:sp>
      <p:pic>
        <p:nvPicPr>
          <p:cNvPr id="4" name="Picture 3">
            <a:extLst>
              <a:ext uri="{FF2B5EF4-FFF2-40B4-BE49-F238E27FC236}">
                <a16:creationId xmlns:a16="http://schemas.microsoft.com/office/drawing/2014/main" xmlns="" id="{66C6B2B7-1FAB-4A92-9DEA-79AD86865EA0}"/>
              </a:ext>
            </a:extLst>
          </p:cNvPr>
          <p:cNvPicPr>
            <a:picLocks noChangeAspect="1"/>
          </p:cNvPicPr>
          <p:nvPr/>
        </p:nvPicPr>
        <p:blipFill>
          <a:blip r:embed="rId2"/>
          <a:stretch>
            <a:fillRect/>
          </a:stretch>
        </p:blipFill>
        <p:spPr>
          <a:xfrm>
            <a:off x="4876800" y="4771721"/>
            <a:ext cx="3121423" cy="1828959"/>
          </a:xfrm>
          <a:prstGeom prst="rect">
            <a:avLst/>
          </a:prstGeom>
        </p:spPr>
      </p:pic>
    </p:spTree>
    <p:extLst>
      <p:ext uri="{BB962C8B-B14F-4D97-AF65-F5344CB8AC3E}">
        <p14:creationId xmlns:p14="http://schemas.microsoft.com/office/powerpoint/2010/main" val="864724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008313" cy="5486400"/>
          </a:xfrm>
        </p:spPr>
        <p:txBody>
          <a:bodyPr>
            <a:noAutofit/>
          </a:bodyPr>
          <a:lstStyle/>
          <a:p>
            <a:r>
              <a:rPr lang="en-US" sz="4000" b="1" dirty="0"/>
              <a:t>Topic </a:t>
            </a:r>
            <a:r>
              <a:rPr lang="en-US" sz="4000" dirty="0"/>
              <a:t>6</a:t>
            </a:r>
            <a:r>
              <a:rPr lang="en-US" sz="4000" b="1" dirty="0"/>
              <a:t/>
            </a:r>
            <a:br>
              <a:rPr lang="en-US" sz="4000" b="1" dirty="0"/>
            </a:br>
            <a:r>
              <a:rPr lang="en-US" sz="4000" b="1" dirty="0"/>
              <a:t>Significant Changes Between the 2012 and 2015 International Plumbing Code</a:t>
            </a:r>
          </a:p>
        </p:txBody>
      </p:sp>
      <p:sp>
        <p:nvSpPr>
          <p:cNvPr id="5" name="Text Placeholder 4"/>
          <p:cNvSpPr>
            <a:spLocks noGrp="1"/>
          </p:cNvSpPr>
          <p:nvPr>
            <p:ph type="body" sz="half" idx="2"/>
          </p:nvPr>
        </p:nvSpPr>
        <p:spPr>
          <a:xfrm>
            <a:off x="457200" y="5867400"/>
            <a:ext cx="3008313" cy="258763"/>
          </a:xfrm>
        </p:spPr>
        <p:txBody>
          <a:bodyPr>
            <a:normAutofit fontScale="92500" lnSpcReduction="20000"/>
          </a:bodyPr>
          <a:lstStyle/>
          <a:p>
            <a:endParaRPr lang="en-US" dirty="0"/>
          </a:p>
        </p:txBody>
      </p:sp>
      <p:pic>
        <p:nvPicPr>
          <p:cNvPr id="5125" name="Picture 5" descr="C:\Users\fdacato\Pictures\change imag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38600" y="762000"/>
            <a:ext cx="441959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803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2015 International Plumbing Code</a:t>
            </a:r>
          </a:p>
        </p:txBody>
      </p:sp>
      <p:sp>
        <p:nvSpPr>
          <p:cNvPr id="3" name="Content Placeholder 2"/>
          <p:cNvSpPr>
            <a:spLocks noGrp="1"/>
          </p:cNvSpPr>
          <p:nvPr>
            <p:ph idx="1"/>
          </p:nvPr>
        </p:nvSpPr>
        <p:spPr/>
        <p:txBody>
          <a:bodyPr>
            <a:normAutofit fontScale="92500" lnSpcReduction="10000"/>
          </a:bodyPr>
          <a:lstStyle/>
          <a:p>
            <a:r>
              <a:rPr lang="en-US" dirty="0"/>
              <a:t>The State of CT is scheduled to adopt the 2015 International Plumbing and Mechanical codes in 2018.</a:t>
            </a:r>
          </a:p>
          <a:p>
            <a:r>
              <a:rPr lang="en-US" dirty="0"/>
              <a:t>There are 15 chapter in the IPC. Chapters listed below have not had any significant changes. </a:t>
            </a:r>
          </a:p>
          <a:p>
            <a:pPr lvl="1"/>
            <a:r>
              <a:rPr lang="en-US" dirty="0"/>
              <a:t>Chapter 1 Scope and Administration</a:t>
            </a:r>
          </a:p>
          <a:p>
            <a:pPr lvl="1"/>
            <a:r>
              <a:rPr lang="en-US" dirty="0"/>
              <a:t>Chapter 12 Special Piping &amp; Storage Systems</a:t>
            </a:r>
          </a:p>
          <a:p>
            <a:pPr lvl="1"/>
            <a:r>
              <a:rPr lang="en-US" dirty="0"/>
              <a:t>Chapter 13 Non-potable Water Systems</a:t>
            </a:r>
          </a:p>
          <a:p>
            <a:pPr lvl="1"/>
            <a:r>
              <a:rPr lang="en-US" dirty="0"/>
              <a:t>Chapter 14 Subsurface Land Irrigation Systems</a:t>
            </a:r>
          </a:p>
          <a:p>
            <a:pPr lvl="1"/>
            <a:r>
              <a:rPr lang="en-US" dirty="0"/>
              <a:t>Chapter 15 Referenced Standards</a:t>
            </a:r>
          </a:p>
        </p:txBody>
      </p:sp>
    </p:spTree>
    <p:extLst>
      <p:ext uri="{BB962C8B-B14F-4D97-AF65-F5344CB8AC3E}">
        <p14:creationId xmlns:p14="http://schemas.microsoft.com/office/powerpoint/2010/main" val="4036594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a:t> </a:t>
            </a:r>
            <a:r>
              <a:rPr lang="en-US" b="1" dirty="0"/>
              <a:t>Chapter 2: Definitions </a:t>
            </a:r>
          </a:p>
        </p:txBody>
      </p:sp>
      <p:sp>
        <p:nvSpPr>
          <p:cNvPr id="3" name="Content Placeholder 2"/>
          <p:cNvSpPr>
            <a:spLocks noGrp="1"/>
          </p:cNvSpPr>
          <p:nvPr>
            <p:ph idx="1"/>
          </p:nvPr>
        </p:nvSpPr>
        <p:spPr>
          <a:xfrm>
            <a:off x="533400" y="1371600"/>
            <a:ext cx="7848600" cy="5029200"/>
          </a:xfrm>
        </p:spPr>
        <p:txBody>
          <a:bodyPr>
            <a:normAutofit/>
          </a:bodyPr>
          <a:lstStyle/>
          <a:p>
            <a:r>
              <a:rPr lang="en-US" sz="2800" b="1" dirty="0"/>
              <a:t>Alternate Onsite Non-potable Water Definition </a:t>
            </a:r>
            <a:r>
              <a:rPr lang="en-US" sz="2800" b="1" i="1" u="sng" dirty="0"/>
              <a:t>(addition) </a:t>
            </a:r>
          </a:p>
          <a:p>
            <a:pPr lvl="1"/>
            <a:r>
              <a:rPr lang="en-US" sz="2400" dirty="0"/>
              <a:t>New term has to support a revised Chapter 13 that encompasses how different non-potable waters are to be collected, stored and distributed</a:t>
            </a:r>
          </a:p>
          <a:p>
            <a:pPr marL="585216" lvl="1" indent="0">
              <a:buNone/>
            </a:pPr>
            <a:endParaRPr lang="en-US" sz="2000" u="sng" dirty="0"/>
          </a:p>
          <a:p>
            <a:r>
              <a:rPr lang="en-US" sz="2800" b="1" dirty="0"/>
              <a:t>Backflow Preventer Definition </a:t>
            </a:r>
            <a:r>
              <a:rPr lang="en-US" sz="2800" b="1" i="1" u="sng" dirty="0"/>
              <a:t>(modification)</a:t>
            </a:r>
          </a:p>
          <a:p>
            <a:pPr lvl="1">
              <a:buClr>
                <a:prstClr val="white">
                  <a:shade val="95000"/>
                </a:prstClr>
              </a:buClr>
            </a:pPr>
            <a:r>
              <a:rPr lang="en-US" sz="2400" dirty="0"/>
              <a:t>Definition has become more specific regarding what is a backflow preventer: a backflow prevention assembly, a backflow prevention device or other means or methods of preventing backflow. </a:t>
            </a:r>
          </a:p>
          <a:p>
            <a:pPr lvl="1">
              <a:buClr>
                <a:prstClr val="white"/>
              </a:buClr>
            </a:pPr>
            <a:endParaRPr lang="en-US" sz="1800" dirty="0">
              <a:solidFill>
                <a:prstClr val="white"/>
              </a:solidFill>
            </a:endParaRPr>
          </a:p>
        </p:txBody>
      </p:sp>
    </p:spTree>
    <p:extLst>
      <p:ext uri="{BB962C8B-B14F-4D97-AF65-F5344CB8AC3E}">
        <p14:creationId xmlns:p14="http://schemas.microsoft.com/office/powerpoint/2010/main" val="500417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Chapter 2: Definitions </a:t>
            </a:r>
          </a:p>
        </p:txBody>
      </p:sp>
      <p:sp>
        <p:nvSpPr>
          <p:cNvPr id="3" name="Content Placeholder 2"/>
          <p:cNvSpPr>
            <a:spLocks noGrp="1"/>
          </p:cNvSpPr>
          <p:nvPr>
            <p:ph idx="1"/>
          </p:nvPr>
        </p:nvSpPr>
        <p:spPr>
          <a:xfrm>
            <a:off x="457200" y="1524000"/>
            <a:ext cx="8229600" cy="4876800"/>
          </a:xfrm>
        </p:spPr>
        <p:txBody>
          <a:bodyPr>
            <a:normAutofit fontScale="92500" lnSpcReduction="20000"/>
          </a:bodyPr>
          <a:lstStyle/>
          <a:p>
            <a:pPr lvl="0">
              <a:buClr>
                <a:prstClr val="white">
                  <a:shade val="95000"/>
                </a:prstClr>
              </a:buClr>
            </a:pPr>
            <a:r>
              <a:rPr lang="en-US" sz="2800" b="1" dirty="0"/>
              <a:t>Drinking Fountain, Water Cooler and Water Dispenser Definitions; Substitution for Drinking Fountains </a:t>
            </a:r>
            <a:r>
              <a:rPr lang="en-US" sz="2800" b="1" i="1" u="sng" dirty="0"/>
              <a:t>(modification) </a:t>
            </a:r>
          </a:p>
          <a:p>
            <a:pPr lvl="1">
              <a:buClr>
                <a:prstClr val="white"/>
              </a:buClr>
            </a:pPr>
            <a:r>
              <a:rPr lang="en-US" sz="2400" dirty="0"/>
              <a:t>New definitions clear up  section 410 on  drinking fountain requirements and the water dispenser definition enlarges what is considered to  be a water dispenser. It also allows water dispensers to be allowed as substitutes for 50%  drinking fountain requirements.</a:t>
            </a:r>
          </a:p>
          <a:p>
            <a:pPr marL="585216" lvl="1" indent="0">
              <a:buClr>
                <a:prstClr val="white"/>
              </a:buClr>
              <a:buNone/>
            </a:pPr>
            <a:endParaRPr lang="en-US" sz="2000" u="sng" dirty="0"/>
          </a:p>
          <a:p>
            <a:pPr lvl="0">
              <a:buClr>
                <a:prstClr val="white">
                  <a:shade val="95000"/>
                </a:prstClr>
              </a:buClr>
            </a:pPr>
            <a:r>
              <a:rPr lang="en-US" sz="2800" b="1" dirty="0"/>
              <a:t>Grease Interceptor, Definition of Fats, Oils and Greases (FOG) Disposal Systems </a:t>
            </a:r>
            <a:r>
              <a:rPr lang="en-US" sz="2800" b="1" i="1" u="sng" dirty="0"/>
              <a:t>(addition)</a:t>
            </a:r>
          </a:p>
          <a:p>
            <a:pPr lvl="1">
              <a:buClr>
                <a:prstClr val="white"/>
              </a:buClr>
            </a:pPr>
            <a:r>
              <a:rPr lang="en-US" sz="2600" dirty="0"/>
              <a:t>There has been a text revision in Section 1003.3.4 which covers grease interceptors. The new definition of a Fats, Oils and Greases system has been included to support that text change.</a:t>
            </a:r>
          </a:p>
          <a:p>
            <a:endParaRPr lang="en-US" sz="2000" dirty="0"/>
          </a:p>
        </p:txBody>
      </p:sp>
    </p:spTree>
    <p:extLst>
      <p:ext uri="{BB962C8B-B14F-4D97-AF65-F5344CB8AC3E}">
        <p14:creationId xmlns:p14="http://schemas.microsoft.com/office/powerpoint/2010/main" val="2767402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838200"/>
          </a:xfrm>
        </p:spPr>
        <p:txBody>
          <a:bodyPr>
            <a:normAutofit/>
          </a:bodyPr>
          <a:lstStyle/>
          <a:p>
            <a:r>
              <a:rPr lang="en-US" sz="3600" b="1" dirty="0"/>
              <a:t>Chapter 2: Definitions  </a:t>
            </a:r>
            <a:endParaRPr lang="en-US" b="1" dirty="0"/>
          </a:p>
        </p:txBody>
      </p:sp>
      <p:sp>
        <p:nvSpPr>
          <p:cNvPr id="3" name="Content Placeholder 2"/>
          <p:cNvSpPr>
            <a:spLocks noGrp="1"/>
          </p:cNvSpPr>
          <p:nvPr>
            <p:ph idx="1"/>
          </p:nvPr>
        </p:nvSpPr>
        <p:spPr>
          <a:xfrm>
            <a:off x="533400" y="1295400"/>
            <a:ext cx="8001000" cy="5029200"/>
          </a:xfrm>
        </p:spPr>
        <p:txBody>
          <a:bodyPr>
            <a:normAutofit/>
          </a:bodyPr>
          <a:lstStyle/>
          <a:p>
            <a:pPr lvl="0">
              <a:buClr>
                <a:prstClr val="white">
                  <a:shade val="95000"/>
                </a:prstClr>
              </a:buClr>
            </a:pPr>
            <a:r>
              <a:rPr lang="en-US" sz="2800" b="1" dirty="0"/>
              <a:t>Mechanical Joint Definition </a:t>
            </a:r>
            <a:r>
              <a:rPr lang="en-US" sz="2800" b="1" i="1" u="sng" dirty="0"/>
              <a:t>(modification)</a:t>
            </a:r>
          </a:p>
          <a:p>
            <a:pPr lvl="1">
              <a:buClr>
                <a:prstClr val="white">
                  <a:shade val="95000"/>
                </a:prstClr>
              </a:buClr>
            </a:pPr>
            <a:r>
              <a:rPr lang="en-US" sz="2400" dirty="0"/>
              <a:t>Heat-fused joints are now defined as mechanical joints. </a:t>
            </a:r>
          </a:p>
          <a:p>
            <a:pPr lvl="0">
              <a:buClr>
                <a:prstClr val="white">
                  <a:shade val="95000"/>
                </a:prstClr>
              </a:buClr>
            </a:pPr>
            <a:r>
              <a:rPr lang="en-US" sz="2800" b="1" dirty="0"/>
              <a:t>Toilet Facility Definition </a:t>
            </a:r>
            <a:r>
              <a:rPr lang="en-US" sz="2800" b="1" i="1" u="sng" dirty="0"/>
              <a:t>(addition)</a:t>
            </a:r>
          </a:p>
          <a:p>
            <a:pPr lvl="1">
              <a:buClr>
                <a:prstClr val="white"/>
              </a:buClr>
            </a:pPr>
            <a:r>
              <a:rPr lang="en-US" sz="2400" dirty="0"/>
              <a:t>New definition to  spell out that a toilet facility is a room or space that contains not less than  one water closet and one lavatory </a:t>
            </a:r>
          </a:p>
          <a:p>
            <a:r>
              <a:rPr lang="en-US" sz="2800" b="1" dirty="0"/>
              <a:t>Water Receptor Definition </a:t>
            </a:r>
            <a:r>
              <a:rPr lang="en-US" sz="2800" b="1" i="1" u="sng" dirty="0"/>
              <a:t>(addition)</a:t>
            </a:r>
          </a:p>
          <a:p>
            <a:pPr lvl="1">
              <a:buClr>
                <a:prstClr val="white">
                  <a:shade val="95000"/>
                </a:prstClr>
              </a:buClr>
            </a:pPr>
            <a:r>
              <a:rPr lang="en-US" sz="2400" dirty="0"/>
              <a:t>New definition  added to clear up what is considered a waste receptor. </a:t>
            </a:r>
          </a:p>
        </p:txBody>
      </p:sp>
    </p:spTree>
    <p:extLst>
      <p:ext uri="{BB962C8B-B14F-4D97-AF65-F5344CB8AC3E}">
        <p14:creationId xmlns:p14="http://schemas.microsoft.com/office/powerpoint/2010/main" val="792536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Changes Chapter 3:</a:t>
            </a:r>
            <a:br>
              <a:rPr lang="en-US" b="1" dirty="0"/>
            </a:br>
            <a:r>
              <a:rPr lang="en-US" b="1" dirty="0"/>
              <a:t>General Regulations</a:t>
            </a:r>
          </a:p>
        </p:txBody>
      </p:sp>
      <p:sp>
        <p:nvSpPr>
          <p:cNvPr id="3" name="Content Placeholder 2"/>
          <p:cNvSpPr>
            <a:spLocks noGrp="1"/>
          </p:cNvSpPr>
          <p:nvPr>
            <p:ph idx="1"/>
          </p:nvPr>
        </p:nvSpPr>
        <p:spPr/>
        <p:txBody>
          <a:bodyPr>
            <a:normAutofit/>
          </a:bodyPr>
          <a:lstStyle/>
          <a:p>
            <a:r>
              <a:rPr lang="en-US" b="1" dirty="0"/>
              <a:t>Table 308.5 Mid-Story Guide </a:t>
            </a:r>
            <a:r>
              <a:rPr lang="en-US" b="1" i="1" u="sng" dirty="0"/>
              <a:t>(modification)</a:t>
            </a:r>
          </a:p>
          <a:p>
            <a:pPr lvl="1"/>
            <a:r>
              <a:rPr lang="en-US" dirty="0"/>
              <a:t>In Table 308.5 of previous codes, there was a requirement for mid story guides 2” and under for some pipes. This was located in footnote “b”. The code never defined exactly what a mid-story guide was which misunderstanding as to what they were and what was required to install them. </a:t>
            </a:r>
          </a:p>
        </p:txBody>
      </p:sp>
    </p:spTree>
    <p:extLst>
      <p:ext uri="{BB962C8B-B14F-4D97-AF65-F5344CB8AC3E}">
        <p14:creationId xmlns:p14="http://schemas.microsoft.com/office/powerpoint/2010/main" val="204090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Topics (continued)</a:t>
            </a:r>
          </a:p>
        </p:txBody>
      </p:sp>
      <p:sp>
        <p:nvSpPr>
          <p:cNvPr id="3" name="Content Placeholder 2"/>
          <p:cNvSpPr>
            <a:spLocks noGrp="1"/>
          </p:cNvSpPr>
          <p:nvPr>
            <p:ph sz="half" idx="1"/>
          </p:nvPr>
        </p:nvSpPr>
        <p:spPr/>
        <p:txBody>
          <a:bodyPr/>
          <a:lstStyle/>
          <a:p>
            <a:pPr marL="0" indent="0">
              <a:buNone/>
            </a:pPr>
            <a:r>
              <a:rPr lang="en-US" dirty="0"/>
              <a:t>16. Lead Safety</a:t>
            </a:r>
          </a:p>
          <a:p>
            <a:pPr marL="0" indent="0">
              <a:buNone/>
            </a:pPr>
            <a:r>
              <a:rPr lang="en-US" dirty="0"/>
              <a:t>17. Ladder Safety</a:t>
            </a:r>
          </a:p>
          <a:p>
            <a:pPr marL="0" indent="0">
              <a:buNone/>
            </a:pPr>
            <a:r>
              <a:rPr lang="en-US" dirty="0"/>
              <a:t>18. NFPA 99 Medical Gas</a:t>
            </a:r>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48706"/>
            <a:ext cx="4038600" cy="313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043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024744" cy="762000"/>
          </a:xfrm>
        </p:spPr>
        <p:txBody>
          <a:bodyPr>
            <a:normAutofit/>
          </a:bodyPr>
          <a:lstStyle/>
          <a:p>
            <a:r>
              <a:rPr lang="en-US" b="1" dirty="0"/>
              <a:t>Chapter 4: Fixtures </a:t>
            </a:r>
          </a:p>
        </p:txBody>
      </p:sp>
      <p:sp>
        <p:nvSpPr>
          <p:cNvPr id="3" name="Content Placeholder 2"/>
          <p:cNvSpPr>
            <a:spLocks noGrp="1"/>
          </p:cNvSpPr>
          <p:nvPr>
            <p:ph idx="1"/>
          </p:nvPr>
        </p:nvSpPr>
        <p:spPr>
          <a:xfrm>
            <a:off x="457200" y="990600"/>
            <a:ext cx="8001000" cy="5334000"/>
          </a:xfrm>
        </p:spPr>
        <p:txBody>
          <a:bodyPr>
            <a:normAutofit fontScale="92500" lnSpcReduction="10000"/>
          </a:bodyPr>
          <a:lstStyle/>
          <a:p>
            <a:r>
              <a:rPr lang="en-US" b="1" dirty="0"/>
              <a:t>403.1 Determining Minimum Number of Plumbing Fixtures </a:t>
            </a:r>
            <a:r>
              <a:rPr lang="en-US" b="1" i="1" u="sng" dirty="0"/>
              <a:t>(modification)</a:t>
            </a:r>
          </a:p>
          <a:p>
            <a:pPr lvl="1"/>
            <a:r>
              <a:rPr lang="en-US" dirty="0"/>
              <a:t>Occupancy classifications A, B, and C of the IBC used in determining where within Table 403.1 are no longer used. Fixture quantities will be determined by the actual use of the building or space. </a:t>
            </a:r>
          </a:p>
          <a:p>
            <a:r>
              <a:rPr lang="en-US" b="1" dirty="0"/>
              <a:t>403.3 Required Public Toilet Facilities Exception </a:t>
            </a:r>
            <a:r>
              <a:rPr lang="en-US" b="1" i="1" u="sng" dirty="0"/>
              <a:t>(modification)</a:t>
            </a:r>
          </a:p>
          <a:p>
            <a:pPr lvl="1"/>
            <a:r>
              <a:rPr lang="en-US" dirty="0"/>
              <a:t>Public limited access occupancies, [300ft² or less], such as dry cleaners, take-out only restaurants and automated teller machine lobbies, do </a:t>
            </a:r>
            <a:r>
              <a:rPr lang="en-US" b="1" i="1" dirty="0">
                <a:solidFill>
                  <a:srgbClr val="FF0000"/>
                </a:solidFill>
              </a:rPr>
              <a:t>not</a:t>
            </a:r>
            <a:r>
              <a:rPr lang="en-US" dirty="0"/>
              <a:t> require public toilet facilities .</a:t>
            </a:r>
          </a:p>
        </p:txBody>
      </p:sp>
    </p:spTree>
    <p:extLst>
      <p:ext uri="{BB962C8B-B14F-4D97-AF65-F5344CB8AC3E}">
        <p14:creationId xmlns:p14="http://schemas.microsoft.com/office/powerpoint/2010/main" val="1758506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Chapter 4: Fixtures</a:t>
            </a:r>
          </a:p>
        </p:txBody>
      </p:sp>
      <p:sp>
        <p:nvSpPr>
          <p:cNvPr id="3" name="Content Placeholder 2"/>
          <p:cNvSpPr>
            <a:spLocks noGrp="1"/>
          </p:cNvSpPr>
          <p:nvPr>
            <p:ph idx="1"/>
          </p:nvPr>
        </p:nvSpPr>
        <p:spPr>
          <a:xfrm>
            <a:off x="304800" y="1219200"/>
            <a:ext cx="8534400" cy="5334000"/>
          </a:xfrm>
        </p:spPr>
        <p:txBody>
          <a:bodyPr>
            <a:normAutofit/>
          </a:bodyPr>
          <a:lstStyle/>
          <a:p>
            <a:r>
              <a:rPr lang="en-US" sz="2600" b="1" dirty="0"/>
              <a:t>403.4.1 Directional Signage for Location of Public Toilet Facilities </a:t>
            </a:r>
            <a:r>
              <a:rPr lang="en-US" sz="2600" b="1" i="1" u="sng" dirty="0"/>
              <a:t>(modifications)</a:t>
            </a:r>
          </a:p>
          <a:p>
            <a:pPr lvl="1"/>
            <a:r>
              <a:rPr lang="en-US" sz="2200" dirty="0"/>
              <a:t>The main entrance to the building or tenant space is now required  to have directional signage for public toilet facilities</a:t>
            </a:r>
            <a:endParaRPr lang="en-US" sz="2600" dirty="0"/>
          </a:p>
          <a:p>
            <a:r>
              <a:rPr lang="en-US" sz="2600" b="1" dirty="0"/>
              <a:t>406.1, 409.2  Backflow Protection for Clothes Washing and Dishwashing Machines </a:t>
            </a:r>
            <a:r>
              <a:rPr lang="en-US" sz="2600" b="1" i="1" u="sng" dirty="0"/>
              <a:t>(modification)</a:t>
            </a:r>
          </a:p>
          <a:p>
            <a:pPr lvl="1"/>
            <a:r>
              <a:rPr lang="en-US" sz="2200" dirty="0"/>
              <a:t>This change will allow the code enforcement official to check that the appliance meets the required backflow protection by identifying  the standard number either on the appliance or in the literature for the appliance. Thereby not requiring the enforce official to see the protection method on the appliance. </a:t>
            </a:r>
          </a:p>
          <a:p>
            <a:pPr marL="585216" lvl="1" indent="0">
              <a:buNone/>
            </a:pPr>
            <a:endParaRPr lang="en-US" sz="2200" dirty="0"/>
          </a:p>
          <a:p>
            <a:pPr marL="585216" lvl="1" indent="0">
              <a:buNone/>
            </a:pPr>
            <a:endParaRPr lang="en-US" sz="2200" dirty="0"/>
          </a:p>
        </p:txBody>
      </p:sp>
    </p:spTree>
    <p:extLst>
      <p:ext uri="{BB962C8B-B14F-4D97-AF65-F5344CB8AC3E}">
        <p14:creationId xmlns:p14="http://schemas.microsoft.com/office/powerpoint/2010/main" val="3170365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4: Fixtures </a:t>
            </a:r>
          </a:p>
        </p:txBody>
      </p:sp>
      <p:sp>
        <p:nvSpPr>
          <p:cNvPr id="3" name="Content Placeholder 2"/>
          <p:cNvSpPr>
            <a:spLocks noGrp="1"/>
          </p:cNvSpPr>
          <p:nvPr>
            <p:ph idx="1"/>
          </p:nvPr>
        </p:nvSpPr>
        <p:spPr/>
        <p:txBody>
          <a:bodyPr>
            <a:normAutofit/>
          </a:bodyPr>
          <a:lstStyle/>
          <a:p>
            <a:r>
              <a:rPr lang="en-US" b="1" dirty="0"/>
              <a:t>410.4 </a:t>
            </a:r>
            <a:r>
              <a:rPr lang="en-US" b="1" i="1" u="sng" dirty="0"/>
              <a:t>Substitution</a:t>
            </a:r>
          </a:p>
          <a:p>
            <a:pPr lvl="1"/>
            <a:r>
              <a:rPr lang="en-US" b="1" dirty="0"/>
              <a:t> </a:t>
            </a:r>
            <a:r>
              <a:rPr lang="en-US" dirty="0"/>
              <a:t>Restaurants shall </a:t>
            </a:r>
            <a:r>
              <a:rPr lang="en-US" b="1" i="1" dirty="0">
                <a:solidFill>
                  <a:srgbClr val="FF0000"/>
                </a:solidFill>
              </a:rPr>
              <a:t>not</a:t>
            </a:r>
            <a:r>
              <a:rPr lang="en-US" dirty="0"/>
              <a:t> be required to have drinking fountains if they provide drinking water in a container free of charge. If a facility is required to have drinking fountains, water coolers may be allowed to replace up to 50% of the required drinking fountains. </a:t>
            </a:r>
            <a:endParaRPr lang="en-US" b="1" strike="sngStrike" dirty="0"/>
          </a:p>
        </p:txBody>
      </p:sp>
    </p:spTree>
    <p:extLst>
      <p:ext uri="{BB962C8B-B14F-4D97-AF65-F5344CB8AC3E}">
        <p14:creationId xmlns:p14="http://schemas.microsoft.com/office/powerpoint/2010/main" val="3961171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4: Fixtures </a:t>
            </a:r>
          </a:p>
        </p:txBody>
      </p:sp>
      <p:sp>
        <p:nvSpPr>
          <p:cNvPr id="3" name="Content Placeholder 2"/>
          <p:cNvSpPr>
            <a:spLocks noGrp="1"/>
          </p:cNvSpPr>
          <p:nvPr>
            <p:ph idx="1"/>
          </p:nvPr>
        </p:nvSpPr>
        <p:spPr/>
        <p:txBody>
          <a:bodyPr>
            <a:normAutofit/>
          </a:bodyPr>
          <a:lstStyle/>
          <a:p>
            <a:r>
              <a:rPr lang="en-US" b="1" dirty="0"/>
              <a:t>413.1 Food Waste Disposer Approval </a:t>
            </a:r>
            <a:r>
              <a:rPr lang="en-US" b="1" i="1" u="sng" dirty="0"/>
              <a:t>(modification)</a:t>
            </a:r>
          </a:p>
          <a:p>
            <a:pPr lvl="1"/>
            <a:r>
              <a:rPr lang="en-US" dirty="0"/>
              <a:t>Industry-accepted terminology for food waste grinders are now the accepted term. For electrical safety, The standard requires that domestic food waste disposers must be listed and labeled. This to comply with electrical safety. </a:t>
            </a:r>
          </a:p>
        </p:txBody>
      </p:sp>
    </p:spTree>
    <p:extLst>
      <p:ext uri="{BB962C8B-B14F-4D97-AF65-F5344CB8AC3E}">
        <p14:creationId xmlns:p14="http://schemas.microsoft.com/office/powerpoint/2010/main" val="3878283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t>Chapter 4: Fixtures </a:t>
            </a:r>
          </a:p>
        </p:txBody>
      </p:sp>
      <p:sp>
        <p:nvSpPr>
          <p:cNvPr id="3" name="Content Placeholder 2"/>
          <p:cNvSpPr>
            <a:spLocks noGrp="1"/>
          </p:cNvSpPr>
          <p:nvPr>
            <p:ph idx="1"/>
          </p:nvPr>
        </p:nvSpPr>
        <p:spPr>
          <a:xfrm>
            <a:off x="457200" y="1295400"/>
            <a:ext cx="8229600" cy="5181600"/>
          </a:xfrm>
        </p:spPr>
        <p:txBody>
          <a:bodyPr>
            <a:normAutofit/>
          </a:bodyPr>
          <a:lstStyle/>
          <a:p>
            <a:pPr marL="342900" lvl="1" indent="-342900">
              <a:buFont typeface="Arial" panose="020B0604020202020204" pitchFamily="34" charset="0"/>
              <a:buChar char="•"/>
            </a:pPr>
            <a:r>
              <a:rPr lang="en-US" b="1" dirty="0"/>
              <a:t>417.4.1 Walls and Floors in Bathtub and Shower Areas </a:t>
            </a:r>
            <a:r>
              <a:rPr lang="en-US" b="1" i="1" u="sng" dirty="0"/>
              <a:t>(modification)</a:t>
            </a:r>
            <a:r>
              <a:rPr lang="en-US" dirty="0"/>
              <a:t> </a:t>
            </a:r>
          </a:p>
          <a:p>
            <a:pPr marL="742950" lvl="2" indent="-342900"/>
            <a:r>
              <a:rPr lang="en-US" dirty="0"/>
              <a:t>This section was modified to clarify the watertight requirements as well the requirement of using material that is durable when wet, for tub and shower floors as well as walls. </a:t>
            </a:r>
            <a:endParaRPr lang="en-US" b="1" i="1" u="sng" dirty="0"/>
          </a:p>
          <a:p>
            <a:r>
              <a:rPr lang="en-US" b="1" dirty="0"/>
              <a:t>420.1 Water Closet Approval </a:t>
            </a:r>
            <a:r>
              <a:rPr lang="en-US" b="1" i="1" u="sng" dirty="0"/>
              <a:t>(modification)</a:t>
            </a:r>
          </a:p>
          <a:p>
            <a:pPr lvl="1"/>
            <a:r>
              <a:rPr lang="en-US" dirty="0"/>
              <a:t>The code has incorporated a standard to address Dual-flush water closets. </a:t>
            </a:r>
          </a:p>
        </p:txBody>
      </p:sp>
    </p:spTree>
    <p:extLst>
      <p:ext uri="{BB962C8B-B14F-4D97-AF65-F5344CB8AC3E}">
        <p14:creationId xmlns:p14="http://schemas.microsoft.com/office/powerpoint/2010/main" val="4186788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4: Fixtures</a:t>
            </a:r>
          </a:p>
        </p:txBody>
      </p:sp>
      <p:sp>
        <p:nvSpPr>
          <p:cNvPr id="3" name="Content Placeholder 2"/>
          <p:cNvSpPr>
            <a:spLocks noGrp="1"/>
          </p:cNvSpPr>
          <p:nvPr>
            <p:ph idx="1"/>
          </p:nvPr>
        </p:nvSpPr>
        <p:spPr/>
        <p:txBody>
          <a:bodyPr>
            <a:normAutofit/>
          </a:bodyPr>
          <a:lstStyle/>
          <a:p>
            <a:r>
              <a:rPr lang="en-US" sz="2800" b="1" dirty="0"/>
              <a:t>421.1 Whirlpool Tub Approval </a:t>
            </a:r>
            <a:r>
              <a:rPr lang="en-US" sz="2800" b="1" i="1" u="sng" dirty="0"/>
              <a:t>(modification)</a:t>
            </a:r>
            <a:endParaRPr lang="en-US" sz="2400" dirty="0"/>
          </a:p>
          <a:p>
            <a:pPr lvl="1"/>
            <a:r>
              <a:rPr lang="en-US" sz="2400" b="1" dirty="0"/>
              <a:t>An electrical standard has been added to this section.</a:t>
            </a:r>
          </a:p>
          <a:p>
            <a:r>
              <a:rPr lang="en-US" sz="2800" b="1" dirty="0"/>
              <a:t>423.3 Footbath, Pedicure Baths and Head Shampoo Sinks </a:t>
            </a:r>
            <a:r>
              <a:rPr lang="en-US" sz="2800" b="1" i="1" u="sng" dirty="0"/>
              <a:t>(addition)</a:t>
            </a:r>
            <a:endParaRPr lang="en-US" sz="2400" dirty="0"/>
          </a:p>
          <a:p>
            <a:pPr lvl="1"/>
            <a:r>
              <a:rPr lang="en-US" sz="2400" b="1" dirty="0"/>
              <a:t>A device which limits the outlet water temperature are required on the above fixtures.</a:t>
            </a:r>
          </a:p>
          <a:p>
            <a:r>
              <a:rPr lang="en-US" sz="2800" b="1" dirty="0"/>
              <a:t>434.8 Deck-Mounted Bath/Shower Transfer Valves </a:t>
            </a:r>
            <a:r>
              <a:rPr lang="en-US" sz="2800" b="1" i="1" u="sng" dirty="0"/>
              <a:t>(modification)</a:t>
            </a:r>
            <a:endParaRPr lang="en-US" sz="2400" b="1" dirty="0"/>
          </a:p>
          <a:p>
            <a:pPr lvl="1"/>
            <a:r>
              <a:rPr lang="en-US" sz="2400" b="1" dirty="0"/>
              <a:t>The ASME requirements for deck-mounted bath/shower transfer valves has been changed. </a:t>
            </a:r>
          </a:p>
        </p:txBody>
      </p:sp>
    </p:spTree>
    <p:extLst>
      <p:ext uri="{BB962C8B-B14F-4D97-AF65-F5344CB8AC3E}">
        <p14:creationId xmlns:p14="http://schemas.microsoft.com/office/powerpoint/2010/main" val="3700399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5: Water Heaters</a:t>
            </a:r>
          </a:p>
        </p:txBody>
      </p:sp>
      <p:sp>
        <p:nvSpPr>
          <p:cNvPr id="3" name="Content Placeholder 2"/>
          <p:cNvSpPr>
            <a:spLocks noGrp="1"/>
          </p:cNvSpPr>
          <p:nvPr>
            <p:ph idx="1"/>
          </p:nvPr>
        </p:nvSpPr>
        <p:spPr/>
        <p:txBody>
          <a:bodyPr>
            <a:normAutofit/>
          </a:bodyPr>
          <a:lstStyle/>
          <a:p>
            <a:r>
              <a:rPr lang="en-US" sz="2800" b="1" dirty="0"/>
              <a:t>501.3 Water Heater Drain Valves </a:t>
            </a:r>
            <a:r>
              <a:rPr lang="en-US" sz="2800" b="1" i="1" u="sng" dirty="0"/>
              <a:t>(modification)</a:t>
            </a:r>
            <a:endParaRPr lang="en-US" sz="2400" dirty="0"/>
          </a:p>
          <a:p>
            <a:pPr lvl="1"/>
            <a:r>
              <a:rPr lang="en-US" sz="2400" dirty="0"/>
              <a:t>The drain valve standard has been removed. A minimum of a ¾” drain size has been added. It also require a male garden hose thread.</a:t>
            </a:r>
          </a:p>
          <a:p>
            <a:r>
              <a:rPr lang="en-US" sz="2800" b="1" dirty="0"/>
              <a:t>504.6 Temperature &amp; Pressure Relief Discharge Piping </a:t>
            </a:r>
            <a:r>
              <a:rPr lang="en-US" sz="2800" b="1" i="1" u="sng" dirty="0"/>
              <a:t>(modification) </a:t>
            </a:r>
            <a:endParaRPr lang="en-US" sz="2400" dirty="0"/>
          </a:p>
          <a:p>
            <a:pPr lvl="1"/>
            <a:r>
              <a:rPr lang="en-US" sz="2400" dirty="0"/>
              <a:t>Terminology requiring an air gap. </a:t>
            </a:r>
          </a:p>
          <a:p>
            <a:r>
              <a:rPr lang="en-US" sz="2800" b="1" dirty="0"/>
              <a:t>504.7.2 Water Heater Pan Drain Line </a:t>
            </a:r>
            <a:r>
              <a:rPr lang="en-US" sz="2800" b="1" i="1" u="sng" dirty="0"/>
              <a:t>(modification)</a:t>
            </a:r>
            <a:endParaRPr lang="en-US" sz="2400" dirty="0"/>
          </a:p>
          <a:p>
            <a:pPr lvl="1"/>
            <a:r>
              <a:rPr lang="en-US" sz="2400" dirty="0"/>
              <a:t>Allows for a drain pan not to have a drain line if there is no place for the line to drain to. </a:t>
            </a:r>
          </a:p>
        </p:txBody>
      </p:sp>
    </p:spTree>
    <p:extLst>
      <p:ext uri="{BB962C8B-B14F-4D97-AF65-F5344CB8AC3E}">
        <p14:creationId xmlns:p14="http://schemas.microsoft.com/office/powerpoint/2010/main" val="1883527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b="1" dirty="0"/>
              <a:t>Chapter 6: Water Supply &amp; Distribution</a:t>
            </a:r>
          </a:p>
        </p:txBody>
      </p:sp>
      <p:sp>
        <p:nvSpPr>
          <p:cNvPr id="3" name="Content Placeholder 2"/>
          <p:cNvSpPr>
            <a:spLocks noGrp="1"/>
          </p:cNvSpPr>
          <p:nvPr>
            <p:ph idx="1"/>
          </p:nvPr>
        </p:nvSpPr>
        <p:spPr/>
        <p:txBody>
          <a:bodyPr>
            <a:normAutofit lnSpcReduction="10000"/>
          </a:bodyPr>
          <a:lstStyle/>
          <a:p>
            <a:r>
              <a:rPr lang="en-US" sz="2800" b="1" dirty="0"/>
              <a:t>601.5 Rehabilitation of Piping Systems by Internal Lining </a:t>
            </a:r>
            <a:r>
              <a:rPr lang="en-US" sz="2800" b="1" i="1" u="sng" dirty="0"/>
              <a:t>(addition)</a:t>
            </a:r>
          </a:p>
          <a:p>
            <a:pPr lvl="1"/>
            <a:r>
              <a:rPr lang="en-US" sz="2400" dirty="0"/>
              <a:t>Piping is now allowed to be lined with an epoxy coating</a:t>
            </a:r>
          </a:p>
          <a:p>
            <a:r>
              <a:rPr lang="en-US" sz="2800" b="1" dirty="0"/>
              <a:t>605.2.1 Lead Content of Components Conveying Drinking Water </a:t>
            </a:r>
            <a:r>
              <a:rPr lang="en-US" sz="2800" b="1" i="1" u="sng" dirty="0"/>
              <a:t>(addition) </a:t>
            </a:r>
            <a:endParaRPr lang="en-US" sz="2400" dirty="0"/>
          </a:p>
          <a:p>
            <a:pPr lvl="1"/>
            <a:r>
              <a:rPr lang="en-US" sz="2400" dirty="0"/>
              <a:t>The allowable lead content has now gotten stricter.</a:t>
            </a:r>
          </a:p>
          <a:p>
            <a:r>
              <a:rPr lang="en-US" sz="2800" b="1" dirty="0"/>
              <a:t>Tables 605.3 &amp; 605.4, Section 605.16 CPVC/AL/CPVC Water Service &amp; Water Distribution Piping </a:t>
            </a:r>
            <a:r>
              <a:rPr lang="en-US" sz="2800" b="1" i="1" u="sng" dirty="0"/>
              <a:t>(addition)</a:t>
            </a:r>
            <a:endParaRPr lang="en-US" sz="2400" dirty="0"/>
          </a:p>
          <a:p>
            <a:pPr lvl="1"/>
            <a:r>
              <a:rPr lang="en-US" sz="2400" dirty="0"/>
              <a:t>Covers a new type of PVC piping. </a:t>
            </a:r>
          </a:p>
        </p:txBody>
      </p:sp>
    </p:spTree>
    <p:extLst>
      <p:ext uri="{BB962C8B-B14F-4D97-AF65-F5344CB8AC3E}">
        <p14:creationId xmlns:p14="http://schemas.microsoft.com/office/powerpoint/2010/main" val="2183995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458200" cy="1143000"/>
          </a:xfrm>
        </p:spPr>
        <p:txBody>
          <a:bodyPr>
            <a:noAutofit/>
          </a:bodyPr>
          <a:lstStyle/>
          <a:p>
            <a:r>
              <a:rPr lang="en-US" sz="4000" b="1" dirty="0">
                <a:solidFill>
                  <a:prstClr val="black"/>
                </a:solidFill>
              </a:rPr>
              <a:t>Chapter 6: Water Supply &amp; Distribution</a:t>
            </a:r>
            <a:endParaRPr lang="en-US" sz="4000"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lvl="0"/>
            <a:r>
              <a:rPr lang="en-US" sz="2800" b="1" dirty="0">
                <a:solidFill>
                  <a:prstClr val="black"/>
                </a:solidFill>
              </a:rPr>
              <a:t>Tables 605.3, 702.2, 702.3, 702.4, 1102.4 1102.5 Asbestos Cement Pipe </a:t>
            </a:r>
            <a:r>
              <a:rPr lang="en-US" sz="2800" b="1" i="1" u="sng" dirty="0">
                <a:solidFill>
                  <a:prstClr val="black"/>
                </a:solidFill>
              </a:rPr>
              <a:t>(modification)</a:t>
            </a:r>
            <a:endParaRPr lang="en-US" sz="2800" dirty="0">
              <a:solidFill>
                <a:prstClr val="black"/>
              </a:solidFill>
            </a:endParaRPr>
          </a:p>
          <a:p>
            <a:pPr lvl="1"/>
            <a:r>
              <a:rPr lang="en-US" sz="2200" dirty="0">
                <a:solidFill>
                  <a:prstClr val="black"/>
                </a:solidFill>
              </a:rPr>
              <a:t>Asbestos cement piping has been removed from the tables.</a:t>
            </a:r>
          </a:p>
          <a:p>
            <a:pPr lvl="0"/>
            <a:r>
              <a:rPr lang="en-US" sz="2800" b="1" dirty="0">
                <a:solidFill>
                  <a:prstClr val="black"/>
                </a:solidFill>
              </a:rPr>
              <a:t>Table 605.5, Sections 605.14.3, 605.14.5, 605.18.3, 605.22.2 605.23.3 </a:t>
            </a:r>
            <a:r>
              <a:rPr lang="en-US" sz="2800" b="1" i="1" u="sng" dirty="0">
                <a:solidFill>
                  <a:prstClr val="black"/>
                </a:solidFill>
              </a:rPr>
              <a:t>(modification)</a:t>
            </a:r>
            <a:endParaRPr lang="en-US" sz="2400" dirty="0">
              <a:solidFill>
                <a:prstClr val="black"/>
              </a:solidFill>
            </a:endParaRPr>
          </a:p>
          <a:p>
            <a:pPr lvl="1"/>
            <a:r>
              <a:rPr lang="en-US" sz="2400" dirty="0">
                <a:solidFill>
                  <a:prstClr val="black"/>
                </a:solidFill>
              </a:rPr>
              <a:t>New standard addressing grooved and shouldered mechanical joints.</a:t>
            </a:r>
          </a:p>
          <a:p>
            <a:pPr lvl="0"/>
            <a:r>
              <a:rPr lang="en-US" sz="2800" b="1" dirty="0">
                <a:solidFill>
                  <a:prstClr val="black"/>
                </a:solidFill>
              </a:rPr>
              <a:t>605.7 Table 604.7 Valve Compliance to Standards </a:t>
            </a:r>
            <a:r>
              <a:rPr lang="en-US" sz="2800" b="1" i="1" u="sng" dirty="0">
                <a:solidFill>
                  <a:prstClr val="black"/>
                </a:solidFill>
              </a:rPr>
              <a:t>(modification)</a:t>
            </a:r>
            <a:endParaRPr lang="en-US" sz="2400" dirty="0">
              <a:solidFill>
                <a:prstClr val="black"/>
              </a:solidFill>
            </a:endParaRPr>
          </a:p>
          <a:p>
            <a:pPr lvl="1"/>
            <a:r>
              <a:rPr lang="en-US" sz="2400" dirty="0">
                <a:solidFill>
                  <a:prstClr val="black"/>
                </a:solidFill>
              </a:rPr>
              <a:t>NSF 61  is now the standard for all types of drinking water valves as well as many others that have been added to this standard</a:t>
            </a:r>
          </a:p>
          <a:p>
            <a:pPr lvl="0"/>
            <a:endParaRPr lang="en-US" sz="2600" b="1" dirty="0">
              <a:solidFill>
                <a:prstClr val="black"/>
              </a:solidFill>
            </a:endParaRPr>
          </a:p>
          <a:p>
            <a:endParaRPr lang="en-US" dirty="0"/>
          </a:p>
        </p:txBody>
      </p:sp>
    </p:spTree>
    <p:extLst>
      <p:ext uri="{BB962C8B-B14F-4D97-AF65-F5344CB8AC3E}">
        <p14:creationId xmlns:p14="http://schemas.microsoft.com/office/powerpoint/2010/main" val="694660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rmAutofit/>
          </a:bodyPr>
          <a:lstStyle/>
          <a:p>
            <a:r>
              <a:rPr lang="en-US" sz="4000" b="1" dirty="0">
                <a:solidFill>
                  <a:prstClr val="black"/>
                </a:solidFill>
              </a:rPr>
              <a:t>Chapter 6 Water Supply &amp; Distribution</a:t>
            </a:r>
            <a:endParaRPr lang="en-US" sz="4000" dirty="0"/>
          </a:p>
        </p:txBody>
      </p:sp>
      <p:sp>
        <p:nvSpPr>
          <p:cNvPr id="3" name="Content Placeholder 2"/>
          <p:cNvSpPr>
            <a:spLocks noGrp="1"/>
          </p:cNvSpPr>
          <p:nvPr>
            <p:ph idx="1"/>
          </p:nvPr>
        </p:nvSpPr>
        <p:spPr>
          <a:xfrm>
            <a:off x="457200" y="1143000"/>
            <a:ext cx="8229600" cy="5257800"/>
          </a:xfrm>
        </p:spPr>
        <p:txBody>
          <a:bodyPr>
            <a:normAutofit/>
          </a:bodyPr>
          <a:lstStyle/>
          <a:p>
            <a:r>
              <a:rPr lang="en-US" sz="2800" b="1" dirty="0"/>
              <a:t>607.2.1 Hot Water Temperature Maintenance System Controls </a:t>
            </a:r>
            <a:r>
              <a:rPr lang="en-US" sz="2800" b="1" i="1" u="sng" dirty="0"/>
              <a:t>(modification)</a:t>
            </a:r>
            <a:endParaRPr lang="en-US" sz="2400" b="1" i="1" u="sng" dirty="0"/>
          </a:p>
          <a:p>
            <a:pPr lvl="1"/>
            <a:r>
              <a:rPr lang="en-US" sz="2400" dirty="0"/>
              <a:t>The IECC has introduced changes which effect the section of the IECC within the IPC. </a:t>
            </a:r>
          </a:p>
          <a:p>
            <a:r>
              <a:rPr lang="en-US" sz="2800" b="1" dirty="0"/>
              <a:t>607.3 Hot Water Thermal Expansion Pressure Control </a:t>
            </a:r>
            <a:r>
              <a:rPr lang="en-US" sz="2800" b="1" i="1" u="sng" dirty="0"/>
              <a:t>(modification)</a:t>
            </a:r>
            <a:endParaRPr lang="en-US" sz="2400" b="1" i="1" u="sng" dirty="0"/>
          </a:p>
          <a:p>
            <a:pPr lvl="1"/>
            <a:r>
              <a:rPr lang="en-US" sz="2400" dirty="0"/>
              <a:t>Only thermal expansion tanks may be used to control a closed system.</a:t>
            </a:r>
          </a:p>
          <a:p>
            <a:r>
              <a:rPr lang="en-US" sz="2800" b="1" dirty="0"/>
              <a:t>608.8, 608.8.1 608.8.2 Identification of Nonpotable Water </a:t>
            </a:r>
            <a:r>
              <a:rPr lang="en-US" sz="2800" b="1" i="1" u="sng" dirty="0"/>
              <a:t>(modification)</a:t>
            </a:r>
            <a:endParaRPr lang="en-US" sz="2400" b="1" i="1" u="sng" dirty="0"/>
          </a:p>
          <a:p>
            <a:pPr lvl="1"/>
            <a:r>
              <a:rPr lang="en-US" sz="2400" dirty="0"/>
              <a:t>Purple in now the color for non-potable water lines. Any WC or urinal using non-potable water must be identified. </a:t>
            </a:r>
          </a:p>
        </p:txBody>
      </p:sp>
    </p:spTree>
    <p:extLst>
      <p:ext uri="{BB962C8B-B14F-4D97-AF65-F5344CB8AC3E}">
        <p14:creationId xmlns:p14="http://schemas.microsoft.com/office/powerpoint/2010/main" val="150727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8839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t>Topic 1—Codes</a:t>
            </a:r>
          </a:p>
        </p:txBody>
      </p:sp>
    </p:spTree>
    <p:extLst>
      <p:ext uri="{BB962C8B-B14F-4D97-AF65-F5344CB8AC3E}">
        <p14:creationId xmlns:p14="http://schemas.microsoft.com/office/powerpoint/2010/main" val="3706314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7: Sanitary Drainage</a:t>
            </a:r>
          </a:p>
        </p:txBody>
      </p:sp>
      <p:sp>
        <p:nvSpPr>
          <p:cNvPr id="3" name="Content Placeholder 2"/>
          <p:cNvSpPr>
            <a:spLocks noGrp="1"/>
          </p:cNvSpPr>
          <p:nvPr>
            <p:ph idx="1"/>
          </p:nvPr>
        </p:nvSpPr>
        <p:spPr/>
        <p:txBody>
          <a:bodyPr>
            <a:normAutofit/>
          </a:bodyPr>
          <a:lstStyle/>
          <a:p>
            <a:r>
              <a:rPr lang="en-US" sz="2800" b="1" dirty="0"/>
              <a:t>702.5 Temperature Rating of Drainage Piping </a:t>
            </a:r>
            <a:r>
              <a:rPr lang="en-US" sz="2800" b="1" i="1" u="sng" dirty="0"/>
              <a:t>(addition)</a:t>
            </a:r>
            <a:endParaRPr lang="en-US" sz="2400" b="1" i="1" u="sng" dirty="0"/>
          </a:p>
          <a:p>
            <a:pPr lvl="1"/>
            <a:r>
              <a:rPr lang="en-US" sz="2400" dirty="0"/>
              <a:t>When drainage piping is rated at 140°F, water being discharged into the system does </a:t>
            </a:r>
            <a:r>
              <a:rPr lang="en-US" sz="2400" b="1" i="1" dirty="0">
                <a:solidFill>
                  <a:srgbClr val="FF0000"/>
                </a:solidFill>
              </a:rPr>
              <a:t>not</a:t>
            </a:r>
            <a:r>
              <a:rPr lang="en-US" sz="2400" dirty="0"/>
              <a:t> need to be cooled.</a:t>
            </a:r>
          </a:p>
          <a:p>
            <a:pPr marL="457200" lvl="1" indent="0">
              <a:buNone/>
            </a:pPr>
            <a:endParaRPr lang="en-US" sz="2400" dirty="0"/>
          </a:p>
          <a:p>
            <a:r>
              <a:rPr lang="en-US" sz="2800" b="1" dirty="0"/>
              <a:t>703.6 Connection to Combined Sanitary and Storm Public Sewer </a:t>
            </a:r>
            <a:r>
              <a:rPr lang="en-US" sz="2800" b="1" i="1" u="sng" dirty="0"/>
              <a:t>(addition)</a:t>
            </a:r>
            <a:endParaRPr lang="en-US" sz="2400" b="1" i="1" u="sng" dirty="0"/>
          </a:p>
          <a:p>
            <a:pPr lvl="1"/>
            <a:r>
              <a:rPr lang="en-US" sz="2000" dirty="0"/>
              <a:t>When connected to a combination sanitary and storm drainage system, the systems must remain separate within the building</a:t>
            </a:r>
          </a:p>
        </p:txBody>
      </p:sp>
    </p:spTree>
    <p:extLst>
      <p:ext uri="{BB962C8B-B14F-4D97-AF65-F5344CB8AC3E}">
        <p14:creationId xmlns:p14="http://schemas.microsoft.com/office/powerpoint/2010/main" val="2495887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Chapter 7: Sanitary Drainage</a:t>
            </a:r>
            <a:endParaRPr lang="en-US" dirty="0"/>
          </a:p>
        </p:txBody>
      </p:sp>
      <p:sp>
        <p:nvSpPr>
          <p:cNvPr id="3" name="Content Placeholder 2"/>
          <p:cNvSpPr>
            <a:spLocks noGrp="1"/>
          </p:cNvSpPr>
          <p:nvPr>
            <p:ph idx="1"/>
          </p:nvPr>
        </p:nvSpPr>
        <p:spPr/>
        <p:txBody>
          <a:bodyPr/>
          <a:lstStyle/>
          <a:p>
            <a:pPr lvl="0"/>
            <a:r>
              <a:rPr lang="en-US" sz="2800" b="1" dirty="0">
                <a:solidFill>
                  <a:prstClr val="black"/>
                </a:solidFill>
              </a:rPr>
              <a:t>705.11.2 Exception for Solvent Cementing PVC Piping 4” and Smaller </a:t>
            </a:r>
            <a:r>
              <a:rPr lang="en-US" sz="2800" b="1" i="1" u="sng" dirty="0">
                <a:solidFill>
                  <a:prstClr val="black"/>
                </a:solidFill>
              </a:rPr>
              <a:t>(modification)</a:t>
            </a:r>
            <a:endParaRPr lang="en-US" sz="2400" b="1" i="1" u="sng" dirty="0">
              <a:solidFill>
                <a:prstClr val="black"/>
              </a:solidFill>
            </a:endParaRPr>
          </a:p>
          <a:p>
            <a:pPr lvl="1"/>
            <a:r>
              <a:rPr lang="en-US" sz="2400" dirty="0">
                <a:solidFill>
                  <a:prstClr val="black"/>
                </a:solidFill>
              </a:rPr>
              <a:t>If solvent cement is 3</a:t>
            </a:r>
            <a:r>
              <a:rPr lang="en-US" sz="2400" baseline="30000" dirty="0">
                <a:solidFill>
                  <a:prstClr val="black"/>
                </a:solidFill>
              </a:rPr>
              <a:t>rd</a:t>
            </a:r>
            <a:r>
              <a:rPr lang="en-US" sz="2400" dirty="0">
                <a:solidFill>
                  <a:prstClr val="black"/>
                </a:solidFill>
              </a:rPr>
              <a:t> party certified to ASTM D 2564. Primer will not be required for pipe 4” and smaller pipe. </a:t>
            </a:r>
          </a:p>
          <a:p>
            <a:pPr lvl="0"/>
            <a:r>
              <a:rPr lang="en-US" sz="2800" b="1" dirty="0">
                <a:solidFill>
                  <a:prstClr val="black"/>
                </a:solidFill>
              </a:rPr>
              <a:t>708 Cleanouts for Drainage &amp; Waste Systems </a:t>
            </a:r>
            <a:r>
              <a:rPr lang="en-US" sz="2800" b="1" i="1" u="sng" dirty="0">
                <a:solidFill>
                  <a:prstClr val="black"/>
                </a:solidFill>
              </a:rPr>
              <a:t>(modification)</a:t>
            </a:r>
            <a:endParaRPr lang="en-US" sz="2400" b="1" i="1" u="sng" dirty="0">
              <a:solidFill>
                <a:prstClr val="black"/>
              </a:solidFill>
            </a:endParaRPr>
          </a:p>
          <a:p>
            <a:pPr lvl="1"/>
            <a:r>
              <a:rPr lang="en-US" sz="2400" dirty="0">
                <a:solidFill>
                  <a:prstClr val="black"/>
                </a:solidFill>
              </a:rPr>
              <a:t>There has been a complete reorganization on the section on cleanouts. An example: Cleanouts are no longer required at the base of each stack. </a:t>
            </a:r>
          </a:p>
          <a:p>
            <a:endParaRPr lang="en-US" dirty="0"/>
          </a:p>
        </p:txBody>
      </p:sp>
    </p:spTree>
    <p:extLst>
      <p:ext uri="{BB962C8B-B14F-4D97-AF65-F5344CB8AC3E}">
        <p14:creationId xmlns:p14="http://schemas.microsoft.com/office/powerpoint/2010/main" val="2697407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Chapter 7: Sanitary Drainage</a:t>
            </a:r>
            <a:endParaRPr lang="en-US" dirty="0"/>
          </a:p>
        </p:txBody>
      </p:sp>
      <p:sp>
        <p:nvSpPr>
          <p:cNvPr id="3" name="Content Placeholder 2"/>
          <p:cNvSpPr>
            <a:spLocks noGrp="1"/>
          </p:cNvSpPr>
          <p:nvPr>
            <p:ph idx="1"/>
          </p:nvPr>
        </p:nvSpPr>
        <p:spPr/>
        <p:txBody>
          <a:bodyPr>
            <a:normAutofit/>
          </a:bodyPr>
          <a:lstStyle/>
          <a:p>
            <a:r>
              <a:rPr lang="en-US" sz="2800" b="1" dirty="0"/>
              <a:t>715.1 Exception for Backwater Valve Installation </a:t>
            </a:r>
            <a:r>
              <a:rPr lang="en-US" sz="2800" b="1" i="1" u="sng" dirty="0"/>
              <a:t>(modification)</a:t>
            </a:r>
            <a:endParaRPr lang="en-US" sz="2400" b="1" i="1" u="sng" dirty="0"/>
          </a:p>
          <a:p>
            <a:pPr lvl="1"/>
            <a:r>
              <a:rPr lang="en-US" sz="2400" dirty="0"/>
              <a:t>An exception for the installation  for backwater valves in existing building that where the fixtures are higher than the next upstream manhole on a public system.</a:t>
            </a:r>
          </a:p>
          <a:p>
            <a:pPr marL="457200" lvl="1" indent="0">
              <a:buNone/>
            </a:pPr>
            <a:endParaRPr lang="en-US" sz="2400" dirty="0"/>
          </a:p>
          <a:p>
            <a:r>
              <a:rPr lang="en-US" sz="2800" b="1" dirty="0"/>
              <a:t>716 Vacuum Drainage Systems </a:t>
            </a:r>
            <a:r>
              <a:rPr lang="en-US" sz="2800" b="1" i="1" u="sng" dirty="0"/>
              <a:t>(addition)</a:t>
            </a:r>
            <a:endParaRPr lang="en-US" sz="2400" dirty="0"/>
          </a:p>
          <a:p>
            <a:pPr lvl="1"/>
            <a:r>
              <a:rPr lang="en-US" sz="2400" dirty="0"/>
              <a:t>Vacuum drainage system have relocated to the code from the appendix. </a:t>
            </a:r>
          </a:p>
        </p:txBody>
      </p:sp>
    </p:spTree>
    <p:extLst>
      <p:ext uri="{BB962C8B-B14F-4D97-AF65-F5344CB8AC3E}">
        <p14:creationId xmlns:p14="http://schemas.microsoft.com/office/powerpoint/2010/main" val="2670983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Chapter 7: Sanitary Drainage</a:t>
            </a:r>
            <a:endParaRPr lang="en-US" dirty="0"/>
          </a:p>
        </p:txBody>
      </p:sp>
      <p:sp>
        <p:nvSpPr>
          <p:cNvPr id="3" name="Content Placeholder 2"/>
          <p:cNvSpPr>
            <a:spLocks noGrp="1"/>
          </p:cNvSpPr>
          <p:nvPr>
            <p:ph idx="1"/>
          </p:nvPr>
        </p:nvSpPr>
        <p:spPr/>
        <p:txBody>
          <a:bodyPr/>
          <a:lstStyle/>
          <a:p>
            <a:r>
              <a:rPr lang="en-US" b="1" dirty="0"/>
              <a:t>717 Replacement of Sewers by Pipe Bursting Method </a:t>
            </a:r>
            <a:r>
              <a:rPr lang="en-US" b="1" i="1" u="sng" dirty="0"/>
              <a:t>(addition)</a:t>
            </a:r>
          </a:p>
          <a:p>
            <a:endParaRPr lang="en-US" b="1" i="1" u="sng" dirty="0"/>
          </a:p>
          <a:p>
            <a:r>
              <a:rPr lang="en-US" b="1" i="1" u="sng" dirty="0"/>
              <a:t>(INCERT 1:25 MINUTE VIDEO FROM YOUTUBE INTO POWER POINT.)</a:t>
            </a:r>
          </a:p>
        </p:txBody>
      </p:sp>
    </p:spTree>
    <p:extLst>
      <p:ext uri="{BB962C8B-B14F-4D97-AF65-F5344CB8AC3E}">
        <p14:creationId xmlns:p14="http://schemas.microsoft.com/office/powerpoint/2010/main" val="2225457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8: Indirect/Special Wastes</a:t>
            </a:r>
          </a:p>
        </p:txBody>
      </p:sp>
      <p:sp>
        <p:nvSpPr>
          <p:cNvPr id="3" name="Content Placeholder 2"/>
          <p:cNvSpPr>
            <a:spLocks noGrp="1"/>
          </p:cNvSpPr>
          <p:nvPr>
            <p:ph idx="1"/>
          </p:nvPr>
        </p:nvSpPr>
        <p:spPr>
          <a:xfrm>
            <a:off x="457200" y="1447800"/>
            <a:ext cx="8229600" cy="4876800"/>
          </a:xfrm>
        </p:spPr>
        <p:txBody>
          <a:bodyPr>
            <a:normAutofit/>
          </a:bodyPr>
          <a:lstStyle/>
          <a:p>
            <a:r>
              <a:rPr lang="en-US" sz="2800" b="1" dirty="0"/>
              <a:t>802.1, 802.1.1, 802.1.8 Food Handling Equipment Indirect Connection </a:t>
            </a:r>
            <a:r>
              <a:rPr lang="en-US" sz="2800" b="1" i="1" u="sng" dirty="0"/>
              <a:t>(modification)</a:t>
            </a:r>
          </a:p>
          <a:p>
            <a:pPr lvl="1"/>
            <a:r>
              <a:rPr lang="en-US" sz="2400" dirty="0"/>
              <a:t>Section cleaned up to not include fixtures or equipment in dwelling units. </a:t>
            </a:r>
          </a:p>
          <a:p>
            <a:pPr marL="457200" lvl="1" indent="0">
              <a:buNone/>
            </a:pPr>
            <a:endParaRPr lang="en-US" sz="2400" dirty="0"/>
          </a:p>
          <a:p>
            <a:r>
              <a:rPr lang="en-US" sz="2800" b="1" dirty="0"/>
              <a:t>802.3 Waste Receptors, Hub Drains and Standpipes </a:t>
            </a:r>
            <a:r>
              <a:rPr lang="en-US" sz="2800" b="1" i="1" u="sng" dirty="0"/>
              <a:t>(modification)</a:t>
            </a:r>
            <a:endParaRPr lang="en-US" sz="2400" b="1" i="1" u="sng" dirty="0"/>
          </a:p>
          <a:p>
            <a:pPr lvl="1"/>
            <a:r>
              <a:rPr lang="en-US" sz="2400" dirty="0"/>
              <a:t>There is a clarification on standpipes being waste receptors as well as now requiring hub drain to have strainers. Some restrictions on waste receptors locations have been removed. </a:t>
            </a:r>
          </a:p>
        </p:txBody>
      </p:sp>
    </p:spTree>
    <p:extLst>
      <p:ext uri="{BB962C8B-B14F-4D97-AF65-F5344CB8AC3E}">
        <p14:creationId xmlns:p14="http://schemas.microsoft.com/office/powerpoint/2010/main" val="1535758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9: Vents</a:t>
            </a:r>
          </a:p>
        </p:txBody>
      </p:sp>
      <p:sp>
        <p:nvSpPr>
          <p:cNvPr id="3" name="Content Placeholder 2"/>
          <p:cNvSpPr>
            <a:spLocks noGrp="1"/>
          </p:cNvSpPr>
          <p:nvPr>
            <p:ph idx="1"/>
          </p:nvPr>
        </p:nvSpPr>
        <p:spPr/>
        <p:txBody>
          <a:bodyPr>
            <a:normAutofit/>
          </a:bodyPr>
          <a:lstStyle/>
          <a:p>
            <a:r>
              <a:rPr lang="en-US" sz="2800" b="1" dirty="0"/>
              <a:t>903.1, 903.2 Vent Terminations to Outdoors </a:t>
            </a:r>
            <a:r>
              <a:rPr lang="en-US" sz="2800" b="1" i="1" u="sng" dirty="0"/>
              <a:t>(modification) </a:t>
            </a:r>
            <a:endParaRPr lang="en-US" sz="2400" b="1" i="1" u="sng" dirty="0"/>
          </a:p>
          <a:p>
            <a:pPr lvl="1"/>
            <a:r>
              <a:rPr lang="en-US" sz="2400" dirty="0"/>
              <a:t>This change is a clarification on vent extensions through roofs used for other than weather protection. </a:t>
            </a:r>
          </a:p>
        </p:txBody>
      </p:sp>
    </p:spTree>
    <p:extLst>
      <p:ext uri="{BB962C8B-B14F-4D97-AF65-F5344CB8AC3E}">
        <p14:creationId xmlns:p14="http://schemas.microsoft.com/office/powerpoint/2010/main" val="1347792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Chapter 10: Traps</a:t>
            </a:r>
          </a:p>
        </p:txBody>
      </p:sp>
      <p:sp>
        <p:nvSpPr>
          <p:cNvPr id="3" name="Content Placeholder 2"/>
          <p:cNvSpPr>
            <a:spLocks noGrp="1"/>
          </p:cNvSpPr>
          <p:nvPr>
            <p:ph idx="1"/>
          </p:nvPr>
        </p:nvSpPr>
        <p:spPr>
          <a:xfrm>
            <a:off x="304800" y="1143000"/>
            <a:ext cx="8610600" cy="4983163"/>
          </a:xfrm>
        </p:spPr>
        <p:txBody>
          <a:bodyPr>
            <a:normAutofit/>
          </a:bodyPr>
          <a:lstStyle/>
          <a:p>
            <a:r>
              <a:rPr lang="en-US" sz="2800" b="1" dirty="0"/>
              <a:t>1002.1 Exception for Traps for Parking Garage Floor Drains </a:t>
            </a:r>
            <a:r>
              <a:rPr lang="en-US" sz="2800" b="1" i="1" u="sng" dirty="0"/>
              <a:t>(modification)</a:t>
            </a:r>
            <a:endParaRPr lang="en-US" sz="2400" dirty="0"/>
          </a:p>
          <a:p>
            <a:pPr lvl="1"/>
            <a:r>
              <a:rPr lang="en-US" sz="2400" dirty="0"/>
              <a:t>If a garage floor drain is connected to a storm drain, a trap is not required.</a:t>
            </a:r>
          </a:p>
          <a:p>
            <a:r>
              <a:rPr lang="en-US" sz="2800" b="1" dirty="0"/>
              <a:t>1002.4, 1002.4.1 Trap Seal Protection against Evaporation </a:t>
            </a:r>
            <a:r>
              <a:rPr lang="en-US" sz="2800" b="1" i="1" u="sng" dirty="0"/>
              <a:t>(modification)</a:t>
            </a:r>
            <a:endParaRPr lang="en-US" sz="2400" dirty="0"/>
          </a:p>
          <a:p>
            <a:pPr lvl="1"/>
            <a:r>
              <a:rPr lang="en-US" sz="2400" dirty="0"/>
              <a:t>There are now different approved methods of protecting trap seals. </a:t>
            </a:r>
          </a:p>
          <a:p>
            <a:r>
              <a:rPr lang="en-US" sz="2800" b="1" dirty="0"/>
              <a:t>1003.3.6 Gravity Grease Interceptors </a:t>
            </a:r>
            <a:r>
              <a:rPr lang="en-US" sz="2800" b="1" i="1" u="sng" dirty="0"/>
              <a:t>(addition)</a:t>
            </a:r>
            <a:endParaRPr lang="en-US" sz="2400" b="1" i="1" u="sng" dirty="0"/>
          </a:p>
          <a:p>
            <a:pPr lvl="1"/>
            <a:r>
              <a:rPr lang="en-US" sz="2400" dirty="0"/>
              <a:t>A gravity grease interceptor section has been added to the code. (Topic 3 F.O.G.)</a:t>
            </a:r>
          </a:p>
        </p:txBody>
      </p:sp>
    </p:spTree>
    <p:extLst>
      <p:ext uri="{BB962C8B-B14F-4D97-AF65-F5344CB8AC3E}">
        <p14:creationId xmlns:p14="http://schemas.microsoft.com/office/powerpoint/2010/main" val="884383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solidFill>
                  <a:prstClr val="black"/>
                </a:solidFill>
              </a:rPr>
              <a:t>Chapter 10: Traps</a:t>
            </a:r>
            <a:endParaRPr lang="en-US" dirty="0"/>
          </a:p>
        </p:txBody>
      </p:sp>
      <p:sp>
        <p:nvSpPr>
          <p:cNvPr id="3" name="Content Placeholder 2"/>
          <p:cNvSpPr>
            <a:spLocks noGrp="1"/>
          </p:cNvSpPr>
          <p:nvPr>
            <p:ph idx="1"/>
          </p:nvPr>
        </p:nvSpPr>
        <p:spPr>
          <a:xfrm>
            <a:off x="457200" y="1600200"/>
            <a:ext cx="8229600" cy="4525963"/>
          </a:xfrm>
        </p:spPr>
        <p:txBody>
          <a:bodyPr/>
          <a:lstStyle/>
          <a:p>
            <a:r>
              <a:rPr lang="en-US" sz="2800" b="1" dirty="0"/>
              <a:t>1003.7 Direct Connection of Grease Interceptor Discharge (addition)</a:t>
            </a:r>
          </a:p>
          <a:p>
            <a:pPr lvl="1"/>
            <a:r>
              <a:rPr lang="en-US" dirty="0"/>
              <a:t>Piping from grease interceptors must connect directly with the sanitary system.</a:t>
            </a:r>
          </a:p>
          <a:p>
            <a:r>
              <a:rPr lang="en-US" sz="2800" b="1" dirty="0"/>
              <a:t>1003.4 Oil Separator Required (modification)</a:t>
            </a:r>
          </a:p>
          <a:p>
            <a:pPr lvl="1"/>
            <a:r>
              <a:rPr lang="en-US" sz="2400" dirty="0"/>
              <a:t>A clarification addressing where oil separators are required has been made as well as an addition to the exception. </a:t>
            </a:r>
          </a:p>
          <a:p>
            <a:pPr marL="0" indent="0">
              <a:buNone/>
            </a:pPr>
            <a:endParaRPr lang="en-US" b="1" dirty="0"/>
          </a:p>
        </p:txBody>
      </p:sp>
    </p:spTree>
    <p:extLst>
      <p:ext uri="{BB962C8B-B14F-4D97-AF65-F5344CB8AC3E}">
        <p14:creationId xmlns:p14="http://schemas.microsoft.com/office/powerpoint/2010/main" val="3256090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Chapter 10: Traps</a:t>
            </a:r>
            <a:endParaRPr lang="en-US" dirty="0"/>
          </a:p>
        </p:txBody>
      </p:sp>
      <p:sp>
        <p:nvSpPr>
          <p:cNvPr id="3" name="Content Placeholder 2"/>
          <p:cNvSpPr>
            <a:spLocks noGrp="1"/>
          </p:cNvSpPr>
          <p:nvPr>
            <p:ph idx="1"/>
          </p:nvPr>
        </p:nvSpPr>
        <p:spPr/>
        <p:txBody>
          <a:bodyPr/>
          <a:lstStyle/>
          <a:p>
            <a:r>
              <a:rPr lang="en-US" b="1" dirty="0"/>
              <a:t>1003.6 Clothes Washer Discharge Interceptor </a:t>
            </a:r>
            <a:r>
              <a:rPr lang="en-US" b="1" i="1" u="sng" dirty="0"/>
              <a:t>(modification)</a:t>
            </a:r>
          </a:p>
          <a:p>
            <a:pPr lvl="1"/>
            <a:r>
              <a:rPr lang="en-US" dirty="0"/>
              <a:t>Clothes washer discharge interceptor requirements has been clarified. </a:t>
            </a:r>
          </a:p>
          <a:p>
            <a:r>
              <a:rPr lang="en-US" b="1" dirty="0"/>
              <a:t>1003.9 Venting of Interceptors and Separators </a:t>
            </a:r>
            <a:r>
              <a:rPr lang="en-US" b="1" i="1" u="sng" dirty="0"/>
              <a:t>(modification)</a:t>
            </a:r>
            <a:endParaRPr lang="en-US" sz="2800" b="1" i="1" u="sng" dirty="0"/>
          </a:p>
          <a:p>
            <a:pPr lvl="1"/>
            <a:r>
              <a:rPr lang="en-US" dirty="0"/>
              <a:t>Vents required for separators and interceptors.</a:t>
            </a:r>
          </a:p>
        </p:txBody>
      </p:sp>
    </p:spTree>
    <p:extLst>
      <p:ext uri="{BB962C8B-B14F-4D97-AF65-F5344CB8AC3E}">
        <p14:creationId xmlns:p14="http://schemas.microsoft.com/office/powerpoint/2010/main" val="1046547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a:t>Chapter 11: Storm Drainage</a:t>
            </a:r>
          </a:p>
        </p:txBody>
      </p:sp>
      <p:sp>
        <p:nvSpPr>
          <p:cNvPr id="3" name="Content Placeholder 2"/>
          <p:cNvSpPr>
            <a:spLocks noGrp="1"/>
          </p:cNvSpPr>
          <p:nvPr>
            <p:ph idx="1"/>
          </p:nvPr>
        </p:nvSpPr>
        <p:spPr>
          <a:xfrm>
            <a:off x="228600" y="1295400"/>
            <a:ext cx="8610600" cy="5257800"/>
          </a:xfrm>
        </p:spPr>
        <p:txBody>
          <a:bodyPr/>
          <a:lstStyle/>
          <a:p>
            <a:r>
              <a:rPr lang="en-US" sz="2800" b="1" dirty="0"/>
              <a:t>1105.2, 1106.2 Sizing of Roof Drains, Vertical and Horizontal Storm Drain Piping </a:t>
            </a:r>
            <a:r>
              <a:rPr lang="en-US" sz="2800" b="1" i="1" u="sng" dirty="0"/>
              <a:t>(modification)</a:t>
            </a:r>
          </a:p>
          <a:p>
            <a:pPr lvl="1"/>
            <a:r>
              <a:rPr lang="en-US" sz="2400" dirty="0"/>
              <a:t>It has been found that the roof drain assembly is the limiting factor in storm drain design. Published drain flow rates and piddling must now be used when sizing storm drain piping</a:t>
            </a:r>
          </a:p>
          <a:p>
            <a:r>
              <a:rPr lang="en-US" sz="2800" b="1" dirty="0"/>
              <a:t>1106.3, 1106.6 Sizing of Gutters and Leaders </a:t>
            </a:r>
            <a:r>
              <a:rPr lang="en-US" sz="2800" b="1" i="1" u="sng" dirty="0"/>
              <a:t>(modification)</a:t>
            </a:r>
          </a:p>
          <a:p>
            <a:pPr lvl="1"/>
            <a:r>
              <a:rPr lang="en-US" sz="2400" dirty="0"/>
              <a:t>Table 1106.2 has been replaced. Table 1106.6 has been made easier.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876800"/>
            <a:ext cx="2667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07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9137710"/>
              </p:ext>
            </p:extLst>
          </p:nvPr>
        </p:nvGraphicFramePr>
        <p:xfrm>
          <a:off x="304800" y="228600"/>
          <a:ext cx="8852853" cy="66395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5042853">
                  <a:extLst>
                    <a:ext uri="{9D8B030D-6E8A-4147-A177-3AD203B41FA5}">
                      <a16:colId xmlns:a16="http://schemas.microsoft.com/office/drawing/2014/main" xmlns="" val="20002"/>
                    </a:ext>
                  </a:extLst>
                </a:gridCol>
              </a:tblGrid>
              <a:tr h="370840">
                <a:tc>
                  <a:txBody>
                    <a:bodyPr/>
                    <a:lstStyle/>
                    <a:p>
                      <a:r>
                        <a:rPr lang="en-US" dirty="0">
                          <a:solidFill>
                            <a:schemeClr val="bg1"/>
                          </a:solidFill>
                        </a:rPr>
                        <a:t>CODE</a:t>
                      </a:r>
                    </a:p>
                  </a:txBody>
                  <a:tcPr/>
                </a:tc>
                <a:tc>
                  <a:txBody>
                    <a:bodyPr/>
                    <a:lstStyle/>
                    <a:p>
                      <a:pPr algn="ctr"/>
                      <a:r>
                        <a:rPr lang="en-US" dirty="0">
                          <a:solidFill>
                            <a:schemeClr val="bg1"/>
                          </a:solidFill>
                        </a:rPr>
                        <a:t>Year</a:t>
                      </a:r>
                    </a:p>
                  </a:txBody>
                  <a:tcPr/>
                </a:tc>
                <a:tc>
                  <a:txBody>
                    <a:bodyPr/>
                    <a:lstStyle/>
                    <a:p>
                      <a:r>
                        <a:rPr lang="en-US" dirty="0">
                          <a:solidFill>
                            <a:schemeClr val="bg1"/>
                          </a:solidFill>
                        </a:rPr>
                        <a:t>Code Description</a:t>
                      </a:r>
                    </a:p>
                  </a:txBody>
                  <a:tcPr/>
                </a:tc>
                <a:extLst>
                  <a:ext uri="{0D108BD9-81ED-4DB2-BD59-A6C34878D82A}">
                    <a16:rowId xmlns:a16="http://schemas.microsoft.com/office/drawing/2014/main" xmlns="" val="10000"/>
                  </a:ext>
                </a:extLst>
              </a:tr>
              <a:tr h="370840">
                <a:tc>
                  <a:txBody>
                    <a:bodyPr/>
                    <a:lstStyle/>
                    <a:p>
                      <a:r>
                        <a:rPr lang="en-US" dirty="0"/>
                        <a:t>ICC/ANSI A117.1</a:t>
                      </a:r>
                    </a:p>
                  </a:txBody>
                  <a:tcPr/>
                </a:tc>
                <a:tc>
                  <a:txBody>
                    <a:bodyPr/>
                    <a:lstStyle/>
                    <a:p>
                      <a:pPr algn="ctr"/>
                      <a:r>
                        <a:rPr lang="en-US" dirty="0"/>
                        <a:t>2015</a:t>
                      </a:r>
                    </a:p>
                  </a:txBody>
                  <a:tcPr/>
                </a:tc>
                <a:tc>
                  <a:txBody>
                    <a:bodyPr/>
                    <a:lstStyle/>
                    <a:p>
                      <a:r>
                        <a:rPr lang="en-US" dirty="0"/>
                        <a:t>Accessible &amp; Usable Building &amp; Facilities</a:t>
                      </a:r>
                    </a:p>
                  </a:txBody>
                  <a:tcPr/>
                </a:tc>
                <a:extLst>
                  <a:ext uri="{0D108BD9-81ED-4DB2-BD59-A6C34878D82A}">
                    <a16:rowId xmlns:a16="http://schemas.microsoft.com/office/drawing/2014/main" xmlns="" val="10001"/>
                  </a:ext>
                </a:extLst>
              </a:tr>
              <a:tr h="370840">
                <a:tc>
                  <a:txBody>
                    <a:bodyPr/>
                    <a:lstStyle/>
                    <a:p>
                      <a:r>
                        <a:rPr lang="en-US" dirty="0"/>
                        <a:t>IPC</a:t>
                      </a:r>
                    </a:p>
                  </a:txBody>
                  <a:tcPr/>
                </a:tc>
                <a:tc>
                  <a:txBody>
                    <a:bodyPr/>
                    <a:lstStyle/>
                    <a:p>
                      <a:pPr algn="ctr"/>
                      <a:r>
                        <a:rPr lang="en-US" dirty="0"/>
                        <a:t>2015</a:t>
                      </a:r>
                    </a:p>
                  </a:txBody>
                  <a:tcPr/>
                </a:tc>
                <a:tc>
                  <a:txBody>
                    <a:bodyPr/>
                    <a:lstStyle/>
                    <a:p>
                      <a:r>
                        <a:rPr lang="en-US" dirty="0"/>
                        <a:t>International Plumbing Code</a:t>
                      </a:r>
                    </a:p>
                  </a:txBody>
                  <a:tcPr/>
                </a:tc>
                <a:extLst>
                  <a:ext uri="{0D108BD9-81ED-4DB2-BD59-A6C34878D82A}">
                    <a16:rowId xmlns:a16="http://schemas.microsoft.com/office/drawing/2014/main" xmlns="" val="10002"/>
                  </a:ext>
                </a:extLst>
              </a:tr>
              <a:tr h="370840">
                <a:tc>
                  <a:txBody>
                    <a:bodyPr/>
                    <a:lstStyle/>
                    <a:p>
                      <a:r>
                        <a:rPr lang="en-US" dirty="0"/>
                        <a:t>IMC</a:t>
                      </a:r>
                    </a:p>
                  </a:txBody>
                  <a:tcPr/>
                </a:tc>
                <a:tc>
                  <a:txBody>
                    <a:bodyPr/>
                    <a:lstStyle/>
                    <a:p>
                      <a:pPr algn="ctr"/>
                      <a:r>
                        <a:rPr lang="en-US" dirty="0"/>
                        <a:t>2015</a:t>
                      </a:r>
                    </a:p>
                  </a:txBody>
                  <a:tcPr/>
                </a:tc>
                <a:tc>
                  <a:txBody>
                    <a:bodyPr/>
                    <a:lstStyle/>
                    <a:p>
                      <a:r>
                        <a:rPr lang="en-US" dirty="0"/>
                        <a:t>International Mechanical Code</a:t>
                      </a:r>
                    </a:p>
                  </a:txBody>
                  <a:tcPr/>
                </a:tc>
                <a:extLst>
                  <a:ext uri="{0D108BD9-81ED-4DB2-BD59-A6C34878D82A}">
                    <a16:rowId xmlns:a16="http://schemas.microsoft.com/office/drawing/2014/main" xmlns="" val="10003"/>
                  </a:ext>
                </a:extLst>
              </a:tr>
              <a:tr h="370840">
                <a:tc>
                  <a:txBody>
                    <a:bodyPr/>
                    <a:lstStyle/>
                    <a:p>
                      <a:r>
                        <a:rPr lang="en-US" dirty="0"/>
                        <a:t>IRC</a:t>
                      </a:r>
                    </a:p>
                  </a:txBody>
                  <a:tcPr/>
                </a:tc>
                <a:tc>
                  <a:txBody>
                    <a:bodyPr/>
                    <a:lstStyle/>
                    <a:p>
                      <a:pPr algn="ctr"/>
                      <a:r>
                        <a:rPr lang="en-US" dirty="0"/>
                        <a:t>2015</a:t>
                      </a:r>
                    </a:p>
                  </a:txBody>
                  <a:tcPr/>
                </a:tc>
                <a:tc>
                  <a:txBody>
                    <a:bodyPr/>
                    <a:lstStyle/>
                    <a:p>
                      <a:r>
                        <a:rPr lang="en-US" dirty="0"/>
                        <a:t>International Residential Code</a:t>
                      </a:r>
                    </a:p>
                  </a:txBody>
                  <a:tcPr/>
                </a:tc>
                <a:extLst>
                  <a:ext uri="{0D108BD9-81ED-4DB2-BD59-A6C34878D82A}">
                    <a16:rowId xmlns:a16="http://schemas.microsoft.com/office/drawing/2014/main" xmlns="" val="10004"/>
                  </a:ext>
                </a:extLst>
              </a:tr>
              <a:tr h="370840">
                <a:tc>
                  <a:txBody>
                    <a:bodyPr/>
                    <a:lstStyle/>
                    <a:p>
                      <a:r>
                        <a:rPr lang="en-US" dirty="0"/>
                        <a:t>IECC</a:t>
                      </a:r>
                    </a:p>
                  </a:txBody>
                  <a:tcPr/>
                </a:tc>
                <a:tc>
                  <a:txBody>
                    <a:bodyPr/>
                    <a:lstStyle/>
                    <a:p>
                      <a:pPr algn="ctr"/>
                      <a:r>
                        <a:rPr lang="en-US" dirty="0"/>
                        <a:t>2015</a:t>
                      </a:r>
                    </a:p>
                  </a:txBody>
                  <a:tcPr/>
                </a:tc>
                <a:tc>
                  <a:txBody>
                    <a:bodyPr/>
                    <a:lstStyle/>
                    <a:p>
                      <a:r>
                        <a:rPr lang="en-US" dirty="0"/>
                        <a:t>International Energy Conservation Code</a:t>
                      </a:r>
                    </a:p>
                  </a:txBody>
                  <a:tcPr/>
                </a:tc>
                <a:extLst>
                  <a:ext uri="{0D108BD9-81ED-4DB2-BD59-A6C34878D82A}">
                    <a16:rowId xmlns:a16="http://schemas.microsoft.com/office/drawing/2014/main" xmlns="" val="10005"/>
                  </a:ext>
                </a:extLst>
              </a:tr>
              <a:tr h="370840">
                <a:tc>
                  <a:txBody>
                    <a:bodyPr/>
                    <a:lstStyle/>
                    <a:p>
                      <a:endParaRPr lang="en-US" dirty="0"/>
                    </a:p>
                  </a:txBody>
                  <a:tcPr/>
                </a:tc>
                <a:tc>
                  <a:txBody>
                    <a:bodyPr/>
                    <a:lstStyle/>
                    <a:p>
                      <a:pPr algn="ctr"/>
                      <a:r>
                        <a:rPr lang="en-US" dirty="0"/>
                        <a:t>2018</a:t>
                      </a:r>
                    </a:p>
                  </a:txBody>
                  <a:tcPr/>
                </a:tc>
                <a:tc>
                  <a:txBody>
                    <a:bodyPr/>
                    <a:lstStyle/>
                    <a:p>
                      <a:r>
                        <a:rPr lang="en-US" dirty="0"/>
                        <a:t>CT Building Code (to be adopted)</a:t>
                      </a:r>
                    </a:p>
                  </a:txBody>
                  <a:tcPr/>
                </a:tc>
                <a:extLst>
                  <a:ext uri="{0D108BD9-81ED-4DB2-BD59-A6C34878D82A}">
                    <a16:rowId xmlns:a16="http://schemas.microsoft.com/office/drawing/2014/main" xmlns="" val="10006"/>
                  </a:ext>
                </a:extLst>
              </a:tr>
              <a:tr h="370840">
                <a:tc>
                  <a:txBody>
                    <a:bodyPr/>
                    <a:lstStyle/>
                    <a:p>
                      <a:r>
                        <a:rPr lang="en-US" dirty="0"/>
                        <a:t>NFPA</a:t>
                      </a:r>
                      <a:r>
                        <a:rPr lang="en-US" baseline="0" dirty="0"/>
                        <a:t> 54</a:t>
                      </a:r>
                      <a:endParaRPr lang="en-US" dirty="0"/>
                    </a:p>
                  </a:txBody>
                  <a:tcPr/>
                </a:tc>
                <a:tc>
                  <a:txBody>
                    <a:bodyPr/>
                    <a:lstStyle/>
                    <a:p>
                      <a:pPr algn="ctr"/>
                      <a:endParaRPr lang="en-US" dirty="0"/>
                    </a:p>
                  </a:txBody>
                  <a:tcPr/>
                </a:tc>
                <a:tc>
                  <a:txBody>
                    <a:bodyPr/>
                    <a:lstStyle/>
                    <a:p>
                      <a:r>
                        <a:rPr lang="en-US" dirty="0"/>
                        <a:t>Natural Gas</a:t>
                      </a:r>
                    </a:p>
                  </a:txBody>
                  <a:tcPr/>
                </a:tc>
                <a:extLst>
                  <a:ext uri="{0D108BD9-81ED-4DB2-BD59-A6C34878D82A}">
                    <a16:rowId xmlns:a16="http://schemas.microsoft.com/office/drawing/2014/main" xmlns="" val="10007"/>
                  </a:ext>
                </a:extLst>
              </a:tr>
              <a:tr h="370840">
                <a:tc>
                  <a:txBody>
                    <a:bodyPr/>
                    <a:lstStyle/>
                    <a:p>
                      <a:r>
                        <a:rPr lang="en-US" dirty="0"/>
                        <a:t>NFPA 55</a:t>
                      </a:r>
                    </a:p>
                  </a:txBody>
                  <a:tcPr/>
                </a:tc>
                <a:tc>
                  <a:txBody>
                    <a:bodyPr/>
                    <a:lstStyle/>
                    <a:p>
                      <a:pPr algn="ctr"/>
                      <a:endParaRPr lang="en-US" dirty="0"/>
                    </a:p>
                  </a:txBody>
                  <a:tcPr/>
                </a:tc>
                <a:tc>
                  <a:txBody>
                    <a:bodyPr/>
                    <a:lstStyle/>
                    <a:p>
                      <a:r>
                        <a:rPr lang="en-US" dirty="0"/>
                        <a:t>Installation</a:t>
                      </a:r>
                      <a:r>
                        <a:rPr lang="en-US" baseline="0" dirty="0"/>
                        <a:t> of bulk medical gas systems</a:t>
                      </a:r>
                      <a:endParaRPr lang="en-US" dirty="0"/>
                    </a:p>
                  </a:txBody>
                  <a:tcPr/>
                </a:tc>
                <a:extLst>
                  <a:ext uri="{0D108BD9-81ED-4DB2-BD59-A6C34878D82A}">
                    <a16:rowId xmlns:a16="http://schemas.microsoft.com/office/drawing/2014/main" xmlns="" val="10008"/>
                  </a:ext>
                </a:extLst>
              </a:tr>
              <a:tr h="370840">
                <a:tc>
                  <a:txBody>
                    <a:bodyPr/>
                    <a:lstStyle/>
                    <a:p>
                      <a:r>
                        <a:rPr lang="en-US" dirty="0"/>
                        <a:t>NFPA</a:t>
                      </a:r>
                      <a:r>
                        <a:rPr lang="en-US" baseline="0" dirty="0"/>
                        <a:t> 58</a:t>
                      </a:r>
                      <a:endParaRPr lang="en-US" dirty="0"/>
                    </a:p>
                  </a:txBody>
                  <a:tcPr/>
                </a:tc>
                <a:tc>
                  <a:txBody>
                    <a:bodyPr/>
                    <a:lstStyle/>
                    <a:p>
                      <a:pPr algn="ctr"/>
                      <a:endParaRPr lang="en-US" dirty="0"/>
                    </a:p>
                  </a:txBody>
                  <a:tcPr/>
                </a:tc>
                <a:tc>
                  <a:txBody>
                    <a:bodyPr/>
                    <a:lstStyle/>
                    <a:p>
                      <a:r>
                        <a:rPr lang="en-US" dirty="0"/>
                        <a:t>Liquefied</a:t>
                      </a:r>
                      <a:r>
                        <a:rPr lang="en-US" baseline="0" dirty="0"/>
                        <a:t> Gas</a:t>
                      </a:r>
                      <a:endParaRPr lang="en-US" dirty="0"/>
                    </a:p>
                  </a:txBody>
                  <a:tcPr/>
                </a:tc>
                <a:extLst>
                  <a:ext uri="{0D108BD9-81ED-4DB2-BD59-A6C34878D82A}">
                    <a16:rowId xmlns:a16="http://schemas.microsoft.com/office/drawing/2014/main" xmlns="" val="10009"/>
                  </a:ext>
                </a:extLst>
              </a:tr>
              <a:tr h="370840">
                <a:tc>
                  <a:txBody>
                    <a:bodyPr/>
                    <a:lstStyle/>
                    <a:p>
                      <a:r>
                        <a:rPr lang="en-US" dirty="0"/>
                        <a:t>NFPA</a:t>
                      </a:r>
                      <a:r>
                        <a:rPr lang="en-US" baseline="0" dirty="0"/>
                        <a:t> 99</a:t>
                      </a:r>
                      <a:endParaRPr lang="en-US" dirty="0"/>
                    </a:p>
                  </a:txBody>
                  <a:tcPr/>
                </a:tc>
                <a:tc>
                  <a:txBody>
                    <a:bodyPr/>
                    <a:lstStyle/>
                    <a:p>
                      <a:pPr algn="ctr"/>
                      <a:endParaRPr lang="en-US" dirty="0"/>
                    </a:p>
                  </a:txBody>
                  <a:tcPr/>
                </a:tc>
                <a:tc>
                  <a:txBody>
                    <a:bodyPr/>
                    <a:lstStyle/>
                    <a:p>
                      <a:r>
                        <a:rPr lang="en-US" dirty="0"/>
                        <a:t>Medical</a:t>
                      </a:r>
                      <a:r>
                        <a:rPr lang="en-US" baseline="0" dirty="0"/>
                        <a:t> Gas and Vacuum Systems</a:t>
                      </a:r>
                      <a:endParaRPr lang="en-US" dirty="0"/>
                    </a:p>
                  </a:txBody>
                  <a:tcPr/>
                </a:tc>
                <a:extLst>
                  <a:ext uri="{0D108BD9-81ED-4DB2-BD59-A6C34878D82A}">
                    <a16:rowId xmlns:a16="http://schemas.microsoft.com/office/drawing/2014/main" xmlns="" val="10010"/>
                  </a:ext>
                </a:extLst>
              </a:tr>
              <a:tr h="370840">
                <a:tc gridSpan="3">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hMerge="1">
                  <a:txBody>
                    <a:bodyPr/>
                    <a:lstStyle/>
                    <a:p>
                      <a:pPr algn="r"/>
                      <a:endParaRPr lang="en-US" dirty="0"/>
                    </a:p>
                  </a:txBody>
                  <a:tcPr/>
                </a:tc>
                <a:tc hMerge="1">
                  <a:txBody>
                    <a:bodyPr/>
                    <a:lstStyle/>
                    <a:p>
                      <a:endParaRPr lang="en-US" dirty="0"/>
                    </a:p>
                  </a:txBody>
                  <a:tcPr/>
                </a:tc>
                <a:extLst>
                  <a:ext uri="{0D108BD9-81ED-4DB2-BD59-A6C34878D82A}">
                    <a16:rowId xmlns:a16="http://schemas.microsoft.com/office/drawing/2014/main" xmlns="" val="10011"/>
                  </a:ext>
                </a:extLst>
              </a:tr>
            </a:tbl>
          </a:graphicData>
        </a:graphic>
      </p:graphicFrame>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495800"/>
            <a:ext cx="3581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893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7 Dryer Vents</a:t>
            </a:r>
          </a:p>
        </p:txBody>
      </p:sp>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00200"/>
            <a:ext cx="67056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985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Dryer vents</a:t>
            </a:r>
          </a:p>
        </p:txBody>
      </p:sp>
      <p:sp>
        <p:nvSpPr>
          <p:cNvPr id="3" name="Content Placeholder 2"/>
          <p:cNvSpPr>
            <a:spLocks noGrp="1"/>
          </p:cNvSpPr>
          <p:nvPr>
            <p:ph idx="1"/>
          </p:nvPr>
        </p:nvSpPr>
        <p:spPr>
          <a:xfrm>
            <a:off x="457200" y="1143000"/>
            <a:ext cx="8229600" cy="5181600"/>
          </a:xfrm>
        </p:spPr>
        <p:txBody>
          <a:bodyPr>
            <a:normAutofit/>
          </a:bodyPr>
          <a:lstStyle/>
          <a:p>
            <a:pPr marL="0" indent="0">
              <a:buNone/>
            </a:pPr>
            <a:r>
              <a:rPr lang="en-US" b="1" i="1" u="sng" dirty="0"/>
              <a:t>IMC Section 504 Clothes Dryer Exhaust</a:t>
            </a:r>
          </a:p>
          <a:p>
            <a:r>
              <a:rPr lang="en-US" b="1" dirty="0"/>
              <a:t>504.1 Installation</a:t>
            </a:r>
          </a:p>
          <a:p>
            <a:pPr lvl="1"/>
            <a:r>
              <a:rPr lang="en-US" dirty="0"/>
              <a:t>Exhausted as per manufactures instructions. </a:t>
            </a:r>
          </a:p>
          <a:p>
            <a:pPr lvl="1"/>
            <a:r>
              <a:rPr lang="en-US" dirty="0"/>
              <a:t>Must be independent of other systems.</a:t>
            </a:r>
          </a:p>
          <a:p>
            <a:pPr lvl="1"/>
            <a:r>
              <a:rPr lang="en-US" dirty="0"/>
              <a:t>Convey moisture and products of combustion outside of the building</a:t>
            </a:r>
          </a:p>
          <a:p>
            <a:pPr lvl="2"/>
            <a:r>
              <a:rPr lang="en-US" dirty="0"/>
              <a:t>Exemption—if listed or labeled as a ductless dryer.</a:t>
            </a:r>
          </a:p>
          <a:p>
            <a:endParaRPr lang="en-US" dirty="0"/>
          </a:p>
        </p:txBody>
      </p:sp>
    </p:spTree>
    <p:extLst>
      <p:ext uri="{BB962C8B-B14F-4D97-AF65-F5344CB8AC3E}">
        <p14:creationId xmlns:p14="http://schemas.microsoft.com/office/powerpoint/2010/main" val="3130362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Dryer vents</a:t>
            </a:r>
            <a:endParaRPr lang="en-US" b="1" dirty="0"/>
          </a:p>
        </p:txBody>
      </p:sp>
      <p:sp>
        <p:nvSpPr>
          <p:cNvPr id="3" name="Content Placeholder 2"/>
          <p:cNvSpPr>
            <a:spLocks noGrp="1"/>
          </p:cNvSpPr>
          <p:nvPr>
            <p:ph idx="1"/>
          </p:nvPr>
        </p:nvSpPr>
        <p:spPr>
          <a:xfrm>
            <a:off x="457200" y="1295400"/>
            <a:ext cx="8229600" cy="5029200"/>
          </a:xfrm>
        </p:spPr>
        <p:txBody>
          <a:bodyPr>
            <a:normAutofit/>
          </a:bodyPr>
          <a:lstStyle/>
          <a:p>
            <a:pPr lvl="0"/>
            <a:r>
              <a:rPr lang="en-US" b="1" dirty="0">
                <a:solidFill>
                  <a:prstClr val="black"/>
                </a:solidFill>
              </a:rPr>
              <a:t>504.2 Exhaust penetrations</a:t>
            </a:r>
          </a:p>
          <a:p>
            <a:pPr lvl="1"/>
            <a:r>
              <a:rPr lang="en-US" dirty="0">
                <a:solidFill>
                  <a:prstClr val="black"/>
                </a:solidFill>
              </a:rPr>
              <a:t>Wall/ceiling penetrations must be sealed with non combustible, approved fire caulking or non combustible dryer exhaust duct wall receptacle. </a:t>
            </a:r>
          </a:p>
          <a:p>
            <a:pPr lvl="1"/>
            <a:r>
              <a:rPr lang="en-US" dirty="0">
                <a:solidFill>
                  <a:prstClr val="black"/>
                </a:solidFill>
              </a:rPr>
              <a:t>Shall </a:t>
            </a:r>
            <a:r>
              <a:rPr lang="en-US" b="1" i="1" dirty="0">
                <a:solidFill>
                  <a:srgbClr val="FF0000"/>
                </a:solidFill>
              </a:rPr>
              <a:t>not</a:t>
            </a:r>
            <a:r>
              <a:rPr lang="en-US" dirty="0">
                <a:solidFill>
                  <a:prstClr val="black"/>
                </a:solidFill>
              </a:rPr>
              <a:t> be located or penetrate any fire blocking, draft stopping or fire resistance wall as listed in the International Building code unless is constructed of galvanized steel or aluminum  as list in table 603.4. Anything that constrict the flow, e.g. smoke/fire damper cannot be installed in the duct. </a:t>
            </a:r>
          </a:p>
        </p:txBody>
      </p:sp>
    </p:spTree>
    <p:extLst>
      <p:ext uri="{BB962C8B-B14F-4D97-AF65-F5344CB8AC3E}">
        <p14:creationId xmlns:p14="http://schemas.microsoft.com/office/powerpoint/2010/main" val="4135061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solidFill>
                  <a:prstClr val="black"/>
                </a:solidFill>
              </a:rPr>
              <a:t>Dryer vents</a:t>
            </a:r>
            <a:endParaRPr lang="en-US" b="1" dirty="0"/>
          </a:p>
        </p:txBody>
      </p:sp>
      <p:sp>
        <p:nvSpPr>
          <p:cNvPr id="3" name="Content Placeholder 2"/>
          <p:cNvSpPr>
            <a:spLocks noGrp="1"/>
          </p:cNvSpPr>
          <p:nvPr>
            <p:ph idx="1"/>
          </p:nvPr>
        </p:nvSpPr>
        <p:spPr>
          <a:xfrm>
            <a:off x="457200" y="1143000"/>
            <a:ext cx="8229600" cy="5181600"/>
          </a:xfrm>
        </p:spPr>
        <p:txBody>
          <a:bodyPr>
            <a:normAutofit/>
          </a:bodyPr>
          <a:lstStyle/>
          <a:p>
            <a:pPr lvl="0"/>
            <a:r>
              <a:rPr lang="en-US" b="1" dirty="0">
                <a:solidFill>
                  <a:prstClr val="black"/>
                </a:solidFill>
              </a:rPr>
              <a:t>504.3 Cleanout</a:t>
            </a:r>
          </a:p>
          <a:p>
            <a:pPr lvl="1"/>
            <a:r>
              <a:rPr lang="en-US" sz="2600" dirty="0">
                <a:solidFill>
                  <a:prstClr val="black"/>
                </a:solidFill>
              </a:rPr>
              <a:t>All vertical risers must have a cleanout.</a:t>
            </a:r>
          </a:p>
          <a:p>
            <a:pPr lvl="0"/>
            <a:r>
              <a:rPr lang="en-US" sz="3000" b="1" dirty="0">
                <a:solidFill>
                  <a:prstClr val="black"/>
                </a:solidFill>
              </a:rPr>
              <a:t>504.4 Exhaust installation</a:t>
            </a:r>
          </a:p>
          <a:p>
            <a:pPr lvl="1"/>
            <a:r>
              <a:rPr lang="en-US" sz="2600" dirty="0">
                <a:solidFill>
                  <a:prstClr val="black"/>
                </a:solidFill>
              </a:rPr>
              <a:t>Exhaust installed outside of the building must have a backdraft damper. Screens shall not be allowed.</a:t>
            </a:r>
          </a:p>
          <a:p>
            <a:pPr lvl="1"/>
            <a:r>
              <a:rPr lang="en-US" sz="2600" dirty="0">
                <a:solidFill>
                  <a:prstClr val="black"/>
                </a:solidFill>
              </a:rPr>
              <a:t>Screws or other fasteners that will obstruct the exhaust flow shall not be used to connect ducts. </a:t>
            </a:r>
          </a:p>
          <a:p>
            <a:pPr lvl="1"/>
            <a:r>
              <a:rPr lang="en-US" sz="2600" dirty="0">
                <a:solidFill>
                  <a:prstClr val="black"/>
                </a:solidFill>
              </a:rPr>
              <a:t>Vents may not connect to a vent connector, vent or chimney. </a:t>
            </a:r>
          </a:p>
          <a:p>
            <a:pPr lvl="1"/>
            <a:r>
              <a:rPr lang="en-US" sz="2600" dirty="0">
                <a:solidFill>
                  <a:prstClr val="black"/>
                </a:solidFill>
              </a:rPr>
              <a:t>They shall </a:t>
            </a:r>
            <a:r>
              <a:rPr lang="en-US" sz="2600" b="1" i="1" dirty="0">
                <a:solidFill>
                  <a:srgbClr val="FF0000"/>
                </a:solidFill>
              </a:rPr>
              <a:t>not</a:t>
            </a:r>
            <a:r>
              <a:rPr lang="en-US" sz="2600" dirty="0">
                <a:solidFill>
                  <a:prstClr val="black"/>
                </a:solidFill>
              </a:rPr>
              <a:t> penetrate into or through ducts or plenums. </a:t>
            </a:r>
          </a:p>
          <a:p>
            <a:pPr lvl="1"/>
            <a:endParaRPr lang="en-US" sz="2600" dirty="0">
              <a:solidFill>
                <a:prstClr val="black"/>
              </a:solidFill>
            </a:endParaRPr>
          </a:p>
          <a:p>
            <a:pPr lvl="1"/>
            <a:endParaRPr lang="en-US" sz="2600" dirty="0">
              <a:solidFill>
                <a:prstClr val="black"/>
              </a:solidFill>
            </a:endParaRPr>
          </a:p>
          <a:p>
            <a:endParaRPr lang="en-US" dirty="0"/>
          </a:p>
        </p:txBody>
      </p:sp>
    </p:spTree>
    <p:extLst>
      <p:ext uri="{BB962C8B-B14F-4D97-AF65-F5344CB8AC3E}">
        <p14:creationId xmlns:p14="http://schemas.microsoft.com/office/powerpoint/2010/main" val="1195549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Dryer vents</a:t>
            </a:r>
            <a:endParaRPr lang="en-US" b="1" dirty="0"/>
          </a:p>
        </p:txBody>
      </p:sp>
      <p:sp>
        <p:nvSpPr>
          <p:cNvPr id="3" name="Content Placeholder 2"/>
          <p:cNvSpPr>
            <a:spLocks noGrp="1"/>
          </p:cNvSpPr>
          <p:nvPr>
            <p:ph idx="1"/>
          </p:nvPr>
        </p:nvSpPr>
        <p:spPr/>
        <p:txBody>
          <a:bodyPr/>
          <a:lstStyle/>
          <a:p>
            <a:pPr lvl="0"/>
            <a:r>
              <a:rPr lang="en-US" sz="3000" b="1" dirty="0">
                <a:solidFill>
                  <a:prstClr val="black"/>
                </a:solidFill>
              </a:rPr>
              <a:t>504.5 Dryer exhaust duct power ventilators</a:t>
            </a:r>
          </a:p>
          <a:p>
            <a:pPr lvl="1"/>
            <a:r>
              <a:rPr lang="en-US" sz="2600" dirty="0">
                <a:solidFill>
                  <a:prstClr val="black"/>
                </a:solidFill>
              </a:rPr>
              <a:t>Must be listed and installed as per manufacturers instructions.</a:t>
            </a:r>
          </a:p>
          <a:p>
            <a:pPr lvl="0"/>
            <a:r>
              <a:rPr lang="en-US" sz="3000" b="1" dirty="0">
                <a:solidFill>
                  <a:prstClr val="black"/>
                </a:solidFill>
              </a:rPr>
              <a:t>504.6 Makeup Air</a:t>
            </a:r>
          </a:p>
          <a:p>
            <a:pPr lvl="1"/>
            <a:r>
              <a:rPr lang="en-US" sz="2600" dirty="0">
                <a:solidFill>
                  <a:prstClr val="black"/>
                </a:solidFill>
              </a:rPr>
              <a:t>Makeup air must be supplied if the dryer is exhaust 200 CFM or more.</a:t>
            </a:r>
          </a:p>
          <a:p>
            <a:pPr lvl="1"/>
            <a:r>
              <a:rPr lang="en-US" sz="2600" dirty="0">
                <a:solidFill>
                  <a:prstClr val="black"/>
                </a:solidFill>
              </a:rPr>
              <a:t>For dryers installed in closets, either make up air or an opening of 100 square inches must be provided.</a:t>
            </a:r>
          </a:p>
          <a:p>
            <a:endParaRPr lang="en-US" dirty="0"/>
          </a:p>
        </p:txBody>
      </p:sp>
    </p:spTree>
    <p:extLst>
      <p:ext uri="{BB962C8B-B14F-4D97-AF65-F5344CB8AC3E}">
        <p14:creationId xmlns:p14="http://schemas.microsoft.com/office/powerpoint/2010/main" val="543617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Dryer vents</a:t>
            </a:r>
            <a:endParaRPr lang="en-US" b="1" dirty="0"/>
          </a:p>
        </p:txBody>
      </p:sp>
      <p:sp>
        <p:nvSpPr>
          <p:cNvPr id="3" name="Content Placeholder 2"/>
          <p:cNvSpPr>
            <a:spLocks noGrp="1"/>
          </p:cNvSpPr>
          <p:nvPr>
            <p:ph idx="1"/>
          </p:nvPr>
        </p:nvSpPr>
        <p:spPr/>
        <p:txBody>
          <a:bodyPr/>
          <a:lstStyle/>
          <a:p>
            <a:pPr lvl="0"/>
            <a:r>
              <a:rPr lang="en-US" sz="3000" b="1" dirty="0">
                <a:solidFill>
                  <a:prstClr val="black"/>
                </a:solidFill>
              </a:rPr>
              <a:t>504.7 Protection required.</a:t>
            </a:r>
          </a:p>
          <a:p>
            <a:pPr lvl="1"/>
            <a:r>
              <a:rPr lang="en-US" sz="2600" dirty="0">
                <a:solidFill>
                  <a:prstClr val="black"/>
                </a:solidFill>
              </a:rPr>
              <a:t>If place where nails or screws from any work may likely penetrate the vent, a shield plate shall be installed.</a:t>
            </a:r>
          </a:p>
          <a:p>
            <a:pPr lvl="1"/>
            <a:r>
              <a:rPr lang="en-US" sz="2600" dirty="0">
                <a:solidFill>
                  <a:prstClr val="black"/>
                </a:solidFill>
              </a:rPr>
              <a:t>Shield plates on the finished face of all framing where the framing is less than 1 ¼” from the framing.  Shields must be a minimum of 0.062” thick and extend 2” above a sole plate and 2” below a top plate.</a:t>
            </a:r>
          </a:p>
          <a:p>
            <a:endParaRPr lang="en-US" dirty="0"/>
          </a:p>
        </p:txBody>
      </p:sp>
    </p:spTree>
    <p:extLst>
      <p:ext uri="{BB962C8B-B14F-4D97-AF65-F5344CB8AC3E}">
        <p14:creationId xmlns:p14="http://schemas.microsoft.com/office/powerpoint/2010/main" val="3022629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b="1" dirty="0"/>
              <a:t>Dryer vents</a:t>
            </a:r>
          </a:p>
        </p:txBody>
      </p:sp>
      <p:sp>
        <p:nvSpPr>
          <p:cNvPr id="3" name="Content Placeholder 2"/>
          <p:cNvSpPr>
            <a:spLocks noGrp="1"/>
          </p:cNvSpPr>
          <p:nvPr>
            <p:ph idx="1"/>
          </p:nvPr>
        </p:nvSpPr>
        <p:spPr>
          <a:xfrm>
            <a:off x="457200" y="1066800"/>
            <a:ext cx="8229600" cy="5334000"/>
          </a:xfrm>
        </p:spPr>
        <p:txBody>
          <a:bodyPr>
            <a:normAutofit lnSpcReduction="10000"/>
          </a:bodyPr>
          <a:lstStyle/>
          <a:p>
            <a:pPr lvl="0"/>
            <a:r>
              <a:rPr lang="en-US" sz="3000" b="1" i="1" u="sng" dirty="0">
                <a:solidFill>
                  <a:prstClr val="black"/>
                </a:solidFill>
              </a:rPr>
              <a:t>504.8 Domestic clothes dryer ducts.</a:t>
            </a:r>
            <a:r>
              <a:rPr lang="en-US" sz="3000" dirty="0">
                <a:solidFill>
                  <a:prstClr val="black"/>
                </a:solidFill>
              </a:rPr>
              <a:t>	</a:t>
            </a:r>
          </a:p>
          <a:p>
            <a:pPr lvl="1"/>
            <a:r>
              <a:rPr lang="en-US" sz="2400" dirty="0">
                <a:solidFill>
                  <a:prstClr val="black"/>
                </a:solidFill>
              </a:rPr>
              <a:t>Domestic clothes dryer ducts must meet the following…</a:t>
            </a:r>
          </a:p>
          <a:p>
            <a:pPr lvl="0"/>
            <a:r>
              <a:rPr lang="en-US" sz="3000" b="1" i="1" u="sng" dirty="0">
                <a:solidFill>
                  <a:prstClr val="black"/>
                </a:solidFill>
              </a:rPr>
              <a:t>504.8.1 Material and size.</a:t>
            </a:r>
          </a:p>
          <a:p>
            <a:pPr lvl="1"/>
            <a:r>
              <a:rPr lang="en-US" sz="2400" dirty="0">
                <a:solidFill>
                  <a:prstClr val="black"/>
                </a:solidFill>
              </a:rPr>
              <a:t>Must have a smooth interior</a:t>
            </a:r>
          </a:p>
          <a:p>
            <a:pPr lvl="1"/>
            <a:r>
              <a:rPr lang="en-US" sz="2400" dirty="0">
                <a:solidFill>
                  <a:prstClr val="black"/>
                </a:solidFill>
              </a:rPr>
              <a:t>Must be a minimum of 0.016 thick.</a:t>
            </a:r>
          </a:p>
          <a:p>
            <a:pPr lvl="1"/>
            <a:r>
              <a:rPr lang="en-US" sz="2400" dirty="0">
                <a:solidFill>
                  <a:prstClr val="black"/>
                </a:solidFill>
              </a:rPr>
              <a:t>Must be a minimum of 4”</a:t>
            </a:r>
            <a:endParaRPr lang="en-US" sz="2400" b="1" i="1" u="sng" dirty="0">
              <a:solidFill>
                <a:prstClr val="black"/>
              </a:solidFill>
            </a:endParaRPr>
          </a:p>
          <a:p>
            <a:pPr lvl="0"/>
            <a:r>
              <a:rPr lang="en-US" sz="3000" b="1" i="1" u="sng" dirty="0">
                <a:solidFill>
                  <a:prstClr val="black"/>
                </a:solidFill>
              </a:rPr>
              <a:t>504.8.2 Duct installation.</a:t>
            </a:r>
            <a:endParaRPr lang="en-US" sz="3000" dirty="0">
              <a:solidFill>
                <a:prstClr val="black"/>
              </a:solidFill>
            </a:endParaRPr>
          </a:p>
          <a:p>
            <a:pPr lvl="1"/>
            <a:r>
              <a:rPr lang="en-US" sz="2400" dirty="0">
                <a:solidFill>
                  <a:prstClr val="black"/>
                </a:solidFill>
              </a:rPr>
              <a:t>Must be supporter every 4’</a:t>
            </a:r>
          </a:p>
          <a:p>
            <a:pPr lvl="1"/>
            <a:r>
              <a:rPr lang="en-US" sz="2400" dirty="0">
                <a:solidFill>
                  <a:prstClr val="black"/>
                </a:solidFill>
              </a:rPr>
              <a:t>When connecting the ductwork the insert shall be installed in the direction of flow.</a:t>
            </a:r>
          </a:p>
          <a:p>
            <a:pPr lvl="1"/>
            <a:r>
              <a:rPr lang="en-US" sz="2400" dirty="0">
                <a:solidFill>
                  <a:prstClr val="black"/>
                </a:solidFill>
              </a:rPr>
              <a:t>The maximum a screw or similar fastener shall protrude into a duct shall be 1/8”.</a:t>
            </a:r>
          </a:p>
          <a:p>
            <a:pPr lvl="1"/>
            <a:endParaRPr lang="en-US" sz="2200" dirty="0">
              <a:solidFill>
                <a:prstClr val="black"/>
              </a:solidFill>
            </a:endParaRPr>
          </a:p>
          <a:p>
            <a:pPr lvl="0"/>
            <a:endParaRPr lang="en-US" sz="3000" dirty="0">
              <a:solidFill>
                <a:prstClr val="black"/>
              </a:solidFill>
            </a:endParaRPr>
          </a:p>
          <a:p>
            <a:endParaRPr lang="en-US" dirty="0"/>
          </a:p>
        </p:txBody>
      </p:sp>
    </p:spTree>
    <p:extLst>
      <p:ext uri="{BB962C8B-B14F-4D97-AF65-F5344CB8AC3E}">
        <p14:creationId xmlns:p14="http://schemas.microsoft.com/office/powerpoint/2010/main" val="3618368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Dryer vents</a:t>
            </a:r>
          </a:p>
        </p:txBody>
      </p:sp>
      <p:sp>
        <p:nvSpPr>
          <p:cNvPr id="5" name="Content Placeholder 4"/>
          <p:cNvSpPr>
            <a:spLocks noGrp="1"/>
          </p:cNvSpPr>
          <p:nvPr>
            <p:ph idx="1"/>
          </p:nvPr>
        </p:nvSpPr>
        <p:spPr>
          <a:xfrm>
            <a:off x="457200" y="1295400"/>
            <a:ext cx="8229600" cy="5334000"/>
          </a:xfrm>
        </p:spPr>
        <p:txBody>
          <a:bodyPr>
            <a:normAutofit lnSpcReduction="10000"/>
          </a:bodyPr>
          <a:lstStyle/>
          <a:p>
            <a:r>
              <a:rPr lang="en-US" b="1" i="1" u="sng" dirty="0"/>
              <a:t>504.8.3 Transition ducts.</a:t>
            </a:r>
          </a:p>
          <a:p>
            <a:pPr lvl="1"/>
            <a:r>
              <a:rPr lang="en-US" dirty="0"/>
              <a:t>Shall be listed and labeled UL 2158A</a:t>
            </a:r>
          </a:p>
          <a:p>
            <a:pPr lvl="1"/>
            <a:r>
              <a:rPr lang="en-US" dirty="0"/>
              <a:t>8’ maximum length &amp; not concealed with construction.</a:t>
            </a:r>
          </a:p>
          <a:p>
            <a:r>
              <a:rPr lang="en-US" b="1" i="1" u="sng" dirty="0"/>
              <a:t>504.8.4 Duct length. </a:t>
            </a:r>
          </a:p>
          <a:p>
            <a:pPr lvl="1"/>
            <a:r>
              <a:rPr lang="en-US" dirty="0"/>
              <a:t>As per 504.8.1—504.8.3</a:t>
            </a:r>
          </a:p>
          <a:p>
            <a:r>
              <a:rPr lang="en-US" b="1" i="1" u="sng" dirty="0"/>
              <a:t>504.8.4.1 Specified length.</a:t>
            </a:r>
          </a:p>
          <a:p>
            <a:pPr lvl="1"/>
            <a:r>
              <a:rPr lang="en-US" dirty="0">
                <a:solidFill>
                  <a:prstClr val="black"/>
                </a:solidFill>
              </a:rPr>
              <a:t>35’ shall be the maximum duct length from the connection to the transition ductwork .</a:t>
            </a:r>
          </a:p>
          <a:p>
            <a:pPr lvl="1"/>
            <a:r>
              <a:rPr lang="en-US" dirty="0">
                <a:solidFill>
                  <a:prstClr val="black"/>
                </a:solidFill>
              </a:rPr>
              <a:t>If fitting are installed, the length shall be reduced as per Table 504.8.1</a:t>
            </a:r>
          </a:p>
          <a:p>
            <a:endParaRPr lang="en-US" dirty="0"/>
          </a:p>
          <a:p>
            <a:endParaRPr lang="en-US" dirty="0"/>
          </a:p>
        </p:txBody>
      </p:sp>
    </p:spTree>
    <p:extLst>
      <p:ext uri="{BB962C8B-B14F-4D97-AF65-F5344CB8AC3E}">
        <p14:creationId xmlns:p14="http://schemas.microsoft.com/office/powerpoint/2010/main" val="3817003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Dryer vents</a:t>
            </a:r>
          </a:p>
        </p:txBody>
      </p:sp>
      <p:sp>
        <p:nvSpPr>
          <p:cNvPr id="3" name="Content Placeholder 2"/>
          <p:cNvSpPr>
            <a:spLocks noGrp="1"/>
          </p:cNvSpPr>
          <p:nvPr>
            <p:ph idx="1"/>
          </p:nvPr>
        </p:nvSpPr>
        <p:spPr>
          <a:xfrm>
            <a:off x="457200" y="1295400"/>
            <a:ext cx="8229600" cy="4830763"/>
          </a:xfrm>
        </p:spPr>
        <p:txBody>
          <a:bodyPr>
            <a:normAutofit lnSpcReduction="10000"/>
          </a:bodyPr>
          <a:lstStyle/>
          <a:p>
            <a:r>
              <a:rPr lang="en-US" b="1" i="1" u="sng" dirty="0"/>
              <a:t>504.8.4.2 Manufacturers instructions.</a:t>
            </a:r>
          </a:p>
          <a:p>
            <a:pPr lvl="1"/>
            <a:r>
              <a:rPr lang="en-US" dirty="0"/>
              <a:t>The manufacture shall determine maximum length of the exhaust. </a:t>
            </a:r>
          </a:p>
          <a:p>
            <a:pPr lvl="1"/>
            <a:r>
              <a:rPr lang="en-US" dirty="0"/>
              <a:t>Code official shall be given a copy of the manufacturers installation instructions for the dryer installed.</a:t>
            </a:r>
          </a:p>
          <a:p>
            <a:pPr lvl="1"/>
            <a:r>
              <a:rPr lang="en-US" dirty="0"/>
              <a:t>If the ductwork is to be concealed,  the code official shall be given the installation instruction before the ductwork is hidden.</a:t>
            </a:r>
          </a:p>
          <a:p>
            <a:pPr lvl="1"/>
            <a:r>
              <a:rPr lang="en-US" dirty="0"/>
              <a:t>Table 504.8.1 shall be used if manufacturer does not supply fitting equivalent length information. </a:t>
            </a:r>
          </a:p>
          <a:p>
            <a:pPr marL="0" indent="0">
              <a:buNone/>
            </a:pPr>
            <a:endParaRPr lang="en-US" dirty="0"/>
          </a:p>
        </p:txBody>
      </p:sp>
    </p:spTree>
    <p:extLst>
      <p:ext uri="{BB962C8B-B14F-4D97-AF65-F5344CB8AC3E}">
        <p14:creationId xmlns:p14="http://schemas.microsoft.com/office/powerpoint/2010/main" val="3390870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Dryer vents</a:t>
            </a:r>
          </a:p>
        </p:txBody>
      </p:sp>
      <p:sp>
        <p:nvSpPr>
          <p:cNvPr id="3" name="Content Placeholder 2"/>
          <p:cNvSpPr>
            <a:spLocks noGrp="1"/>
          </p:cNvSpPr>
          <p:nvPr>
            <p:ph idx="1"/>
          </p:nvPr>
        </p:nvSpPr>
        <p:spPr/>
        <p:txBody>
          <a:bodyPr/>
          <a:lstStyle/>
          <a:p>
            <a:r>
              <a:rPr lang="en-US" b="1" i="1" u="sng" dirty="0"/>
              <a:t>504.8.4.3 Dryer exhaust duct power ventilator length. </a:t>
            </a:r>
          </a:p>
          <a:p>
            <a:pPr lvl="1"/>
            <a:r>
              <a:rPr lang="en-US" dirty="0"/>
              <a:t>The manufacturer shall determine the maximum allowable duct length. </a:t>
            </a:r>
          </a:p>
          <a:p>
            <a:r>
              <a:rPr lang="en-US" b="1" i="1" u="sng" dirty="0"/>
              <a:t>504.8.5 Length identification</a:t>
            </a:r>
          </a:p>
          <a:p>
            <a:pPr lvl="1"/>
            <a:r>
              <a:rPr lang="en-US" dirty="0">
                <a:solidFill>
                  <a:prstClr val="black"/>
                </a:solidFill>
              </a:rPr>
              <a:t>A permanent label or tag shall be within 6’ of the duct exhaust if the exhaust equivalent length  is more than 35’</a:t>
            </a:r>
          </a:p>
          <a:p>
            <a:pPr lvl="1"/>
            <a:endParaRPr lang="en-US" dirty="0"/>
          </a:p>
        </p:txBody>
      </p:sp>
    </p:spTree>
    <p:extLst>
      <p:ext uri="{BB962C8B-B14F-4D97-AF65-F5344CB8AC3E}">
        <p14:creationId xmlns:p14="http://schemas.microsoft.com/office/powerpoint/2010/main" val="201573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000" dirty="0"/>
              <a:t>Topic 2</a:t>
            </a:r>
          </a:p>
        </p:txBody>
      </p:sp>
      <p:sp>
        <p:nvSpPr>
          <p:cNvPr id="6" name="Text Placeholder 5"/>
          <p:cNvSpPr>
            <a:spLocks noGrp="1"/>
          </p:cNvSpPr>
          <p:nvPr>
            <p:ph type="body" sz="half" idx="2"/>
          </p:nvPr>
        </p:nvSpPr>
        <p:spPr/>
        <p:txBody>
          <a:bodyPr>
            <a:normAutofit/>
          </a:bodyPr>
          <a:lstStyle/>
          <a:p>
            <a:endParaRPr lang="en-US" sz="4000" dirty="0"/>
          </a:p>
          <a:p>
            <a:r>
              <a:rPr lang="en-US" sz="4000" dirty="0"/>
              <a:t>Water Heater </a:t>
            </a:r>
          </a:p>
          <a:p>
            <a:r>
              <a:rPr lang="en-US" sz="4000" dirty="0"/>
              <a:t>Code Review</a:t>
            </a:r>
          </a:p>
        </p:txBody>
      </p:sp>
      <p:pic>
        <p:nvPicPr>
          <p:cNvPr id="5123" name="Picture 3" descr="C:\Users\fdacato\Pictures\water heate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3401" y="609600"/>
            <a:ext cx="4038600"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87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t>Dryer vents</a:t>
            </a:r>
          </a:p>
        </p:txBody>
      </p:sp>
      <p:sp>
        <p:nvSpPr>
          <p:cNvPr id="3" name="Content Placeholder 2"/>
          <p:cNvSpPr>
            <a:spLocks noGrp="1"/>
          </p:cNvSpPr>
          <p:nvPr>
            <p:ph idx="1"/>
          </p:nvPr>
        </p:nvSpPr>
        <p:spPr>
          <a:xfrm>
            <a:off x="457200" y="1143000"/>
            <a:ext cx="8229600" cy="5334000"/>
          </a:xfrm>
        </p:spPr>
        <p:txBody>
          <a:bodyPr/>
          <a:lstStyle/>
          <a:p>
            <a:r>
              <a:rPr lang="en-US" b="1" i="1" u="sng" dirty="0"/>
              <a:t>504.8.6 Exhaust duct required.</a:t>
            </a:r>
          </a:p>
          <a:p>
            <a:pPr lvl="1"/>
            <a:r>
              <a:rPr lang="en-US" dirty="0"/>
              <a:t>If a space is provided for a dryer.</a:t>
            </a:r>
          </a:p>
          <a:p>
            <a:pPr lvl="1"/>
            <a:r>
              <a:rPr lang="en-US" dirty="0"/>
              <a:t>If a space is provided but no dryer install it must be capped off.</a:t>
            </a:r>
          </a:p>
          <a:p>
            <a:pPr lvl="2"/>
            <a:r>
              <a:rPr lang="en-US" b="1" u="sng" dirty="0"/>
              <a:t>Exception:</a:t>
            </a:r>
            <a:r>
              <a:rPr lang="en-US" dirty="0"/>
              <a:t>--if listed condensing dryer installed before the structure is occupied.</a:t>
            </a:r>
          </a:p>
          <a:p>
            <a:pPr lvl="1"/>
            <a:endParaRPr lang="en-US" dirty="0"/>
          </a:p>
          <a:p>
            <a:pPr lvl="1"/>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914" y="3733800"/>
            <a:ext cx="3516086" cy="289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586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Topic 8 Permit exempt activities.</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315199"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192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Permit exempt activities.</a:t>
            </a:r>
          </a:p>
        </p:txBody>
      </p:sp>
      <p:sp>
        <p:nvSpPr>
          <p:cNvPr id="3" name="Content Placeholder 2"/>
          <p:cNvSpPr>
            <a:spLocks noGrp="1"/>
          </p:cNvSpPr>
          <p:nvPr>
            <p:ph idx="1"/>
          </p:nvPr>
        </p:nvSpPr>
        <p:spPr>
          <a:xfrm>
            <a:off x="457200" y="1066800"/>
            <a:ext cx="8229600" cy="5562600"/>
          </a:xfrm>
        </p:spPr>
        <p:txBody>
          <a:bodyPr>
            <a:normAutofit/>
          </a:bodyPr>
          <a:lstStyle/>
          <a:p>
            <a:pPr marL="0" indent="0">
              <a:buNone/>
            </a:pPr>
            <a:r>
              <a:rPr lang="en-US" b="1" i="1" u="sng" dirty="0"/>
              <a:t>IPC Section [A] 106.2 Exempt work. </a:t>
            </a:r>
          </a:p>
          <a:p>
            <a:r>
              <a:rPr lang="en-US" sz="2800" dirty="0"/>
              <a:t>Leak stoppage in drains, water, soil, waste or vent piping. However if piping has to be replaced it shall be considered new work.</a:t>
            </a:r>
          </a:p>
          <a:p>
            <a:r>
              <a:rPr lang="en-US" sz="2800" dirty="0"/>
              <a:t>Clearing of stoppages.</a:t>
            </a:r>
          </a:p>
          <a:p>
            <a:r>
              <a:rPr lang="en-US" sz="2800" dirty="0"/>
              <a:t>Repairing of leaks in valves.</a:t>
            </a:r>
          </a:p>
          <a:p>
            <a:r>
              <a:rPr lang="en-US" sz="2800" dirty="0"/>
              <a:t>Removal and reinstallation of water closets.</a:t>
            </a:r>
          </a:p>
          <a:p>
            <a:r>
              <a:rPr lang="en-US" sz="2800" dirty="0"/>
              <a:t>If repairs require replacement or rearrangement of valves, pipes or fixtures, </a:t>
            </a:r>
            <a:r>
              <a:rPr lang="en-US" sz="2800" b="1" i="1" u="sng" dirty="0">
                <a:solidFill>
                  <a:srgbClr val="FF0000"/>
                </a:solidFill>
              </a:rPr>
              <a:t>a permit shall be required.</a:t>
            </a:r>
          </a:p>
        </p:txBody>
      </p:sp>
      <p:pic>
        <p:nvPicPr>
          <p:cNvPr id="4" name="Picture 3">
            <a:extLst>
              <a:ext uri="{FF2B5EF4-FFF2-40B4-BE49-F238E27FC236}">
                <a16:creationId xmlns:a16="http://schemas.microsoft.com/office/drawing/2014/main" xmlns="" id="{133592A6-7D87-4923-9042-10F418C003F8}"/>
              </a:ext>
            </a:extLst>
          </p:cNvPr>
          <p:cNvPicPr>
            <a:picLocks noChangeAspect="1"/>
          </p:cNvPicPr>
          <p:nvPr/>
        </p:nvPicPr>
        <p:blipFill>
          <a:blip r:embed="rId3"/>
          <a:stretch>
            <a:fillRect/>
          </a:stretch>
        </p:blipFill>
        <p:spPr>
          <a:xfrm>
            <a:off x="6360796" y="5486123"/>
            <a:ext cx="2326004" cy="1143277"/>
          </a:xfrm>
          <a:prstGeom prst="rect">
            <a:avLst/>
          </a:prstGeom>
        </p:spPr>
      </p:pic>
    </p:spTree>
    <p:extLst>
      <p:ext uri="{BB962C8B-B14F-4D97-AF65-F5344CB8AC3E}">
        <p14:creationId xmlns:p14="http://schemas.microsoft.com/office/powerpoint/2010/main" val="14290719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Topic 9 Geothermal Regulations</a:t>
            </a:r>
            <a:endParaRPr lang="en-US"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8000999"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465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Geothermal regulations</a:t>
            </a:r>
          </a:p>
        </p:txBody>
      </p:sp>
      <p:sp>
        <p:nvSpPr>
          <p:cNvPr id="3" name="Content Placeholder 2"/>
          <p:cNvSpPr>
            <a:spLocks noGrp="1"/>
          </p:cNvSpPr>
          <p:nvPr>
            <p:ph idx="1"/>
          </p:nvPr>
        </p:nvSpPr>
        <p:spPr>
          <a:xfrm>
            <a:off x="457200" y="1371600"/>
            <a:ext cx="8229600" cy="4953000"/>
          </a:xfrm>
        </p:spPr>
        <p:txBody>
          <a:bodyPr>
            <a:normAutofit fontScale="92500" lnSpcReduction="10000"/>
          </a:bodyPr>
          <a:lstStyle/>
          <a:p>
            <a:r>
              <a:rPr lang="en-US" dirty="0"/>
              <a:t>Ground Source Heat Pumps and their associated earth link loop must meet certain standards in Connecticut. </a:t>
            </a:r>
          </a:p>
          <a:p>
            <a:r>
              <a:rPr lang="en-US" dirty="0"/>
              <a:t>While the well drilling code has not yet been enacted, the 2011 Health Department Code is being enforced by Sanitarians, with legal separation requirements as outlined in the document, Appendix A 1-5, including a new separation distances between loop pipe and various septic system components and other piping. </a:t>
            </a:r>
          </a:p>
        </p:txBody>
      </p:sp>
    </p:spTree>
    <p:extLst>
      <p:ext uri="{BB962C8B-B14F-4D97-AF65-F5344CB8AC3E}">
        <p14:creationId xmlns:p14="http://schemas.microsoft.com/office/powerpoint/2010/main" val="5075034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lstStyle/>
          <a:p>
            <a:r>
              <a:rPr lang="en-US" b="1" dirty="0"/>
              <a:t>Geothermal Regulations</a:t>
            </a:r>
          </a:p>
        </p:txBody>
      </p:sp>
      <p:sp>
        <p:nvSpPr>
          <p:cNvPr id="5" name="Content Placeholder 4"/>
          <p:cNvSpPr>
            <a:spLocks noGrp="1"/>
          </p:cNvSpPr>
          <p:nvPr>
            <p:ph idx="1"/>
          </p:nvPr>
        </p:nvSpPr>
        <p:spPr>
          <a:xfrm>
            <a:off x="533400" y="1219200"/>
            <a:ext cx="8229600" cy="5334000"/>
          </a:xfrm>
        </p:spPr>
        <p:txBody>
          <a:bodyPr>
            <a:normAutofit/>
          </a:bodyPr>
          <a:lstStyle/>
          <a:p>
            <a:pPr marL="0" indent="0" algn="ctr">
              <a:buNone/>
            </a:pPr>
            <a:r>
              <a:rPr lang="en-US" dirty="0"/>
              <a:t>ADDITIONAL SUPPORT</a:t>
            </a:r>
          </a:p>
          <a:p>
            <a:r>
              <a:rPr lang="en-US" dirty="0"/>
              <a:t>1. CT Septic System Regulations </a:t>
            </a:r>
          </a:p>
          <a:p>
            <a:r>
              <a:rPr lang="en-US" dirty="0"/>
              <a:t>2. Proposed Well Drilling Regulations- not yet enacted </a:t>
            </a:r>
          </a:p>
          <a:p>
            <a:r>
              <a:rPr lang="en-US" dirty="0"/>
              <a:t>3. Connecticut Clean Energy Fund or Connecticut Energy Efficiency Fund </a:t>
            </a:r>
          </a:p>
          <a:p>
            <a:r>
              <a:rPr lang="en-US" dirty="0"/>
              <a:t>4. IGSHPA 2010 Standards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95800"/>
            <a:ext cx="3200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689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6676"/>
          </a:xfrm>
        </p:spPr>
        <p:txBody>
          <a:bodyPr/>
          <a:lstStyle/>
          <a:p>
            <a:r>
              <a:rPr lang="en-US" b="1" dirty="0"/>
              <a:t>Topic 10 Combustion Air</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81314"/>
            <a:ext cx="8610600" cy="562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2617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IRC Chapter 17</a:t>
            </a:r>
          </a:p>
        </p:txBody>
      </p:sp>
      <p:sp>
        <p:nvSpPr>
          <p:cNvPr id="3" name="Content Placeholder 2"/>
          <p:cNvSpPr>
            <a:spLocks noGrp="1"/>
          </p:cNvSpPr>
          <p:nvPr>
            <p:ph idx="1"/>
          </p:nvPr>
        </p:nvSpPr>
        <p:spPr/>
        <p:txBody>
          <a:bodyPr/>
          <a:lstStyle/>
          <a:p>
            <a:pPr marL="0" indent="0">
              <a:buNone/>
            </a:pPr>
            <a:r>
              <a:rPr lang="en-US" dirty="0"/>
              <a:t>Chapter 17 in the IRC only has two paragraphs. Section 1701.1 addresses scope and section 1701.2 addresses opening location</a:t>
            </a:r>
          </a:p>
        </p:txBody>
      </p:sp>
    </p:spTree>
    <p:extLst>
      <p:ext uri="{BB962C8B-B14F-4D97-AF65-F5344CB8AC3E}">
        <p14:creationId xmlns:p14="http://schemas.microsoft.com/office/powerpoint/2010/main" val="348535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1701.1 Scope</a:t>
            </a:r>
          </a:p>
        </p:txBody>
      </p:sp>
      <p:sp>
        <p:nvSpPr>
          <p:cNvPr id="3" name="Content Placeholder 2"/>
          <p:cNvSpPr>
            <a:spLocks noGrp="1"/>
          </p:cNvSpPr>
          <p:nvPr>
            <p:ph idx="1"/>
          </p:nvPr>
        </p:nvSpPr>
        <p:spPr/>
        <p:txBody>
          <a:bodyPr/>
          <a:lstStyle/>
          <a:p>
            <a:r>
              <a:rPr lang="en-US" dirty="0"/>
              <a:t>Solid fuel burning applicants shall be installed as to manufacturers specifications</a:t>
            </a:r>
          </a:p>
          <a:p>
            <a:r>
              <a:rPr lang="en-US" dirty="0"/>
              <a:t>NFPA 31 shall be used for oil fired equipment</a:t>
            </a:r>
          </a:p>
          <a:p>
            <a:r>
              <a:rPr lang="en-US" dirty="0"/>
              <a:t>Chapter 24 of the IRC shall be used for gas fired equipment.</a:t>
            </a:r>
          </a:p>
        </p:txBody>
      </p:sp>
    </p:spTree>
    <p:extLst>
      <p:ext uri="{BB962C8B-B14F-4D97-AF65-F5344CB8AC3E}">
        <p14:creationId xmlns:p14="http://schemas.microsoft.com/office/powerpoint/2010/main" val="40833006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1701.2 Opening Location</a:t>
            </a:r>
          </a:p>
        </p:txBody>
      </p:sp>
      <p:sp>
        <p:nvSpPr>
          <p:cNvPr id="3" name="Content Placeholder 2"/>
          <p:cNvSpPr>
            <a:spLocks noGrp="1"/>
          </p:cNvSpPr>
          <p:nvPr>
            <p:ph idx="1"/>
          </p:nvPr>
        </p:nvSpPr>
        <p:spPr>
          <a:xfrm>
            <a:off x="457200" y="1371600"/>
            <a:ext cx="8229600" cy="5105400"/>
          </a:xfrm>
        </p:spPr>
        <p:txBody>
          <a:bodyPr/>
          <a:lstStyle/>
          <a:p>
            <a:r>
              <a:rPr lang="en-US" dirty="0"/>
              <a:t>Table R301.2(I) shall establish opening locations in flood hazard areas. </a:t>
            </a:r>
          </a:p>
          <a:p>
            <a:r>
              <a:rPr lang="en-US" dirty="0"/>
              <a:t>Section R322.2.2.1 or section R322.2 shall establish combustion air opening above elevation required.</a:t>
            </a:r>
          </a:p>
          <a:p>
            <a:pPr lvl="1"/>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205" y="3581400"/>
            <a:ext cx="4304507"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620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Water Heaters</a:t>
            </a:r>
          </a:p>
        </p:txBody>
      </p:sp>
      <p:sp>
        <p:nvSpPr>
          <p:cNvPr id="3" name="Content Placeholder 2"/>
          <p:cNvSpPr>
            <a:spLocks noGrp="1"/>
          </p:cNvSpPr>
          <p:nvPr>
            <p:ph idx="1"/>
          </p:nvPr>
        </p:nvSpPr>
        <p:spPr/>
        <p:txBody>
          <a:bodyPr>
            <a:normAutofit/>
          </a:bodyPr>
          <a:lstStyle/>
          <a:p>
            <a:pPr marL="514350" lvl="0" indent="-514350">
              <a:buFont typeface="+mj-lt"/>
              <a:buAutoNum type="alphaUcPeriod"/>
            </a:pPr>
            <a:r>
              <a:rPr lang="en-US" sz="3000" dirty="0">
                <a:solidFill>
                  <a:prstClr val="black"/>
                </a:solidFill>
              </a:rPr>
              <a:t>Elevation of water heaters and spark producing equipment in garages</a:t>
            </a:r>
            <a:endParaRPr lang="en-US" dirty="0"/>
          </a:p>
          <a:p>
            <a:pPr marL="514350" indent="-514350">
              <a:buFont typeface="+mj-lt"/>
              <a:buAutoNum type="alphaUcPeriod"/>
            </a:pPr>
            <a:r>
              <a:rPr lang="en-US" dirty="0"/>
              <a:t>Water temperature limitations</a:t>
            </a:r>
          </a:p>
          <a:p>
            <a:pPr marL="514350" indent="-514350">
              <a:buFont typeface="+mj-lt"/>
              <a:buAutoNum type="alphaUcPeriod"/>
            </a:pPr>
            <a:r>
              <a:rPr lang="en-US" dirty="0"/>
              <a:t>Relief valve discharge</a:t>
            </a:r>
          </a:p>
          <a:p>
            <a:pPr marL="514350" indent="-514350">
              <a:buFont typeface="+mj-lt"/>
              <a:buAutoNum type="alphaUcPeriod"/>
            </a:pPr>
            <a:r>
              <a:rPr lang="en-US" dirty="0"/>
              <a:t>Required pan under water heaters</a:t>
            </a:r>
          </a:p>
          <a:p>
            <a:pPr marL="514350" indent="-514350">
              <a:buFont typeface="+mj-lt"/>
              <a:buAutoNum type="alphaUcPeriod"/>
            </a:pPr>
            <a:r>
              <a:rPr lang="en-US" dirty="0"/>
              <a:t>Pans and tankless water heaters and pan drain termination. Finished basement requirements.</a:t>
            </a:r>
          </a:p>
        </p:txBody>
      </p:sp>
    </p:spTree>
    <p:extLst>
      <p:ext uri="{BB962C8B-B14F-4D97-AF65-F5344CB8AC3E}">
        <p14:creationId xmlns:p14="http://schemas.microsoft.com/office/powerpoint/2010/main" val="197097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11 Penetrations </a:t>
            </a:r>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1829" y="1600200"/>
            <a:ext cx="658034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5252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IPC Section 315 Penetrations </a:t>
            </a:r>
          </a:p>
        </p:txBody>
      </p:sp>
      <p:sp>
        <p:nvSpPr>
          <p:cNvPr id="3" name="Content Placeholder 2"/>
          <p:cNvSpPr>
            <a:spLocks noGrp="1"/>
          </p:cNvSpPr>
          <p:nvPr>
            <p:ph idx="1"/>
          </p:nvPr>
        </p:nvSpPr>
        <p:spPr>
          <a:xfrm>
            <a:off x="457200" y="1371599"/>
            <a:ext cx="8229600" cy="5105401"/>
          </a:xfrm>
        </p:spPr>
        <p:txBody>
          <a:bodyPr>
            <a:normAutofit/>
          </a:bodyPr>
          <a:lstStyle/>
          <a:p>
            <a:r>
              <a:rPr lang="en-US" dirty="0"/>
              <a:t>Piping passing through a wall, floor, ceiling, roof or outside of a building must have its annular space sealed with an approved material e.g. caulking material, foam sealant or gasket system. </a:t>
            </a:r>
          </a:p>
        </p:txBody>
      </p:sp>
    </p:spTree>
    <p:extLst>
      <p:ext uri="{BB962C8B-B14F-4D97-AF65-F5344CB8AC3E}">
        <p14:creationId xmlns:p14="http://schemas.microsoft.com/office/powerpoint/2010/main" val="1570920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a:t>IPC Section 315 Penetrations</a:t>
            </a:r>
          </a:p>
        </p:txBody>
      </p:sp>
      <p:sp>
        <p:nvSpPr>
          <p:cNvPr id="3" name="Content Placeholder 2"/>
          <p:cNvSpPr>
            <a:spLocks noGrp="1"/>
          </p:cNvSpPr>
          <p:nvPr>
            <p:ph idx="1"/>
          </p:nvPr>
        </p:nvSpPr>
        <p:spPr/>
        <p:txBody>
          <a:bodyPr/>
          <a:lstStyle/>
          <a:p>
            <a:pPr lvl="0"/>
            <a:r>
              <a:rPr lang="en-US" dirty="0">
                <a:solidFill>
                  <a:prstClr val="black"/>
                </a:solidFill>
              </a:rPr>
              <a:t>Piping passing through a fire rated partition shall be sealed with an approved fire rated caulking or system. </a:t>
            </a:r>
          </a:p>
          <a:p>
            <a:pPr lvl="0"/>
            <a:r>
              <a:rPr lang="en-US" dirty="0">
                <a:solidFill>
                  <a:prstClr val="black"/>
                </a:solidFill>
              </a:rPr>
              <a:t>Penetrations shall comply with section 714 of the International Building Code.</a:t>
            </a:r>
          </a:p>
          <a:p>
            <a:pPr marL="0" indent="0">
              <a:buNone/>
            </a:pPr>
            <a:endParaRPr lang="en-US" dirty="0"/>
          </a:p>
        </p:txBody>
      </p:sp>
    </p:spTree>
    <p:extLst>
      <p:ext uri="{BB962C8B-B14F-4D97-AF65-F5344CB8AC3E}">
        <p14:creationId xmlns:p14="http://schemas.microsoft.com/office/powerpoint/2010/main" val="1171944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a:t>IPC Section 315 Penetrations</a:t>
            </a:r>
          </a:p>
        </p:txBody>
      </p:sp>
      <p:sp>
        <p:nvSpPr>
          <p:cNvPr id="3" name="Content Placeholder 2"/>
          <p:cNvSpPr>
            <a:spLocks noGrp="1"/>
          </p:cNvSpPr>
          <p:nvPr>
            <p:ph idx="1"/>
          </p:nvPr>
        </p:nvSpPr>
        <p:spPr>
          <a:xfrm>
            <a:off x="457200" y="1447800"/>
            <a:ext cx="8229600" cy="4678363"/>
          </a:xfrm>
        </p:spPr>
        <p:txBody>
          <a:bodyPr/>
          <a:lstStyle/>
          <a:p>
            <a:r>
              <a:rPr lang="en-US" dirty="0"/>
              <a:t>903.3 Flashings (Vents)</a:t>
            </a:r>
          </a:p>
          <a:p>
            <a:r>
              <a:rPr lang="en-US" dirty="0"/>
              <a:t>Vents lines passing through a roof shall be made water tight using an approved flashing.</a:t>
            </a:r>
          </a:p>
          <a:p>
            <a:endParaRPr lang="en-US" dirty="0"/>
          </a:p>
          <a:p>
            <a:pPr lvl="1"/>
            <a:endParaRPr lang="en-US" dirty="0"/>
          </a:p>
        </p:txBody>
      </p:sp>
    </p:spTree>
    <p:extLst>
      <p:ext uri="{BB962C8B-B14F-4D97-AF65-F5344CB8AC3E}">
        <p14:creationId xmlns:p14="http://schemas.microsoft.com/office/powerpoint/2010/main" val="2359566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IMC Section 308 Clearance Reduction</a:t>
            </a:r>
          </a:p>
        </p:txBody>
      </p:sp>
      <p:sp>
        <p:nvSpPr>
          <p:cNvPr id="3" name="Content Placeholder 2"/>
          <p:cNvSpPr>
            <a:spLocks noGrp="1"/>
          </p:cNvSpPr>
          <p:nvPr>
            <p:ph idx="1"/>
          </p:nvPr>
        </p:nvSpPr>
        <p:spPr/>
        <p:txBody>
          <a:bodyPr/>
          <a:lstStyle/>
          <a:p>
            <a:r>
              <a:rPr lang="en-US" dirty="0"/>
              <a:t>Section 308 governs the requirements for clearances to combustible materials and assemblies…</a:t>
            </a:r>
          </a:p>
          <a:p>
            <a:pPr lvl="1"/>
            <a:r>
              <a:rPr lang="en-US" dirty="0"/>
              <a:t>	Chimneys</a:t>
            </a:r>
          </a:p>
          <a:p>
            <a:pPr lvl="1"/>
            <a:r>
              <a:rPr lang="en-US" dirty="0"/>
              <a:t>	Vents</a:t>
            </a:r>
          </a:p>
          <a:p>
            <a:pPr lvl="1"/>
            <a:r>
              <a:rPr lang="en-US" dirty="0"/>
              <a:t>	Kitchen exhaust equipment</a:t>
            </a:r>
          </a:p>
          <a:p>
            <a:pPr lvl="1"/>
            <a:r>
              <a:rPr lang="en-US" dirty="0"/>
              <a:t>	Mechanical appliances</a:t>
            </a:r>
          </a:p>
          <a:p>
            <a:pPr lvl="1"/>
            <a:r>
              <a:rPr lang="en-US" dirty="0"/>
              <a:t>	Mechanical devices and equipment</a:t>
            </a:r>
          </a:p>
        </p:txBody>
      </p:sp>
    </p:spTree>
    <p:extLst>
      <p:ext uri="{BB962C8B-B14F-4D97-AF65-F5344CB8AC3E}">
        <p14:creationId xmlns:p14="http://schemas.microsoft.com/office/powerpoint/2010/main" val="2599582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67274357"/>
              </p:ext>
            </p:extLst>
          </p:nvPr>
        </p:nvGraphicFramePr>
        <p:xfrm>
          <a:off x="304800" y="533400"/>
          <a:ext cx="8610599" cy="6210411"/>
        </p:xfrm>
        <a:graphic>
          <a:graphicData uri="http://schemas.openxmlformats.org/drawingml/2006/table">
            <a:tbl>
              <a:tblPr firstRow="1" bandRow="1">
                <a:tableStyleId>{5C22544A-7EE6-4342-B048-85BDC9FD1C3A}</a:tableStyleId>
              </a:tblPr>
              <a:tblGrid>
                <a:gridCol w="4531895">
                  <a:extLst>
                    <a:ext uri="{9D8B030D-6E8A-4147-A177-3AD203B41FA5}">
                      <a16:colId xmlns:a16="http://schemas.microsoft.com/office/drawing/2014/main" xmlns="" val="20000"/>
                    </a:ext>
                  </a:extLst>
                </a:gridCol>
                <a:gridCol w="604253">
                  <a:extLst>
                    <a:ext uri="{9D8B030D-6E8A-4147-A177-3AD203B41FA5}">
                      <a16:colId xmlns:a16="http://schemas.microsoft.com/office/drawing/2014/main" xmlns="" val="20001"/>
                    </a:ext>
                  </a:extLst>
                </a:gridCol>
                <a:gridCol w="604253">
                  <a:extLst>
                    <a:ext uri="{9D8B030D-6E8A-4147-A177-3AD203B41FA5}">
                      <a16:colId xmlns:a16="http://schemas.microsoft.com/office/drawing/2014/main" xmlns="" val="20002"/>
                    </a:ext>
                  </a:extLst>
                </a:gridCol>
                <a:gridCol w="528721">
                  <a:extLst>
                    <a:ext uri="{9D8B030D-6E8A-4147-A177-3AD203B41FA5}">
                      <a16:colId xmlns:a16="http://schemas.microsoft.com/office/drawing/2014/main" xmlns="" val="20003"/>
                    </a:ext>
                  </a:extLst>
                </a:gridCol>
                <a:gridCol w="453189">
                  <a:extLst>
                    <a:ext uri="{9D8B030D-6E8A-4147-A177-3AD203B41FA5}">
                      <a16:colId xmlns:a16="http://schemas.microsoft.com/office/drawing/2014/main" xmlns="" val="20004"/>
                    </a:ext>
                  </a:extLst>
                </a:gridCol>
                <a:gridCol w="528721">
                  <a:extLst>
                    <a:ext uri="{9D8B030D-6E8A-4147-A177-3AD203B41FA5}">
                      <a16:colId xmlns:a16="http://schemas.microsoft.com/office/drawing/2014/main" xmlns="" val="20005"/>
                    </a:ext>
                  </a:extLst>
                </a:gridCol>
                <a:gridCol w="453189">
                  <a:extLst>
                    <a:ext uri="{9D8B030D-6E8A-4147-A177-3AD203B41FA5}">
                      <a16:colId xmlns:a16="http://schemas.microsoft.com/office/drawing/2014/main" xmlns="" val="20006"/>
                    </a:ext>
                  </a:extLst>
                </a:gridCol>
                <a:gridCol w="453189">
                  <a:extLst>
                    <a:ext uri="{9D8B030D-6E8A-4147-A177-3AD203B41FA5}">
                      <a16:colId xmlns:a16="http://schemas.microsoft.com/office/drawing/2014/main" xmlns="" val="20007"/>
                    </a:ext>
                  </a:extLst>
                </a:gridCol>
                <a:gridCol w="453189">
                  <a:extLst>
                    <a:ext uri="{9D8B030D-6E8A-4147-A177-3AD203B41FA5}">
                      <a16:colId xmlns:a16="http://schemas.microsoft.com/office/drawing/2014/main" xmlns="" val="20008"/>
                    </a:ext>
                  </a:extLst>
                </a:gridCol>
              </a:tblGrid>
              <a:tr h="407186">
                <a:tc gridSpan="9">
                  <a:txBody>
                    <a:bodyPr/>
                    <a:lstStyle/>
                    <a:p>
                      <a:pPr algn="ctr"/>
                      <a:r>
                        <a:rPr lang="en-US" dirty="0">
                          <a:solidFill>
                            <a:schemeClr val="bg1"/>
                          </a:solidFill>
                        </a:rPr>
                        <a:t>IMC Table 308.4.2 Clearance</a:t>
                      </a:r>
                      <a:r>
                        <a:rPr lang="en-US" baseline="0" dirty="0">
                          <a:solidFill>
                            <a:schemeClr val="bg1"/>
                          </a:solidFill>
                        </a:rPr>
                        <a:t> Reduction Methods</a:t>
                      </a:r>
                      <a:endParaRPr lang="en-US" dirty="0">
                        <a:solidFill>
                          <a:schemeClr val="bg1"/>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488623">
                <a:tc rowSpan="4">
                  <a:txBody>
                    <a:bodyPr/>
                    <a:lstStyle/>
                    <a:p>
                      <a:pPr algn="ctr"/>
                      <a:r>
                        <a:rPr lang="en-US" dirty="0"/>
                        <a:t>Type of Protective</a:t>
                      </a:r>
                      <a:r>
                        <a:rPr lang="en-US" baseline="0" dirty="0"/>
                        <a:t> Assembly</a:t>
                      </a:r>
                      <a:endParaRPr lang="en-US" dirty="0"/>
                    </a:p>
                  </a:txBody>
                  <a:tcPr/>
                </a:tc>
                <a:tc gridSpan="8">
                  <a:txBody>
                    <a:bodyPr/>
                    <a:lstStyle/>
                    <a:p>
                      <a:pPr algn="ctr"/>
                      <a:r>
                        <a:rPr lang="en-US" sz="1400" b="1" dirty="0"/>
                        <a:t>Reduced</a:t>
                      </a:r>
                      <a:r>
                        <a:rPr lang="en-US" sz="1400" b="1" baseline="0" dirty="0"/>
                        <a:t> Clearance with Protection (inches)</a:t>
                      </a:r>
                      <a:endParaRPr lang="en-US" sz="14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1"/>
                  </a:ext>
                </a:extLst>
              </a:tr>
              <a:tr h="814371">
                <a:tc vMerge="1">
                  <a:txBody>
                    <a:bodyPr/>
                    <a:lstStyle/>
                    <a:p>
                      <a:endParaRPr lang="en-US" dirty="0"/>
                    </a:p>
                  </a:txBody>
                  <a:tcPr/>
                </a:tc>
                <a:tc gridSpan="4">
                  <a:txBody>
                    <a:bodyPr/>
                    <a:lstStyle/>
                    <a:p>
                      <a:pPr algn="ctr"/>
                      <a:r>
                        <a:rPr lang="en-US" sz="1100" b="1" dirty="0"/>
                        <a:t>Horizontal</a:t>
                      </a:r>
                      <a:r>
                        <a:rPr lang="en-US" sz="1100" b="1" baseline="0" dirty="0"/>
                        <a:t> combustible assemblies</a:t>
                      </a:r>
                    </a:p>
                    <a:p>
                      <a:pPr algn="ctr"/>
                      <a:r>
                        <a:rPr lang="en-US" sz="1100" b="1" baseline="0" dirty="0"/>
                        <a:t> located above the heat source</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1100" b="1" dirty="0"/>
                        <a:t>Horizontal combustible assemblies located beneath the heat source &amp;</a:t>
                      </a:r>
                      <a:r>
                        <a:rPr lang="en-US" sz="1100" b="1" baseline="0" dirty="0"/>
                        <a:t> all vertical combustible assemblies </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2"/>
                  </a:ext>
                </a:extLst>
              </a:tr>
              <a:tr h="651497">
                <a:tc vMerge="1">
                  <a:txBody>
                    <a:bodyPr/>
                    <a:lstStyle/>
                    <a:p>
                      <a:endParaRPr lang="en-US" dirty="0"/>
                    </a:p>
                  </a:txBody>
                  <a:tcPr/>
                </a:tc>
                <a:tc gridSpan="4">
                  <a:txBody>
                    <a:bodyPr/>
                    <a:lstStyle/>
                    <a:p>
                      <a:pPr algn="ctr"/>
                      <a:r>
                        <a:rPr lang="en-US" sz="1100" b="1" dirty="0"/>
                        <a:t>Required clearance</a:t>
                      </a:r>
                      <a:r>
                        <a:rPr lang="en-US" sz="1100" b="1" baseline="0" dirty="0"/>
                        <a:t> to combustibles</a:t>
                      </a:r>
                    </a:p>
                    <a:p>
                      <a:pPr algn="ctr"/>
                      <a:r>
                        <a:rPr lang="en-US" sz="1100" b="1" baseline="0" dirty="0"/>
                        <a:t> without protection (inches)</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1100" b="1" dirty="0"/>
                        <a:t>Required clearance to combustibles</a:t>
                      </a:r>
                      <a:r>
                        <a:rPr lang="en-US" sz="1100" b="1" baseline="0" dirty="0"/>
                        <a:t> without protection (inches) </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3"/>
                  </a:ext>
                </a:extLst>
              </a:tr>
              <a:tr h="358323">
                <a:tc vMerge="1">
                  <a:txBody>
                    <a:bodyPr/>
                    <a:lstStyle/>
                    <a:p>
                      <a:endParaRPr lang="en-US" dirty="0"/>
                    </a:p>
                  </a:txBody>
                  <a:tcPr/>
                </a:tc>
                <a:tc>
                  <a:txBody>
                    <a:bodyPr/>
                    <a:lstStyle/>
                    <a:p>
                      <a:pPr algn="ctr"/>
                      <a:r>
                        <a:rPr lang="en-US" sz="1600" b="1" dirty="0"/>
                        <a:t>36</a:t>
                      </a:r>
                    </a:p>
                  </a:txBody>
                  <a:tcPr/>
                </a:tc>
                <a:tc>
                  <a:txBody>
                    <a:bodyPr/>
                    <a:lstStyle/>
                    <a:p>
                      <a:pPr algn="ctr"/>
                      <a:r>
                        <a:rPr lang="en-US" sz="1600" b="1" dirty="0"/>
                        <a:t>18</a:t>
                      </a:r>
                    </a:p>
                  </a:txBody>
                  <a:tcPr/>
                </a:tc>
                <a:tc>
                  <a:txBody>
                    <a:bodyPr/>
                    <a:lstStyle/>
                    <a:p>
                      <a:pPr algn="ctr"/>
                      <a:r>
                        <a:rPr lang="en-US" sz="1600" b="1" dirty="0"/>
                        <a:t>9</a:t>
                      </a:r>
                    </a:p>
                  </a:txBody>
                  <a:tcPr/>
                </a:tc>
                <a:tc>
                  <a:txBody>
                    <a:bodyPr/>
                    <a:lstStyle/>
                    <a:p>
                      <a:pPr algn="ctr"/>
                      <a:r>
                        <a:rPr lang="en-US" sz="1600" b="1" dirty="0"/>
                        <a:t>6</a:t>
                      </a:r>
                    </a:p>
                  </a:txBody>
                  <a:tcPr/>
                </a:tc>
                <a:tc>
                  <a:txBody>
                    <a:bodyPr/>
                    <a:lstStyle/>
                    <a:p>
                      <a:pPr algn="ctr"/>
                      <a:r>
                        <a:rPr lang="en-US" sz="1600" b="1" dirty="0"/>
                        <a:t>36</a:t>
                      </a:r>
                    </a:p>
                  </a:txBody>
                  <a:tcPr/>
                </a:tc>
                <a:tc>
                  <a:txBody>
                    <a:bodyPr/>
                    <a:lstStyle/>
                    <a:p>
                      <a:pPr algn="ctr"/>
                      <a:r>
                        <a:rPr lang="en-US" sz="1600" b="1" dirty="0"/>
                        <a:t>18</a:t>
                      </a:r>
                    </a:p>
                  </a:txBody>
                  <a:tcPr/>
                </a:tc>
                <a:tc>
                  <a:txBody>
                    <a:bodyPr/>
                    <a:lstStyle/>
                    <a:p>
                      <a:pPr algn="ctr"/>
                      <a:r>
                        <a:rPr lang="en-US" sz="1600" b="1" dirty="0"/>
                        <a:t>9</a:t>
                      </a:r>
                    </a:p>
                  </a:txBody>
                  <a:tcPr/>
                </a:tc>
                <a:tc>
                  <a:txBody>
                    <a:bodyPr/>
                    <a:lstStyle/>
                    <a:p>
                      <a:pPr algn="ctr"/>
                      <a:r>
                        <a:rPr lang="en-US" sz="1600" b="1" dirty="0"/>
                        <a:t>6</a:t>
                      </a:r>
                    </a:p>
                  </a:txBody>
                  <a:tcPr/>
                </a:tc>
                <a:extLst>
                  <a:ext uri="{0D108BD9-81ED-4DB2-BD59-A6C34878D82A}">
                    <a16:rowId xmlns:a16="http://schemas.microsoft.com/office/drawing/2014/main" xmlns="" val="10004"/>
                  </a:ext>
                </a:extLst>
              </a:tr>
              <a:tr h="1009820">
                <a:tc>
                  <a:txBody>
                    <a:bodyPr/>
                    <a:lstStyle/>
                    <a:p>
                      <a:r>
                        <a:rPr lang="en-US" sz="1400" dirty="0"/>
                        <a:t>Galvanized</a:t>
                      </a:r>
                      <a:r>
                        <a:rPr lang="en-US" sz="1400" baseline="0" dirty="0"/>
                        <a:t> sheet steel, having a minimum thickness  of 0.0236” (24 gauge), mounted on 1”  glass fiber or mineral wool batt reinforced with wire on the back, 1” off the combustible assembly</a:t>
                      </a:r>
                      <a:endParaRPr lang="en-US" sz="1400" dirty="0"/>
                    </a:p>
                  </a:txBody>
                  <a:tcPr/>
                </a:tc>
                <a:tc>
                  <a:txBody>
                    <a:bodyPr/>
                    <a:lstStyle/>
                    <a:p>
                      <a:pPr algn="ctr"/>
                      <a:r>
                        <a:rPr lang="en-US" sz="1600" dirty="0"/>
                        <a:t>18</a:t>
                      </a:r>
                    </a:p>
                  </a:txBody>
                  <a:tcPr/>
                </a:tc>
                <a:tc>
                  <a:txBody>
                    <a:bodyPr/>
                    <a:lstStyle/>
                    <a:p>
                      <a:pPr algn="ctr"/>
                      <a:r>
                        <a:rPr lang="en-US" sz="1600" dirty="0"/>
                        <a:t>9</a:t>
                      </a:r>
                    </a:p>
                  </a:txBody>
                  <a:tcPr/>
                </a:tc>
                <a:tc>
                  <a:txBody>
                    <a:bodyPr/>
                    <a:lstStyle/>
                    <a:p>
                      <a:pPr algn="ctr"/>
                      <a:r>
                        <a:rPr lang="en-US" sz="1600" dirty="0"/>
                        <a:t>5</a:t>
                      </a:r>
                    </a:p>
                  </a:txBody>
                  <a:tcPr/>
                </a:tc>
                <a:tc>
                  <a:txBody>
                    <a:bodyPr/>
                    <a:lstStyle/>
                    <a:p>
                      <a:pPr algn="ctr"/>
                      <a:r>
                        <a:rPr lang="en-US" sz="1600" dirty="0"/>
                        <a:t>3</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3</a:t>
                      </a:r>
                    </a:p>
                  </a:txBody>
                  <a:tcPr/>
                </a:tc>
                <a:tc>
                  <a:txBody>
                    <a:bodyPr/>
                    <a:lstStyle/>
                    <a:p>
                      <a:pPr algn="ctr"/>
                      <a:r>
                        <a:rPr lang="en-US" sz="1600" dirty="0"/>
                        <a:t>3</a:t>
                      </a:r>
                    </a:p>
                  </a:txBody>
                  <a:tcPr/>
                </a:tc>
                <a:extLst>
                  <a:ext uri="{0D108BD9-81ED-4DB2-BD59-A6C34878D82A}">
                    <a16:rowId xmlns:a16="http://schemas.microsoft.com/office/drawing/2014/main" xmlns="" val="10005"/>
                  </a:ext>
                </a:extLst>
              </a:tr>
              <a:tr h="586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Galvanized sheet steel, having a minimum thickness of 0.0236” (24 gauge), spaced 1” off the combustible assembly</a:t>
                      </a:r>
                      <a:r>
                        <a:rPr kumimoji="0" lang="en-US" sz="1400" b="0" i="0" u="none" strike="noStrike" kern="1200" cap="none" spc="0" normalizeH="0" baseline="0" noProof="0" dirty="0">
                          <a:ln>
                            <a:noFill/>
                          </a:ln>
                          <a:solidFill>
                            <a:schemeClr val="dk1"/>
                          </a:solidFill>
                          <a:effectLst/>
                          <a:uLnTx/>
                          <a:uFillTx/>
                          <a:latin typeface="+mn-lt"/>
                          <a:ea typeface="+mn-ea"/>
                          <a:cs typeface="+mn-cs"/>
                        </a:rPr>
                        <a:t>.</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ctr"/>
                      <a:r>
                        <a:rPr lang="en-US" sz="1600" dirty="0"/>
                        <a:t>18</a:t>
                      </a:r>
                    </a:p>
                  </a:txBody>
                  <a:tcPr/>
                </a:tc>
                <a:tc>
                  <a:txBody>
                    <a:bodyPr/>
                    <a:lstStyle/>
                    <a:p>
                      <a:pPr algn="ctr"/>
                      <a:r>
                        <a:rPr lang="en-US" sz="1600" dirty="0"/>
                        <a:t>9</a:t>
                      </a:r>
                    </a:p>
                  </a:txBody>
                  <a:tcPr/>
                </a:tc>
                <a:tc>
                  <a:txBody>
                    <a:bodyPr/>
                    <a:lstStyle/>
                    <a:p>
                      <a:pPr algn="ctr"/>
                      <a:r>
                        <a:rPr lang="en-US" sz="1600" dirty="0"/>
                        <a:t>5</a:t>
                      </a:r>
                    </a:p>
                  </a:txBody>
                  <a:tcPr/>
                </a:tc>
                <a:tc>
                  <a:txBody>
                    <a:bodyPr/>
                    <a:lstStyle/>
                    <a:p>
                      <a:pPr algn="ctr"/>
                      <a:r>
                        <a:rPr lang="en-US" sz="1600" dirty="0"/>
                        <a:t>3</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3</a:t>
                      </a:r>
                    </a:p>
                  </a:txBody>
                  <a:tcPr/>
                </a:tc>
                <a:tc>
                  <a:txBody>
                    <a:bodyPr/>
                    <a:lstStyle/>
                    <a:p>
                      <a:pPr algn="ctr"/>
                      <a:r>
                        <a:rPr lang="en-US" sz="1600" dirty="0"/>
                        <a:t>3</a:t>
                      </a:r>
                    </a:p>
                  </a:txBody>
                  <a:tcPr/>
                </a:tc>
                <a:extLst>
                  <a:ext uri="{0D108BD9-81ED-4DB2-BD59-A6C34878D82A}">
                    <a16:rowId xmlns:a16="http://schemas.microsoft.com/office/drawing/2014/main" xmlns="" val="10006"/>
                  </a:ext>
                </a:extLst>
              </a:tr>
              <a:tr h="804191">
                <a:tc>
                  <a:txBody>
                    <a:bodyPr/>
                    <a:lstStyle/>
                    <a:p>
                      <a:r>
                        <a:rPr lang="en-US" sz="1400" dirty="0"/>
                        <a:t>Two layers of galvanized</a:t>
                      </a:r>
                      <a:r>
                        <a:rPr lang="en-US" sz="1400" baseline="0" dirty="0"/>
                        <a:t> sheet steel, having a minimum thickness of 0.0236” (24 gauge) having a 1” airspace between layers, spaced 1” off the combustible assembly</a:t>
                      </a:r>
                      <a:endParaRPr lang="en-US" sz="1400" dirty="0"/>
                    </a:p>
                  </a:txBody>
                  <a:tcPr/>
                </a:tc>
                <a:tc>
                  <a:txBody>
                    <a:bodyPr/>
                    <a:lstStyle/>
                    <a:p>
                      <a:pPr algn="ctr"/>
                      <a:r>
                        <a:rPr lang="en-US" sz="1600" dirty="0"/>
                        <a:t>18</a:t>
                      </a:r>
                    </a:p>
                  </a:txBody>
                  <a:tcPr/>
                </a:tc>
                <a:tc>
                  <a:txBody>
                    <a:bodyPr/>
                    <a:lstStyle/>
                    <a:p>
                      <a:pPr algn="ctr"/>
                      <a:r>
                        <a:rPr lang="en-US" sz="1600" dirty="0"/>
                        <a:t>9</a:t>
                      </a:r>
                    </a:p>
                  </a:txBody>
                  <a:tcPr/>
                </a:tc>
                <a:tc>
                  <a:txBody>
                    <a:bodyPr/>
                    <a:lstStyle/>
                    <a:p>
                      <a:pPr algn="ctr"/>
                      <a:r>
                        <a:rPr lang="en-US" sz="1600" dirty="0"/>
                        <a:t>5</a:t>
                      </a:r>
                    </a:p>
                  </a:txBody>
                  <a:tcPr/>
                </a:tc>
                <a:tc>
                  <a:txBody>
                    <a:bodyPr/>
                    <a:lstStyle/>
                    <a:p>
                      <a:pPr algn="ctr"/>
                      <a:r>
                        <a:rPr lang="en-US" sz="1600" dirty="0"/>
                        <a:t>3</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3</a:t>
                      </a:r>
                    </a:p>
                  </a:txBody>
                  <a:tcPr/>
                </a:tc>
                <a:tc>
                  <a:txBody>
                    <a:bodyPr/>
                    <a:lstStyle/>
                    <a:p>
                      <a:pPr algn="ctr"/>
                      <a:r>
                        <a:rPr lang="en-US" sz="1600" dirty="0"/>
                        <a:t>3</a:t>
                      </a:r>
                    </a:p>
                  </a:txBody>
                  <a:tcPr/>
                </a:tc>
                <a:extLst>
                  <a:ext uri="{0D108BD9-81ED-4DB2-BD59-A6C34878D82A}">
                    <a16:rowId xmlns:a16="http://schemas.microsoft.com/office/drawing/2014/main" xmlns="" val="10007"/>
                  </a:ext>
                </a:extLst>
              </a:tr>
              <a:tr h="804191">
                <a:tc>
                  <a:txBody>
                    <a:bodyPr/>
                    <a:lstStyle/>
                    <a:p>
                      <a:r>
                        <a:rPr lang="en-US" sz="1400" dirty="0"/>
                        <a:t>Two layers of galvanized sheet steel,</a:t>
                      </a:r>
                      <a:r>
                        <a:rPr lang="en-US" sz="1400" baseline="0" dirty="0"/>
                        <a:t> having a minimum thickness of 0.0236” (24gauge) having 1” of fiberglass insulation between, spaced 1” off the combustible assembly</a:t>
                      </a:r>
                      <a:endParaRPr lang="en-US" sz="1400" dirty="0"/>
                    </a:p>
                  </a:txBody>
                  <a:tcPr/>
                </a:tc>
                <a:tc>
                  <a:txBody>
                    <a:bodyPr/>
                    <a:lstStyle/>
                    <a:p>
                      <a:pPr algn="ctr"/>
                      <a:r>
                        <a:rPr lang="en-US" sz="1600" dirty="0"/>
                        <a:t>18</a:t>
                      </a:r>
                    </a:p>
                  </a:txBody>
                  <a:tcPr/>
                </a:tc>
                <a:tc>
                  <a:txBody>
                    <a:bodyPr/>
                    <a:lstStyle/>
                    <a:p>
                      <a:pPr algn="ctr"/>
                      <a:r>
                        <a:rPr lang="en-US" sz="1600" dirty="0"/>
                        <a:t>9</a:t>
                      </a:r>
                    </a:p>
                  </a:txBody>
                  <a:tcPr/>
                </a:tc>
                <a:tc>
                  <a:txBody>
                    <a:bodyPr/>
                    <a:lstStyle/>
                    <a:p>
                      <a:pPr algn="ctr"/>
                      <a:r>
                        <a:rPr lang="en-US" sz="1600" dirty="0"/>
                        <a:t>5</a:t>
                      </a:r>
                    </a:p>
                  </a:txBody>
                  <a:tcPr/>
                </a:tc>
                <a:tc>
                  <a:txBody>
                    <a:bodyPr/>
                    <a:lstStyle/>
                    <a:p>
                      <a:pPr algn="ctr"/>
                      <a:r>
                        <a:rPr lang="en-US" sz="1600" dirty="0"/>
                        <a:t>3</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3</a:t>
                      </a:r>
                    </a:p>
                  </a:txBody>
                  <a:tcPr/>
                </a:tc>
                <a:tc>
                  <a:txBody>
                    <a:bodyPr/>
                    <a:lstStyle/>
                    <a:p>
                      <a:pPr algn="ctr"/>
                      <a:r>
                        <a:rPr lang="en-US" sz="1600" dirty="0"/>
                        <a:t>3</a:t>
                      </a: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635170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59070004"/>
              </p:ext>
            </p:extLst>
          </p:nvPr>
        </p:nvGraphicFramePr>
        <p:xfrm>
          <a:off x="457200" y="457200"/>
          <a:ext cx="8610599" cy="4953000"/>
        </p:xfrm>
        <a:graphic>
          <a:graphicData uri="http://schemas.openxmlformats.org/drawingml/2006/table">
            <a:tbl>
              <a:tblPr firstRow="1" bandRow="1">
                <a:tableStyleId>{5C22544A-7EE6-4342-B048-85BDC9FD1C3A}</a:tableStyleId>
              </a:tblPr>
              <a:tblGrid>
                <a:gridCol w="4531895">
                  <a:extLst>
                    <a:ext uri="{9D8B030D-6E8A-4147-A177-3AD203B41FA5}">
                      <a16:colId xmlns:a16="http://schemas.microsoft.com/office/drawing/2014/main" xmlns="" val="20000"/>
                    </a:ext>
                  </a:extLst>
                </a:gridCol>
                <a:gridCol w="604253">
                  <a:extLst>
                    <a:ext uri="{9D8B030D-6E8A-4147-A177-3AD203B41FA5}">
                      <a16:colId xmlns:a16="http://schemas.microsoft.com/office/drawing/2014/main" xmlns="" val="20001"/>
                    </a:ext>
                  </a:extLst>
                </a:gridCol>
                <a:gridCol w="604253">
                  <a:extLst>
                    <a:ext uri="{9D8B030D-6E8A-4147-A177-3AD203B41FA5}">
                      <a16:colId xmlns:a16="http://schemas.microsoft.com/office/drawing/2014/main" xmlns="" val="20002"/>
                    </a:ext>
                  </a:extLst>
                </a:gridCol>
                <a:gridCol w="528721">
                  <a:extLst>
                    <a:ext uri="{9D8B030D-6E8A-4147-A177-3AD203B41FA5}">
                      <a16:colId xmlns:a16="http://schemas.microsoft.com/office/drawing/2014/main" xmlns="" val="20003"/>
                    </a:ext>
                  </a:extLst>
                </a:gridCol>
                <a:gridCol w="453189">
                  <a:extLst>
                    <a:ext uri="{9D8B030D-6E8A-4147-A177-3AD203B41FA5}">
                      <a16:colId xmlns:a16="http://schemas.microsoft.com/office/drawing/2014/main" xmlns="" val="20004"/>
                    </a:ext>
                  </a:extLst>
                </a:gridCol>
                <a:gridCol w="528721">
                  <a:extLst>
                    <a:ext uri="{9D8B030D-6E8A-4147-A177-3AD203B41FA5}">
                      <a16:colId xmlns:a16="http://schemas.microsoft.com/office/drawing/2014/main" xmlns="" val="20005"/>
                    </a:ext>
                  </a:extLst>
                </a:gridCol>
                <a:gridCol w="453189">
                  <a:extLst>
                    <a:ext uri="{9D8B030D-6E8A-4147-A177-3AD203B41FA5}">
                      <a16:colId xmlns:a16="http://schemas.microsoft.com/office/drawing/2014/main" xmlns="" val="20006"/>
                    </a:ext>
                  </a:extLst>
                </a:gridCol>
                <a:gridCol w="453189">
                  <a:extLst>
                    <a:ext uri="{9D8B030D-6E8A-4147-A177-3AD203B41FA5}">
                      <a16:colId xmlns:a16="http://schemas.microsoft.com/office/drawing/2014/main" xmlns="" val="20007"/>
                    </a:ext>
                  </a:extLst>
                </a:gridCol>
                <a:gridCol w="453189">
                  <a:extLst>
                    <a:ext uri="{9D8B030D-6E8A-4147-A177-3AD203B41FA5}">
                      <a16:colId xmlns:a16="http://schemas.microsoft.com/office/drawing/2014/main" xmlns="" val="20008"/>
                    </a:ext>
                  </a:extLst>
                </a:gridCol>
              </a:tblGrid>
              <a:tr h="485743">
                <a:tc gridSpan="9">
                  <a:txBody>
                    <a:bodyPr/>
                    <a:lstStyle/>
                    <a:p>
                      <a:pPr algn="ctr"/>
                      <a:r>
                        <a:rPr lang="en-US" dirty="0">
                          <a:solidFill>
                            <a:schemeClr val="bg1"/>
                          </a:solidFill>
                        </a:rPr>
                        <a:t>IMC Table 308.4.2 Clearance</a:t>
                      </a:r>
                      <a:r>
                        <a:rPr lang="en-US" baseline="0" dirty="0">
                          <a:solidFill>
                            <a:schemeClr val="bg1"/>
                          </a:solidFill>
                        </a:rPr>
                        <a:t> Reduction Methods</a:t>
                      </a:r>
                      <a:endParaRPr lang="en-US" dirty="0">
                        <a:solidFill>
                          <a:schemeClr val="bg1"/>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582891">
                <a:tc rowSpan="4">
                  <a:txBody>
                    <a:bodyPr/>
                    <a:lstStyle/>
                    <a:p>
                      <a:pPr algn="ctr"/>
                      <a:r>
                        <a:rPr lang="en-US" dirty="0"/>
                        <a:t>Type of Protective</a:t>
                      </a:r>
                      <a:r>
                        <a:rPr lang="en-US" baseline="0" dirty="0"/>
                        <a:t> Assembly</a:t>
                      </a:r>
                      <a:endParaRPr lang="en-US" dirty="0"/>
                    </a:p>
                  </a:txBody>
                  <a:tcPr/>
                </a:tc>
                <a:tc gridSpan="8">
                  <a:txBody>
                    <a:bodyPr/>
                    <a:lstStyle/>
                    <a:p>
                      <a:pPr algn="ctr"/>
                      <a:r>
                        <a:rPr lang="en-US" sz="1400" b="1" dirty="0"/>
                        <a:t>Reduced</a:t>
                      </a:r>
                      <a:r>
                        <a:rPr lang="en-US" sz="1400" b="1" baseline="0" dirty="0"/>
                        <a:t> Clearance with Protection (inches)</a:t>
                      </a:r>
                      <a:endParaRPr lang="en-US" sz="14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1"/>
                  </a:ext>
                </a:extLst>
              </a:tr>
              <a:tr h="971484">
                <a:tc vMerge="1">
                  <a:txBody>
                    <a:bodyPr/>
                    <a:lstStyle/>
                    <a:p>
                      <a:endParaRPr lang="en-US" dirty="0"/>
                    </a:p>
                  </a:txBody>
                  <a:tcPr/>
                </a:tc>
                <a:tc gridSpan="4">
                  <a:txBody>
                    <a:bodyPr/>
                    <a:lstStyle/>
                    <a:p>
                      <a:pPr algn="ctr"/>
                      <a:r>
                        <a:rPr lang="en-US" sz="1100" b="1" dirty="0"/>
                        <a:t>Horizontal</a:t>
                      </a:r>
                      <a:r>
                        <a:rPr lang="en-US" sz="1100" b="1" baseline="0" dirty="0"/>
                        <a:t> combustible assemblies</a:t>
                      </a:r>
                    </a:p>
                    <a:p>
                      <a:pPr algn="ctr"/>
                      <a:r>
                        <a:rPr lang="en-US" sz="1100" b="1" baseline="0" dirty="0"/>
                        <a:t> located above the heat source</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1100" b="1" dirty="0"/>
                        <a:t>Horizontal combustible assemblies located beneath the heat source &amp;</a:t>
                      </a:r>
                      <a:r>
                        <a:rPr lang="en-US" sz="1100" b="1" baseline="0" dirty="0"/>
                        <a:t> all vertical combustible assemblies </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2"/>
                  </a:ext>
                </a:extLst>
              </a:tr>
              <a:tr h="777188">
                <a:tc vMerge="1">
                  <a:txBody>
                    <a:bodyPr/>
                    <a:lstStyle/>
                    <a:p>
                      <a:endParaRPr lang="en-US" dirty="0"/>
                    </a:p>
                  </a:txBody>
                  <a:tcPr/>
                </a:tc>
                <a:tc gridSpan="4">
                  <a:txBody>
                    <a:bodyPr/>
                    <a:lstStyle/>
                    <a:p>
                      <a:pPr algn="ctr"/>
                      <a:r>
                        <a:rPr lang="en-US" sz="1100" b="1" dirty="0"/>
                        <a:t>Required clearance</a:t>
                      </a:r>
                      <a:r>
                        <a:rPr lang="en-US" sz="1100" b="1" baseline="0" dirty="0"/>
                        <a:t> to combustibles</a:t>
                      </a:r>
                    </a:p>
                    <a:p>
                      <a:pPr algn="ctr"/>
                      <a:r>
                        <a:rPr lang="en-US" sz="1100" b="1" baseline="0" dirty="0"/>
                        <a:t> without protection (inches)</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1100" b="1" dirty="0"/>
                        <a:t>Required clearance to combustibles</a:t>
                      </a:r>
                      <a:r>
                        <a:rPr lang="en-US" sz="1100" b="1" baseline="0" dirty="0"/>
                        <a:t> without protection (inches) </a:t>
                      </a:r>
                      <a:endParaRPr lang="en-US" sz="11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3"/>
                  </a:ext>
                </a:extLst>
              </a:tr>
              <a:tr h="427453">
                <a:tc vMerge="1">
                  <a:txBody>
                    <a:bodyPr/>
                    <a:lstStyle/>
                    <a:p>
                      <a:endParaRPr lang="en-US" dirty="0"/>
                    </a:p>
                  </a:txBody>
                  <a:tcPr/>
                </a:tc>
                <a:tc>
                  <a:txBody>
                    <a:bodyPr/>
                    <a:lstStyle/>
                    <a:p>
                      <a:pPr algn="ctr"/>
                      <a:r>
                        <a:rPr lang="en-US" sz="1600" b="1" dirty="0"/>
                        <a:t>36</a:t>
                      </a:r>
                    </a:p>
                  </a:txBody>
                  <a:tcPr/>
                </a:tc>
                <a:tc>
                  <a:txBody>
                    <a:bodyPr/>
                    <a:lstStyle/>
                    <a:p>
                      <a:pPr algn="ctr"/>
                      <a:r>
                        <a:rPr lang="en-US" sz="1600" b="1" dirty="0"/>
                        <a:t>18</a:t>
                      </a:r>
                    </a:p>
                  </a:txBody>
                  <a:tcPr/>
                </a:tc>
                <a:tc>
                  <a:txBody>
                    <a:bodyPr/>
                    <a:lstStyle/>
                    <a:p>
                      <a:pPr algn="ctr"/>
                      <a:r>
                        <a:rPr lang="en-US" sz="1600" b="1" dirty="0"/>
                        <a:t>9</a:t>
                      </a:r>
                    </a:p>
                  </a:txBody>
                  <a:tcPr/>
                </a:tc>
                <a:tc>
                  <a:txBody>
                    <a:bodyPr/>
                    <a:lstStyle/>
                    <a:p>
                      <a:pPr algn="ctr"/>
                      <a:r>
                        <a:rPr lang="en-US" sz="1600" b="1" dirty="0"/>
                        <a:t>6</a:t>
                      </a:r>
                    </a:p>
                  </a:txBody>
                  <a:tcPr/>
                </a:tc>
                <a:tc>
                  <a:txBody>
                    <a:bodyPr/>
                    <a:lstStyle/>
                    <a:p>
                      <a:pPr algn="ctr"/>
                      <a:r>
                        <a:rPr lang="en-US" sz="1600" b="1" dirty="0"/>
                        <a:t>36</a:t>
                      </a:r>
                    </a:p>
                  </a:txBody>
                  <a:tcPr/>
                </a:tc>
                <a:tc>
                  <a:txBody>
                    <a:bodyPr/>
                    <a:lstStyle/>
                    <a:p>
                      <a:pPr algn="ctr"/>
                      <a:r>
                        <a:rPr lang="en-US" sz="1600" b="1" dirty="0"/>
                        <a:t>18</a:t>
                      </a:r>
                    </a:p>
                  </a:txBody>
                  <a:tcPr/>
                </a:tc>
                <a:tc>
                  <a:txBody>
                    <a:bodyPr/>
                    <a:lstStyle/>
                    <a:p>
                      <a:pPr algn="ctr"/>
                      <a:r>
                        <a:rPr lang="en-US" sz="1600" b="1" dirty="0"/>
                        <a:t>9</a:t>
                      </a:r>
                    </a:p>
                  </a:txBody>
                  <a:tcPr/>
                </a:tc>
                <a:tc>
                  <a:txBody>
                    <a:bodyPr/>
                    <a:lstStyle/>
                    <a:p>
                      <a:pPr algn="ctr"/>
                      <a:r>
                        <a:rPr lang="en-US" sz="1600" b="1" dirty="0"/>
                        <a:t>6</a:t>
                      </a:r>
                    </a:p>
                  </a:txBody>
                  <a:tcPr/>
                </a:tc>
                <a:extLst>
                  <a:ext uri="{0D108BD9-81ED-4DB2-BD59-A6C34878D82A}">
                    <a16:rowId xmlns:a16="http://schemas.microsoft.com/office/drawing/2014/main" xmlns="" val="10004"/>
                  </a:ext>
                </a:extLst>
              </a:tr>
              <a:tr h="565241">
                <a:tc>
                  <a:txBody>
                    <a:bodyPr/>
                    <a:lstStyle/>
                    <a:p>
                      <a:r>
                        <a:rPr lang="en-US" sz="1400" dirty="0"/>
                        <a:t>0.5” inorganic insulating board, over 1” of fiberglass or mineral wool batt, against the combustible</a:t>
                      </a:r>
                      <a:r>
                        <a:rPr lang="en-US" sz="1400" baseline="0" dirty="0"/>
                        <a:t> assembly</a:t>
                      </a:r>
                      <a:endParaRPr lang="en-US" sz="1400" dirty="0"/>
                    </a:p>
                  </a:txBody>
                  <a:tcPr/>
                </a:tc>
                <a:tc>
                  <a:txBody>
                    <a:bodyPr/>
                    <a:lstStyle/>
                    <a:p>
                      <a:pPr algn="ctr"/>
                      <a:r>
                        <a:rPr lang="en-US" sz="1600" dirty="0"/>
                        <a:t>24</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4</a:t>
                      </a:r>
                    </a:p>
                  </a:txBody>
                  <a:tcPr/>
                </a:tc>
                <a:tc>
                  <a:txBody>
                    <a:bodyPr/>
                    <a:lstStyle/>
                    <a:p>
                      <a:pPr algn="ctr"/>
                      <a:r>
                        <a:rPr lang="en-US" sz="1600" dirty="0"/>
                        <a:t>18</a:t>
                      </a:r>
                    </a:p>
                  </a:txBody>
                  <a:tcPr/>
                </a:tc>
                <a:tc>
                  <a:txBody>
                    <a:bodyPr/>
                    <a:lstStyle/>
                    <a:p>
                      <a:pPr algn="ctr"/>
                      <a:r>
                        <a:rPr lang="en-US" sz="1600" dirty="0"/>
                        <a:t>9</a:t>
                      </a:r>
                    </a:p>
                  </a:txBody>
                  <a:tcPr/>
                </a:tc>
                <a:tc>
                  <a:txBody>
                    <a:bodyPr/>
                    <a:lstStyle/>
                    <a:p>
                      <a:pPr algn="ctr"/>
                      <a:r>
                        <a:rPr lang="en-US" sz="1600" dirty="0"/>
                        <a:t>5</a:t>
                      </a:r>
                    </a:p>
                  </a:txBody>
                  <a:tcPr/>
                </a:tc>
                <a:tc>
                  <a:txBody>
                    <a:bodyPr/>
                    <a:lstStyle/>
                    <a:p>
                      <a:pPr algn="ctr"/>
                      <a:r>
                        <a:rPr lang="en-US" sz="1600" dirty="0"/>
                        <a:t>3</a:t>
                      </a:r>
                    </a:p>
                  </a:txBody>
                  <a:tcPr/>
                </a:tc>
                <a:extLst>
                  <a:ext uri="{0D108BD9-81ED-4DB2-BD59-A6C34878D82A}">
                    <a16:rowId xmlns:a16="http://schemas.microsoft.com/office/drawing/2014/main" xmlns="" val="10005"/>
                  </a:ext>
                </a:extLst>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3 ½” brick wall, spaced 1” off the combustible wall</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6</a:t>
                      </a:r>
                    </a:p>
                  </a:txBody>
                  <a:tcPr/>
                </a:tc>
                <a:tc>
                  <a:txBody>
                    <a:bodyPr/>
                    <a:lstStyle/>
                    <a:p>
                      <a:pPr algn="ctr"/>
                      <a:r>
                        <a:rPr lang="en-US" sz="1600" dirty="0"/>
                        <a:t>6</a:t>
                      </a:r>
                    </a:p>
                  </a:txBody>
                  <a:tcPr/>
                </a:tc>
                <a:extLst>
                  <a:ext uri="{0D108BD9-81ED-4DB2-BD59-A6C34878D82A}">
                    <a16:rowId xmlns:a16="http://schemas.microsoft.com/office/drawing/2014/main" xmlns="" val="10006"/>
                  </a:ext>
                </a:extLst>
              </a:tr>
              <a:tr h="609600">
                <a:tc>
                  <a:txBody>
                    <a:bodyPr/>
                    <a:lstStyle/>
                    <a:p>
                      <a:r>
                        <a:rPr lang="en-US" sz="1400" dirty="0"/>
                        <a:t>3 ½” brick wall, against the combustible</a:t>
                      </a:r>
                      <a:r>
                        <a:rPr lang="en-US" sz="1400" baseline="0" dirty="0"/>
                        <a:t> wall</a:t>
                      </a:r>
                      <a:endParaRPr lang="en-US" sz="1400" dirty="0"/>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24</a:t>
                      </a:r>
                    </a:p>
                  </a:txBody>
                  <a:tcPr/>
                </a:tc>
                <a:tc>
                  <a:txBody>
                    <a:bodyPr/>
                    <a:lstStyle/>
                    <a:p>
                      <a:pPr algn="ctr"/>
                      <a:r>
                        <a:rPr lang="en-US" sz="1600" dirty="0"/>
                        <a:t>12</a:t>
                      </a:r>
                    </a:p>
                  </a:txBody>
                  <a:tcPr/>
                </a:tc>
                <a:tc>
                  <a:txBody>
                    <a:bodyPr/>
                    <a:lstStyle/>
                    <a:p>
                      <a:pPr algn="ctr"/>
                      <a:r>
                        <a:rPr lang="en-US" sz="1600" dirty="0"/>
                        <a:t>6</a:t>
                      </a:r>
                    </a:p>
                  </a:txBody>
                  <a:tcPr/>
                </a:tc>
                <a:tc>
                  <a:txBody>
                    <a:bodyPr/>
                    <a:lstStyle/>
                    <a:p>
                      <a:pPr algn="ctr"/>
                      <a:r>
                        <a:rPr lang="en-US" sz="1600" dirty="0"/>
                        <a:t>5</a:t>
                      </a:r>
                    </a:p>
                  </a:txBody>
                  <a:tcPr/>
                </a:tc>
                <a:extLst>
                  <a:ext uri="{0D108BD9-81ED-4DB2-BD59-A6C34878D82A}">
                    <a16:rowId xmlns:a16="http://schemas.microsoft.com/office/drawing/2014/main" xmlns="" val="10007"/>
                  </a:ext>
                </a:extLst>
              </a:tr>
            </a:tbl>
          </a:graphicData>
        </a:graphic>
      </p:graphicFrame>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486400"/>
            <a:ext cx="228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5368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12 Posting of Inspections</a:t>
            </a: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708659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558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Posting of Inspections</a:t>
            </a:r>
            <a:br>
              <a:rPr lang="en-US" b="1" dirty="0"/>
            </a:br>
            <a:r>
              <a:rPr lang="en-US" b="1" dirty="0"/>
              <a:t>2016 CT State Building Code</a:t>
            </a:r>
          </a:p>
        </p:txBody>
      </p:sp>
      <p:sp>
        <p:nvSpPr>
          <p:cNvPr id="3" name="Content Placeholder 2"/>
          <p:cNvSpPr>
            <a:spLocks noGrp="1"/>
          </p:cNvSpPr>
          <p:nvPr>
            <p:ph idx="1"/>
          </p:nvPr>
        </p:nvSpPr>
        <p:spPr>
          <a:xfrm>
            <a:off x="457200" y="1600200"/>
            <a:ext cx="8229600" cy="4953000"/>
          </a:xfrm>
        </p:spPr>
        <p:txBody>
          <a:bodyPr/>
          <a:lstStyle/>
          <a:p>
            <a:r>
              <a:rPr lang="en-US" dirty="0"/>
              <a:t>(Add) 110.1.1 Posting of required inspections. A schedule of required inspections shall be compiled by the building official. The schedule shall be posted in the building department for public view..</a:t>
            </a:r>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09999"/>
            <a:ext cx="3352800"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711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Topic 13 Changes DPH/DEEP</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6858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194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2818</TotalTime>
  <Words>10511</Words>
  <Application>Microsoft Office PowerPoint</Application>
  <PresentationFormat>On-screen Show (4:3)</PresentationFormat>
  <Paragraphs>1223</Paragraphs>
  <Slides>158</Slides>
  <Notes>86</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158</vt:i4>
      </vt:variant>
    </vt:vector>
  </HeadingPairs>
  <TitlesOfParts>
    <vt:vector size="162" baseType="lpstr">
      <vt:lpstr>Office Theme</vt:lpstr>
      <vt:lpstr>1_Office Theme</vt:lpstr>
      <vt:lpstr>3_Office Theme</vt:lpstr>
      <vt:lpstr>Clip</vt:lpstr>
      <vt:lpstr>CT 2018/19 Continuing Education State Occupational P1 &amp; P2 Plumbing License Holders</vt:lpstr>
      <vt:lpstr>House Keeping </vt:lpstr>
      <vt:lpstr>Course Topics</vt:lpstr>
      <vt:lpstr>Course Topics (continued)</vt:lpstr>
      <vt:lpstr>Course Topics (continued)</vt:lpstr>
      <vt:lpstr>Topic 1—Codes</vt:lpstr>
      <vt:lpstr>PowerPoint Presentation</vt:lpstr>
      <vt:lpstr>Topic 2</vt:lpstr>
      <vt:lpstr>Water Heaters</vt:lpstr>
      <vt:lpstr>Elevation of water heaters and spark producing equipment in garages.</vt:lpstr>
      <vt:lpstr>Water Temperature Limitations</vt:lpstr>
      <vt:lpstr>Water Temperature Limitations</vt:lpstr>
      <vt:lpstr>Relief Valve Discharge</vt:lpstr>
      <vt:lpstr>Relief Valve Discharge.</vt:lpstr>
      <vt:lpstr>Relief Valve Discharge</vt:lpstr>
      <vt:lpstr>Required pan under water heaters.</vt:lpstr>
      <vt:lpstr>Pans and tankless water heaters and pan drain terminations. Finish basement requirements.</vt:lpstr>
      <vt:lpstr>Topic 3 Third Party Certification</vt:lpstr>
      <vt:lpstr>Third Party Certification</vt:lpstr>
      <vt:lpstr>Some Third Party Certifiers </vt:lpstr>
      <vt:lpstr>Topic 4 Fats, Oils and Grease (F.O.G)</vt:lpstr>
      <vt:lpstr>Fats, Oils and Grease</vt:lpstr>
      <vt:lpstr>Fats, Oils and Grease</vt:lpstr>
      <vt:lpstr>Topic 5 NFPA related information</vt:lpstr>
      <vt:lpstr>7.13 Electrical Bonding</vt:lpstr>
      <vt:lpstr>7.13 Electrical Bonding</vt:lpstr>
      <vt:lpstr>7.13 Electrical Bonding</vt:lpstr>
      <vt:lpstr>8.1 Pressure Testing &amp; Inspection</vt:lpstr>
      <vt:lpstr>8.1 Pressure Testing &amp; Inspection</vt:lpstr>
      <vt:lpstr>8.2 Test Medium</vt:lpstr>
      <vt:lpstr>8.1.3 Test Preparation</vt:lpstr>
      <vt:lpstr>8.1.4 Test Pressure</vt:lpstr>
      <vt:lpstr>8.1.4 Test Pressure</vt:lpstr>
      <vt:lpstr>8.1.5 Detection of Leaks &amp; Defects</vt:lpstr>
      <vt:lpstr>8.3 Purging Requirements</vt:lpstr>
      <vt:lpstr>8.3 Purging Requirements</vt:lpstr>
      <vt:lpstr>8.3 Purging Requirements</vt:lpstr>
      <vt:lpstr>8.3 Purging Requirements</vt:lpstr>
      <vt:lpstr>8.3 Purging Requirements</vt:lpstr>
      <vt:lpstr>8.3 Purging Requirements</vt:lpstr>
      <vt:lpstr>8.3 Purging Requirements</vt:lpstr>
      <vt:lpstr>8.3 Purging Requirements</vt:lpstr>
      <vt:lpstr>NFPA 54-58 </vt:lpstr>
      <vt:lpstr>Topic 6 Significant Changes Between the 2012 and 2015 International Plumbing Code</vt:lpstr>
      <vt:lpstr>2015 International Plumbing Code</vt:lpstr>
      <vt:lpstr> Chapter 2: Definitions </vt:lpstr>
      <vt:lpstr> Chapter 2: Definitions </vt:lpstr>
      <vt:lpstr>Chapter 2: Definitions  </vt:lpstr>
      <vt:lpstr>Changes Chapter 3: General Regulations</vt:lpstr>
      <vt:lpstr>Chapter 4: Fixtures </vt:lpstr>
      <vt:lpstr>Chapter 4: Fixtures</vt:lpstr>
      <vt:lpstr>Chapter 4: Fixtures </vt:lpstr>
      <vt:lpstr>Chapter 4: Fixtures </vt:lpstr>
      <vt:lpstr>Chapter 4: Fixtures </vt:lpstr>
      <vt:lpstr>Chapter 4: Fixtures</vt:lpstr>
      <vt:lpstr>Chapter 5: Water Heaters</vt:lpstr>
      <vt:lpstr>Chapter 6: Water Supply &amp; Distribution</vt:lpstr>
      <vt:lpstr>Chapter 6: Water Supply &amp; Distribution</vt:lpstr>
      <vt:lpstr>Chapter 6 Water Supply &amp; Distribution</vt:lpstr>
      <vt:lpstr>Chapter 7: Sanitary Drainage</vt:lpstr>
      <vt:lpstr>Chapter 7: Sanitary Drainage</vt:lpstr>
      <vt:lpstr>Chapter 7: Sanitary Drainage</vt:lpstr>
      <vt:lpstr>Chapter 7: Sanitary Drainage</vt:lpstr>
      <vt:lpstr>Chapter 8: Indirect/Special Wastes</vt:lpstr>
      <vt:lpstr>Chapter 9: Vents</vt:lpstr>
      <vt:lpstr>Chapter 10: Traps</vt:lpstr>
      <vt:lpstr>Chapter 10: Traps</vt:lpstr>
      <vt:lpstr>Chapter 10: Traps</vt:lpstr>
      <vt:lpstr>Chapter 11: Storm Drainage</vt:lpstr>
      <vt:lpstr>Topic 7 Dryer Vents</vt:lpstr>
      <vt:lpstr>Dryer vents</vt:lpstr>
      <vt:lpstr>Dryer vents</vt:lpstr>
      <vt:lpstr>Dryer vents</vt:lpstr>
      <vt:lpstr>Dryer vents</vt:lpstr>
      <vt:lpstr>Dryer vents</vt:lpstr>
      <vt:lpstr>Dryer vents</vt:lpstr>
      <vt:lpstr>Dryer vents</vt:lpstr>
      <vt:lpstr>Dryer vents</vt:lpstr>
      <vt:lpstr>Dryer vents</vt:lpstr>
      <vt:lpstr>Dryer vents</vt:lpstr>
      <vt:lpstr>Topic 8 Permit exempt activities.</vt:lpstr>
      <vt:lpstr>Permit exempt activities.</vt:lpstr>
      <vt:lpstr>Topic 9 Geothermal Regulations</vt:lpstr>
      <vt:lpstr>Geothermal regulations</vt:lpstr>
      <vt:lpstr>Geothermal Regulations</vt:lpstr>
      <vt:lpstr>Topic 10 Combustion Air</vt:lpstr>
      <vt:lpstr>2015 IRC Chapter 17</vt:lpstr>
      <vt:lpstr>1701.1 Scope</vt:lpstr>
      <vt:lpstr>1701.2 Opening Location</vt:lpstr>
      <vt:lpstr>Topic 11 Penetrations </vt:lpstr>
      <vt:lpstr>IPC Section 315 Penetrations </vt:lpstr>
      <vt:lpstr>IPC Section 315 Penetrations</vt:lpstr>
      <vt:lpstr>IPC Section 315 Penetrations</vt:lpstr>
      <vt:lpstr>IMC Section 308 Clearance Reduction</vt:lpstr>
      <vt:lpstr>PowerPoint Presentation</vt:lpstr>
      <vt:lpstr>PowerPoint Presentation</vt:lpstr>
      <vt:lpstr>Topic 12 Posting of Inspections</vt:lpstr>
      <vt:lpstr>Posting of Inspections 2016 CT State Building Code</vt:lpstr>
      <vt:lpstr>Topic 13 Changes DPH/DEEP</vt:lpstr>
      <vt:lpstr>Low Flow Water Treatment Wastewater—Definition </vt:lpstr>
      <vt:lpstr>Low Flow Water Treatment Wastewater Disposal System—Installation Report Form</vt:lpstr>
      <vt:lpstr>Topic 14 Apprentice Ratios </vt:lpstr>
      <vt:lpstr>Public Act 17-76 effective 6/28/17 </vt:lpstr>
      <vt:lpstr>Topic 15 Energy Conservation</vt:lpstr>
      <vt:lpstr>2015 IECC C404.4-Insulation of piping</vt:lpstr>
      <vt:lpstr>2015 IECC C404.4-Insulation of piping</vt:lpstr>
      <vt:lpstr>2015 IECC C404.4-Insulation of piping</vt:lpstr>
      <vt:lpstr>2015 IECC C404.4-Insulation of piping</vt:lpstr>
      <vt:lpstr>2015 IECC C404.4-Insulation of piping</vt:lpstr>
      <vt:lpstr>2015 IECC C404.4-Insulation of piping</vt:lpstr>
      <vt:lpstr>2015 IECC R403.5.3-Hot Water Pipe Insulation (Prescriptive) </vt:lpstr>
      <vt:lpstr>PowerPoint Presentation</vt:lpstr>
      <vt:lpstr>Abatement Vs. RRP</vt:lpstr>
      <vt:lpstr>Abatement</vt:lpstr>
      <vt:lpstr>Renovation, Repair &amp; Painting (RRP)</vt:lpstr>
      <vt:lpstr>Renovation, Repair &amp; Painting (RRP)</vt:lpstr>
      <vt:lpstr>PowerPoint Presentation</vt:lpstr>
      <vt:lpstr>Where can I get more information?</vt:lpstr>
      <vt:lpstr>Topic 17 Ladder Safety</vt:lpstr>
      <vt:lpstr>Topic 15 Stairways &amp; Ladder Hazards  </vt:lpstr>
      <vt:lpstr> Slips, Trips and Falls On Stairways and Ladders</vt:lpstr>
      <vt:lpstr>PowerPoint Presentation</vt:lpstr>
      <vt:lpstr>PowerPoint Presentation</vt:lpstr>
      <vt:lpstr>Securing Ladders</vt:lpstr>
      <vt:lpstr>PowerPoint Presentation</vt:lpstr>
      <vt:lpstr>PowerPoint Presentation</vt:lpstr>
      <vt:lpstr>PowerPoint Presentation</vt:lpstr>
      <vt:lpstr>Ladder Angle</vt:lpstr>
      <vt:lpstr>PowerPoint Presentation</vt:lpstr>
      <vt:lpstr>Tall Fixed Ladder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18 NFPA 99 2015 Health Care Facilities Code</vt:lpstr>
      <vt:lpstr>Discussion Topics</vt:lpstr>
      <vt:lpstr>Why A State Medical Gas Certification</vt:lpstr>
      <vt:lpstr>Some Cases in Point</vt:lpstr>
      <vt:lpstr>Public Act 02-92</vt:lpstr>
      <vt:lpstr>Sec. 2. Section 20-334a General Statutes </vt:lpstr>
      <vt:lpstr>Sec. 2. Section 20-334a</vt:lpstr>
      <vt:lpstr>Sec. 2. Section 20-334a</vt:lpstr>
      <vt:lpstr>N.F.P.A. 99 Scope</vt:lpstr>
      <vt:lpstr>What is a health care facility?</vt:lpstr>
      <vt:lpstr>Chapter 4 Fundamentals</vt:lpstr>
      <vt:lpstr>Category 1 </vt:lpstr>
      <vt:lpstr>Category 2 </vt:lpstr>
      <vt:lpstr>Category 3</vt:lpstr>
      <vt:lpstr>Category 4</vt:lpstr>
      <vt:lpstr>Qualifications of Installers</vt:lpstr>
      <vt:lpstr>Qualifications of Installers</vt:lpstr>
      <vt:lpstr>Maintaining Certifications</vt:lpstr>
      <vt:lpstr>Qualification of Brazing Procedures</vt:lpstr>
      <vt:lpstr>The End—Your Feed Back</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 2018/19 Continuing Education State Occupational License Holders</dc:title>
  <dc:creator>Frank Dacato</dc:creator>
  <cp:lastModifiedBy>Layman, Karen</cp:lastModifiedBy>
  <cp:revision>200</cp:revision>
  <dcterms:created xsi:type="dcterms:W3CDTF">2017-08-31T14:41:32Z</dcterms:created>
  <dcterms:modified xsi:type="dcterms:W3CDTF">2017-12-12T20:38:41Z</dcterms:modified>
</cp:coreProperties>
</file>