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0.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4.xml" ContentType="application/vnd.openxmlformats-officedocument.customXml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5.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77" r:id="rId4"/>
    <p:sldId id="258" r:id="rId5"/>
    <p:sldId id="259" r:id="rId6"/>
    <p:sldId id="260" r:id="rId7"/>
    <p:sldId id="261" r:id="rId8"/>
    <p:sldId id="262" r:id="rId9"/>
    <p:sldId id="263" r:id="rId10"/>
    <p:sldId id="264" r:id="rId11"/>
    <p:sldId id="265" r:id="rId12"/>
    <p:sldId id="266" r:id="rId13"/>
    <p:sldId id="268" r:id="rId14"/>
    <p:sldId id="267" r:id="rId15"/>
    <p:sldId id="274" r:id="rId16"/>
    <p:sldId id="269" r:id="rId17"/>
    <p:sldId id="270" r:id="rId18"/>
    <p:sldId id="271" r:id="rId19"/>
    <p:sldId id="275" r:id="rId20"/>
    <p:sldId id="272" r:id="rId21"/>
    <p:sldId id="273" r:id="rId22"/>
    <p:sldId id="276"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61" d="100"/>
          <a:sy n="61" d="100"/>
        </p:scale>
        <p:origin x="108" y="3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32" Type="http://schemas.openxmlformats.org/officeDocument/2006/relationships/customXml" Target="../customXml/item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 Id="rId30"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BE0C3BD-59F1-4E79-9282-851C29293E48}" type="datetimeFigureOut">
              <a:rPr lang="en-US" smtClean="0"/>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58BEA-A750-433D-AFB7-31E2772BED05}" type="slidenum">
              <a:rPr lang="en-US" smtClean="0"/>
              <a:t>‹#›</a:t>
            </a:fld>
            <a:endParaRPr lang="en-US"/>
          </a:p>
        </p:txBody>
      </p:sp>
    </p:spTree>
    <p:extLst>
      <p:ext uri="{BB962C8B-B14F-4D97-AF65-F5344CB8AC3E}">
        <p14:creationId xmlns:p14="http://schemas.microsoft.com/office/powerpoint/2010/main" val="4028028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E0C3BD-59F1-4E79-9282-851C29293E48}" type="datetimeFigureOut">
              <a:rPr lang="en-US" smtClean="0"/>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58BEA-A750-433D-AFB7-31E2772BED05}" type="slidenum">
              <a:rPr lang="en-US" smtClean="0"/>
              <a:t>‹#›</a:t>
            </a:fld>
            <a:endParaRPr lang="en-US"/>
          </a:p>
        </p:txBody>
      </p:sp>
    </p:spTree>
    <p:extLst>
      <p:ext uri="{BB962C8B-B14F-4D97-AF65-F5344CB8AC3E}">
        <p14:creationId xmlns:p14="http://schemas.microsoft.com/office/powerpoint/2010/main" val="2572369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E0C3BD-59F1-4E79-9282-851C29293E48}" type="datetimeFigureOut">
              <a:rPr lang="en-US" smtClean="0"/>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58BEA-A750-433D-AFB7-31E2772BED05}"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875916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E0C3BD-59F1-4E79-9282-851C29293E48}" type="datetimeFigureOut">
              <a:rPr lang="en-US" smtClean="0"/>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58BEA-A750-433D-AFB7-31E2772BED05}" type="slidenum">
              <a:rPr lang="en-US" smtClean="0"/>
              <a:t>‹#›</a:t>
            </a:fld>
            <a:endParaRPr lang="en-US"/>
          </a:p>
        </p:txBody>
      </p:sp>
    </p:spTree>
    <p:extLst>
      <p:ext uri="{BB962C8B-B14F-4D97-AF65-F5344CB8AC3E}">
        <p14:creationId xmlns:p14="http://schemas.microsoft.com/office/powerpoint/2010/main" val="7304456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E0C3BD-59F1-4E79-9282-851C29293E48}" type="datetimeFigureOut">
              <a:rPr lang="en-US" smtClean="0"/>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58BEA-A750-433D-AFB7-31E2772BED05}"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550607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E0C3BD-59F1-4E79-9282-851C29293E48}" type="datetimeFigureOut">
              <a:rPr lang="en-US" smtClean="0"/>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58BEA-A750-433D-AFB7-31E2772BED05}" type="slidenum">
              <a:rPr lang="en-US" smtClean="0"/>
              <a:t>‹#›</a:t>
            </a:fld>
            <a:endParaRPr lang="en-US"/>
          </a:p>
        </p:txBody>
      </p:sp>
    </p:spTree>
    <p:extLst>
      <p:ext uri="{BB962C8B-B14F-4D97-AF65-F5344CB8AC3E}">
        <p14:creationId xmlns:p14="http://schemas.microsoft.com/office/powerpoint/2010/main" val="26120272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BE0C3BD-59F1-4E79-9282-851C29293E48}" type="datetimeFigureOut">
              <a:rPr lang="en-US" smtClean="0"/>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58BEA-A750-433D-AFB7-31E2772BED05}" type="slidenum">
              <a:rPr lang="en-US" smtClean="0"/>
              <a:t>‹#›</a:t>
            </a:fld>
            <a:endParaRPr lang="en-US"/>
          </a:p>
        </p:txBody>
      </p:sp>
    </p:spTree>
    <p:extLst>
      <p:ext uri="{BB962C8B-B14F-4D97-AF65-F5344CB8AC3E}">
        <p14:creationId xmlns:p14="http://schemas.microsoft.com/office/powerpoint/2010/main" val="14161103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BE0C3BD-59F1-4E79-9282-851C29293E48}" type="datetimeFigureOut">
              <a:rPr lang="en-US" smtClean="0"/>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58BEA-A750-433D-AFB7-31E2772BED05}" type="slidenum">
              <a:rPr lang="en-US" smtClean="0"/>
              <a:t>‹#›</a:t>
            </a:fld>
            <a:endParaRPr lang="en-US"/>
          </a:p>
        </p:txBody>
      </p:sp>
    </p:spTree>
    <p:extLst>
      <p:ext uri="{BB962C8B-B14F-4D97-AF65-F5344CB8AC3E}">
        <p14:creationId xmlns:p14="http://schemas.microsoft.com/office/powerpoint/2010/main" val="1673442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BE0C3BD-59F1-4E79-9282-851C29293E48}" type="datetimeFigureOut">
              <a:rPr lang="en-US" smtClean="0"/>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58BEA-A750-433D-AFB7-31E2772BED05}" type="slidenum">
              <a:rPr lang="en-US" smtClean="0"/>
              <a:t>‹#›</a:t>
            </a:fld>
            <a:endParaRPr lang="en-US"/>
          </a:p>
        </p:txBody>
      </p:sp>
    </p:spTree>
    <p:extLst>
      <p:ext uri="{BB962C8B-B14F-4D97-AF65-F5344CB8AC3E}">
        <p14:creationId xmlns:p14="http://schemas.microsoft.com/office/powerpoint/2010/main" val="1853903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E0C3BD-59F1-4E79-9282-851C29293E48}" type="datetimeFigureOut">
              <a:rPr lang="en-US" smtClean="0"/>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58BEA-A750-433D-AFB7-31E2772BED05}" type="slidenum">
              <a:rPr lang="en-US" smtClean="0"/>
              <a:t>‹#›</a:t>
            </a:fld>
            <a:endParaRPr lang="en-US"/>
          </a:p>
        </p:txBody>
      </p:sp>
    </p:spTree>
    <p:extLst>
      <p:ext uri="{BB962C8B-B14F-4D97-AF65-F5344CB8AC3E}">
        <p14:creationId xmlns:p14="http://schemas.microsoft.com/office/powerpoint/2010/main" val="2581100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BE0C3BD-59F1-4E79-9282-851C29293E48}" type="datetimeFigureOut">
              <a:rPr lang="en-US" smtClean="0"/>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558BEA-A750-433D-AFB7-31E2772BED05}" type="slidenum">
              <a:rPr lang="en-US" smtClean="0"/>
              <a:t>‹#›</a:t>
            </a:fld>
            <a:endParaRPr lang="en-US"/>
          </a:p>
        </p:txBody>
      </p:sp>
    </p:spTree>
    <p:extLst>
      <p:ext uri="{BB962C8B-B14F-4D97-AF65-F5344CB8AC3E}">
        <p14:creationId xmlns:p14="http://schemas.microsoft.com/office/powerpoint/2010/main" val="3943021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BE0C3BD-59F1-4E79-9282-851C29293E48}" type="datetimeFigureOut">
              <a:rPr lang="en-US" smtClean="0"/>
              <a:t>11/9/2016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558BEA-A750-433D-AFB7-31E2772BED05}" type="slidenum">
              <a:rPr lang="en-US" smtClean="0"/>
              <a:t>‹#›</a:t>
            </a:fld>
            <a:endParaRPr lang="en-US"/>
          </a:p>
        </p:txBody>
      </p:sp>
    </p:spTree>
    <p:extLst>
      <p:ext uri="{BB962C8B-B14F-4D97-AF65-F5344CB8AC3E}">
        <p14:creationId xmlns:p14="http://schemas.microsoft.com/office/powerpoint/2010/main" val="2386453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BE0C3BD-59F1-4E79-9282-851C29293E48}" type="datetimeFigureOut">
              <a:rPr lang="en-US" smtClean="0"/>
              <a:t>11/9/2016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558BEA-A750-433D-AFB7-31E2772BED05}" type="slidenum">
              <a:rPr lang="en-US" smtClean="0"/>
              <a:t>‹#›</a:t>
            </a:fld>
            <a:endParaRPr lang="en-US"/>
          </a:p>
        </p:txBody>
      </p:sp>
    </p:spTree>
    <p:extLst>
      <p:ext uri="{BB962C8B-B14F-4D97-AF65-F5344CB8AC3E}">
        <p14:creationId xmlns:p14="http://schemas.microsoft.com/office/powerpoint/2010/main" val="2949716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E0C3BD-59F1-4E79-9282-851C29293E48}" type="datetimeFigureOut">
              <a:rPr lang="en-US" smtClean="0"/>
              <a:t>11/9/2016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558BEA-A750-433D-AFB7-31E2772BED05}" type="slidenum">
              <a:rPr lang="en-US" smtClean="0"/>
              <a:t>‹#›</a:t>
            </a:fld>
            <a:endParaRPr lang="en-US"/>
          </a:p>
        </p:txBody>
      </p:sp>
    </p:spTree>
    <p:extLst>
      <p:ext uri="{BB962C8B-B14F-4D97-AF65-F5344CB8AC3E}">
        <p14:creationId xmlns:p14="http://schemas.microsoft.com/office/powerpoint/2010/main" val="1967431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E0C3BD-59F1-4E79-9282-851C29293E48}" type="datetimeFigureOut">
              <a:rPr lang="en-US" smtClean="0"/>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558BEA-A750-433D-AFB7-31E2772BED05}" type="slidenum">
              <a:rPr lang="en-US" smtClean="0"/>
              <a:t>‹#›</a:t>
            </a:fld>
            <a:endParaRPr lang="en-US"/>
          </a:p>
        </p:txBody>
      </p:sp>
    </p:spTree>
    <p:extLst>
      <p:ext uri="{BB962C8B-B14F-4D97-AF65-F5344CB8AC3E}">
        <p14:creationId xmlns:p14="http://schemas.microsoft.com/office/powerpoint/2010/main" val="3493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E0C3BD-59F1-4E79-9282-851C29293E48}" type="datetimeFigureOut">
              <a:rPr lang="en-US" smtClean="0"/>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558BEA-A750-433D-AFB7-31E2772BED05}" type="slidenum">
              <a:rPr lang="en-US" smtClean="0"/>
              <a:t>‹#›</a:t>
            </a:fld>
            <a:endParaRPr lang="en-US"/>
          </a:p>
        </p:txBody>
      </p:sp>
    </p:spTree>
    <p:extLst>
      <p:ext uri="{BB962C8B-B14F-4D97-AF65-F5344CB8AC3E}">
        <p14:creationId xmlns:p14="http://schemas.microsoft.com/office/powerpoint/2010/main" val="3883454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BE0C3BD-59F1-4E79-9282-851C29293E48}" type="datetimeFigureOut">
              <a:rPr lang="en-US" smtClean="0"/>
              <a:t>11/9/2016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0558BEA-A750-433D-AFB7-31E2772BED05}" type="slidenum">
              <a:rPr lang="en-US" smtClean="0"/>
              <a:t>‹#›</a:t>
            </a:fld>
            <a:endParaRPr lang="en-US"/>
          </a:p>
        </p:txBody>
      </p:sp>
    </p:spTree>
    <p:extLst>
      <p:ext uri="{BB962C8B-B14F-4D97-AF65-F5344CB8AC3E}">
        <p14:creationId xmlns:p14="http://schemas.microsoft.com/office/powerpoint/2010/main" val="112135582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mailto:claims.commissioner@ct.go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897844"/>
          </a:xfrm>
        </p:spPr>
        <p:txBody>
          <a:bodyPr>
            <a:normAutofit/>
          </a:bodyPr>
          <a:lstStyle/>
          <a:p>
            <a:pPr algn="l"/>
            <a:r>
              <a:rPr lang="en-US" b="1" dirty="0" smtClean="0"/>
              <a:t>Claims </a:t>
            </a:r>
            <a:r>
              <a:rPr lang="en-US" b="1" dirty="0" smtClean="0"/>
              <a:t>against the State </a:t>
            </a:r>
            <a:br>
              <a:rPr lang="en-US" b="1" dirty="0" smtClean="0"/>
            </a:br>
            <a:endParaRPr lang="en-US" b="1" dirty="0"/>
          </a:p>
        </p:txBody>
      </p:sp>
      <p:sp>
        <p:nvSpPr>
          <p:cNvPr id="3" name="Subtitle 2"/>
          <p:cNvSpPr>
            <a:spLocks noGrp="1"/>
          </p:cNvSpPr>
          <p:nvPr>
            <p:ph type="subTitle" idx="1"/>
          </p:nvPr>
        </p:nvSpPr>
        <p:spPr/>
        <p:txBody>
          <a:bodyPr>
            <a:normAutofit lnSpcReduction="10000"/>
          </a:bodyPr>
          <a:lstStyle/>
          <a:p>
            <a:r>
              <a:rPr lang="en-US" sz="3200" b="1" dirty="0" smtClean="0"/>
              <a:t>Process and Standards in Connecticut</a:t>
            </a:r>
          </a:p>
          <a:p>
            <a:r>
              <a:rPr lang="en-US" sz="3200" b="1" dirty="0" smtClean="0"/>
              <a:t>November 2016</a:t>
            </a:r>
          </a:p>
          <a:p>
            <a:endParaRPr lang="en-US" dirty="0"/>
          </a:p>
        </p:txBody>
      </p:sp>
    </p:spTree>
    <p:extLst>
      <p:ext uri="{BB962C8B-B14F-4D97-AF65-F5344CB8AC3E}">
        <p14:creationId xmlns:p14="http://schemas.microsoft.com/office/powerpoint/2010/main" val="9925927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How to File</a:t>
            </a:r>
            <a:endParaRPr lang="en-US" sz="4800" b="1" dirty="0"/>
          </a:p>
        </p:txBody>
      </p:sp>
      <p:sp>
        <p:nvSpPr>
          <p:cNvPr id="3" name="Content Placeholder 2"/>
          <p:cNvSpPr>
            <a:spLocks noGrp="1"/>
          </p:cNvSpPr>
          <p:nvPr>
            <p:ph idx="1"/>
          </p:nvPr>
        </p:nvSpPr>
        <p:spPr/>
        <p:txBody>
          <a:bodyPr>
            <a:normAutofit/>
          </a:bodyPr>
          <a:lstStyle/>
          <a:p>
            <a:r>
              <a:rPr lang="en-US" dirty="0" smtClean="0"/>
              <a:t>File notice of claim by mail or hand delivery with Office of the Claims Commissioner (§ 4-147)</a:t>
            </a:r>
          </a:p>
          <a:p>
            <a:pPr lvl="1"/>
            <a:r>
              <a:rPr lang="en-US" dirty="0" smtClean="0"/>
              <a:t>Signed by claimant or attorney;</a:t>
            </a:r>
          </a:p>
          <a:p>
            <a:pPr lvl="1"/>
            <a:r>
              <a:rPr lang="en-US" dirty="0" smtClean="0"/>
              <a:t>Include name and address of claimant and attorney, if any;</a:t>
            </a:r>
          </a:p>
          <a:p>
            <a:pPr lvl="1"/>
            <a:r>
              <a:rPr lang="en-US" dirty="0" smtClean="0"/>
              <a:t>Provide concise statement of claim, including date, time, place, circumstances, state agency involved, dollar amount requested;</a:t>
            </a:r>
          </a:p>
          <a:p>
            <a:pPr lvl="1"/>
            <a:r>
              <a:rPr lang="en-US" dirty="0" smtClean="0"/>
              <a:t>In duplicate (one original and one copy);</a:t>
            </a:r>
          </a:p>
          <a:p>
            <a:pPr lvl="1"/>
            <a:r>
              <a:rPr lang="en-US" dirty="0" smtClean="0"/>
              <a:t>Filing fee or application for waiver of filing fee;</a:t>
            </a:r>
          </a:p>
          <a:p>
            <a:pPr lvl="1"/>
            <a:r>
              <a:rPr lang="en-US" dirty="0" smtClean="0"/>
              <a:t>If inmate claimant, description of administrative remedies exhausted;</a:t>
            </a:r>
          </a:p>
          <a:p>
            <a:pPr lvl="1"/>
            <a:r>
              <a:rPr lang="en-US" dirty="0" smtClean="0"/>
              <a:t>If claim for $5000 or less, highly recommended that notice is sworn and notarized and supported by documentation to allow for resolution without hearing.</a:t>
            </a:r>
          </a:p>
          <a:p>
            <a:pPr lvl="1"/>
            <a:endParaRPr lang="en-US" dirty="0"/>
          </a:p>
        </p:txBody>
      </p:sp>
    </p:spTree>
    <p:extLst>
      <p:ext uri="{BB962C8B-B14F-4D97-AF65-F5344CB8AC3E}">
        <p14:creationId xmlns:p14="http://schemas.microsoft.com/office/powerpoint/2010/main" val="18122710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Process after Filing</a:t>
            </a:r>
            <a:endParaRPr lang="en-US" sz="4800" b="1" dirty="0"/>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rabicParenR"/>
            </a:pPr>
            <a:r>
              <a:rPr lang="en-US" dirty="0" smtClean="0"/>
              <a:t>Notice of claim sent to Attorney General’s Office (AGO) by OCC</a:t>
            </a:r>
          </a:p>
          <a:p>
            <a:pPr marL="514350" indent="-514350">
              <a:buFont typeface="+mj-lt"/>
              <a:buAutoNum type="arabicParenR"/>
            </a:pPr>
            <a:r>
              <a:rPr lang="en-US" dirty="0" smtClean="0"/>
              <a:t>AGO files appearance</a:t>
            </a:r>
          </a:p>
          <a:p>
            <a:pPr marL="514350" indent="-514350">
              <a:buFont typeface="+mj-lt"/>
              <a:buAutoNum type="arabicParenR"/>
            </a:pPr>
            <a:r>
              <a:rPr lang="en-US" dirty="0" smtClean="0"/>
              <a:t>Commissioner issues order for AGO to file position statement</a:t>
            </a:r>
          </a:p>
          <a:p>
            <a:pPr marL="514350" indent="-514350">
              <a:buFont typeface="+mj-lt"/>
              <a:buAutoNum type="arabicParenR"/>
            </a:pPr>
            <a:r>
              <a:rPr lang="en-US" dirty="0" smtClean="0"/>
              <a:t>AGO files position statement</a:t>
            </a:r>
          </a:p>
          <a:p>
            <a:pPr marL="514350" indent="-514350">
              <a:buFont typeface="+mj-lt"/>
              <a:buAutoNum type="arabicParenR"/>
            </a:pPr>
            <a:r>
              <a:rPr lang="en-US" dirty="0" smtClean="0"/>
              <a:t>Commissioner issues scheduling and predisposition memoranda orders</a:t>
            </a:r>
          </a:p>
          <a:p>
            <a:pPr marL="514350" indent="-514350">
              <a:buFont typeface="+mj-lt"/>
              <a:buAutoNum type="arabicParenR"/>
            </a:pPr>
            <a:r>
              <a:rPr lang="en-US" dirty="0" smtClean="0"/>
              <a:t>Parties engage in discovery, if appropriate</a:t>
            </a:r>
          </a:p>
          <a:p>
            <a:pPr marL="514350" indent="-514350">
              <a:buFont typeface="+mj-lt"/>
              <a:buAutoNum type="arabicParenR"/>
            </a:pPr>
            <a:r>
              <a:rPr lang="en-US" dirty="0" smtClean="0"/>
              <a:t>Discovery disputes, if any, are presented to and resolved by Commissioner</a:t>
            </a:r>
          </a:p>
          <a:p>
            <a:pPr marL="514350" indent="-514350">
              <a:buFont typeface="+mj-lt"/>
              <a:buAutoNum type="arabicParenR"/>
            </a:pPr>
            <a:r>
              <a:rPr lang="en-US" dirty="0" smtClean="0"/>
              <a:t>AGO files dispositive motion, if appropriate</a:t>
            </a:r>
          </a:p>
          <a:p>
            <a:pPr marL="514350" indent="-514350">
              <a:buFont typeface="+mj-lt"/>
              <a:buAutoNum type="arabicParenR"/>
            </a:pPr>
            <a:r>
              <a:rPr lang="en-US" dirty="0" smtClean="0"/>
              <a:t>Commissioner rules on dispositive motion, if any</a:t>
            </a:r>
          </a:p>
          <a:p>
            <a:pPr marL="514350" indent="-514350">
              <a:buFont typeface="+mj-lt"/>
              <a:buAutoNum type="arabicParenR"/>
            </a:pPr>
            <a:r>
              <a:rPr lang="en-US" dirty="0" smtClean="0"/>
              <a:t>Formal hearing held, if needed (claims for $5000 or less may be resolved on papers)</a:t>
            </a:r>
          </a:p>
          <a:p>
            <a:pPr marL="514350" indent="-514350">
              <a:buFont typeface="+mj-lt"/>
              <a:buAutoNum type="arabicParenR"/>
            </a:pPr>
            <a:r>
              <a:rPr lang="en-US" dirty="0" smtClean="0"/>
              <a:t>Commissioner issues final decision</a:t>
            </a:r>
            <a:endParaRPr lang="en-US" dirty="0"/>
          </a:p>
        </p:txBody>
      </p:sp>
    </p:spTree>
    <p:extLst>
      <p:ext uri="{BB962C8B-B14F-4D97-AF65-F5344CB8AC3E}">
        <p14:creationId xmlns:p14="http://schemas.microsoft.com/office/powerpoint/2010/main" val="3542259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b="1" dirty="0" smtClean="0"/>
              <a:t>What to Expect at </a:t>
            </a:r>
            <a:r>
              <a:rPr lang="en-US" sz="4800" b="1" dirty="0"/>
              <a:t>t</a:t>
            </a:r>
            <a:r>
              <a:rPr lang="en-US" sz="4800" b="1" dirty="0" smtClean="0"/>
              <a:t>he Hearing</a:t>
            </a:r>
            <a:endParaRPr lang="en-US" sz="4800" b="1" dirty="0"/>
          </a:p>
        </p:txBody>
      </p:sp>
      <p:sp>
        <p:nvSpPr>
          <p:cNvPr id="3" name="Content Placeholder 2"/>
          <p:cNvSpPr>
            <a:spLocks noGrp="1"/>
          </p:cNvSpPr>
          <p:nvPr>
            <p:ph idx="1"/>
          </p:nvPr>
        </p:nvSpPr>
        <p:spPr/>
        <p:txBody>
          <a:bodyPr>
            <a:normAutofit lnSpcReduction="10000"/>
          </a:bodyPr>
          <a:lstStyle/>
          <a:p>
            <a:r>
              <a:rPr lang="en-US" dirty="0" smtClean="0"/>
              <a:t>The Commissioner is not bound by the rules of evidence or the Uniform Administrative Procedures Act; §§ 4-151 (b) and 4-164a;</a:t>
            </a:r>
          </a:p>
          <a:p>
            <a:r>
              <a:rPr lang="en-US" dirty="0" smtClean="0"/>
              <a:t>The Commissioner may call witnesses, examine and cross-examine any witness, require information not offered and stipulate matters to be argued; § 4-151 (b);</a:t>
            </a:r>
          </a:p>
          <a:p>
            <a:r>
              <a:rPr lang="en-US" dirty="0" smtClean="0"/>
              <a:t>Hearing procedure governed by regulations §§ 4-157-1 to 4-157-17;</a:t>
            </a:r>
          </a:p>
          <a:p>
            <a:r>
              <a:rPr lang="en-US" dirty="0" smtClean="0"/>
              <a:t>Rules of evidence are relaxed and focused on probative value; </a:t>
            </a:r>
            <a:r>
              <a:rPr lang="en-US" dirty="0" err="1" smtClean="0"/>
              <a:t>Regs</a:t>
            </a:r>
            <a:r>
              <a:rPr lang="en-US" dirty="0" smtClean="0"/>
              <a:t> § 4-157-17;</a:t>
            </a:r>
          </a:p>
          <a:p>
            <a:r>
              <a:rPr lang="en-US" dirty="0" smtClean="0"/>
              <a:t>Objections and motions allowed; </a:t>
            </a:r>
            <a:r>
              <a:rPr lang="en-US" dirty="0" err="1" smtClean="0"/>
              <a:t>Regs</a:t>
            </a:r>
            <a:r>
              <a:rPr lang="en-US" dirty="0" smtClean="0"/>
              <a:t> § 4-157-11;</a:t>
            </a:r>
          </a:p>
          <a:p>
            <a:r>
              <a:rPr lang="en-US" dirty="0" smtClean="0"/>
              <a:t>Parties are expected to pre-mark exhibits prior to hearing;</a:t>
            </a:r>
          </a:p>
          <a:p>
            <a:r>
              <a:rPr lang="en-US" dirty="0" smtClean="0"/>
              <a:t>Opening statements and post-hearing briefs are not typically requested by the Commissioner. Closing statements are typically invited.</a:t>
            </a:r>
            <a:endParaRPr lang="en-US" dirty="0"/>
          </a:p>
        </p:txBody>
      </p:sp>
    </p:spTree>
    <p:extLst>
      <p:ext uri="{BB962C8B-B14F-4D97-AF65-F5344CB8AC3E}">
        <p14:creationId xmlns:p14="http://schemas.microsoft.com/office/powerpoint/2010/main" val="3932245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Recent Changes--General</a:t>
            </a:r>
            <a:endParaRPr lang="en-US" sz="4800" b="1" dirty="0"/>
          </a:p>
        </p:txBody>
      </p:sp>
      <p:sp>
        <p:nvSpPr>
          <p:cNvPr id="3" name="Content Placeholder 2"/>
          <p:cNvSpPr>
            <a:spLocks noGrp="1"/>
          </p:cNvSpPr>
          <p:nvPr>
            <p:ph idx="1"/>
          </p:nvPr>
        </p:nvSpPr>
        <p:spPr/>
        <p:txBody>
          <a:bodyPr/>
          <a:lstStyle/>
          <a:p>
            <a:r>
              <a:rPr lang="en-US" dirty="0" smtClean="0"/>
              <a:t>Revised single claim form for all claim types; </a:t>
            </a:r>
          </a:p>
          <a:p>
            <a:r>
              <a:rPr lang="en-US" dirty="0" smtClean="0"/>
              <a:t>Email filing of pleadings (not notice of claim);</a:t>
            </a:r>
          </a:p>
          <a:p>
            <a:r>
              <a:rPr lang="en-US" dirty="0" smtClean="0"/>
              <a:t>New scheduling order—streamlined with shorter deadlines;</a:t>
            </a:r>
          </a:p>
          <a:p>
            <a:r>
              <a:rPr lang="en-US" dirty="0" smtClean="0"/>
              <a:t>New predisposition memorandum order—simplified and clarified;</a:t>
            </a:r>
          </a:p>
          <a:p>
            <a:r>
              <a:rPr lang="en-US" dirty="0" smtClean="0"/>
              <a:t>Hearings for both liability and damages unless bifurcated;</a:t>
            </a:r>
          </a:p>
          <a:p>
            <a:r>
              <a:rPr lang="en-US" dirty="0" err="1" smtClean="0"/>
              <a:t>Sua</a:t>
            </a:r>
            <a:r>
              <a:rPr lang="en-US" dirty="0" smtClean="0"/>
              <a:t> </a:t>
            </a:r>
            <a:r>
              <a:rPr lang="en-US" dirty="0" err="1" smtClean="0"/>
              <a:t>sponte</a:t>
            </a:r>
            <a:r>
              <a:rPr lang="en-US" dirty="0" smtClean="0"/>
              <a:t> notice of possible dismissal;</a:t>
            </a:r>
          </a:p>
          <a:p>
            <a:r>
              <a:rPr lang="en-US" dirty="0" smtClean="0"/>
              <a:t>Automatic permission to sue for certain claims with related action pending in Superior Court.</a:t>
            </a:r>
          </a:p>
          <a:p>
            <a:endParaRPr lang="en-US" dirty="0"/>
          </a:p>
        </p:txBody>
      </p:sp>
    </p:spTree>
    <p:extLst>
      <p:ext uri="{BB962C8B-B14F-4D97-AF65-F5344CB8AC3E}">
        <p14:creationId xmlns:p14="http://schemas.microsoft.com/office/powerpoint/2010/main" val="16356455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Recent Changes--Inmates</a:t>
            </a:r>
            <a:endParaRPr lang="en-US" sz="4800" b="1" dirty="0"/>
          </a:p>
        </p:txBody>
      </p:sp>
      <p:sp>
        <p:nvSpPr>
          <p:cNvPr id="3" name="Content Placeholder 2"/>
          <p:cNvSpPr>
            <a:spLocks noGrp="1"/>
          </p:cNvSpPr>
          <p:nvPr>
            <p:ph idx="1"/>
          </p:nvPr>
        </p:nvSpPr>
        <p:spPr/>
        <p:txBody>
          <a:bodyPr>
            <a:normAutofit fontScale="92500" lnSpcReduction="20000"/>
          </a:bodyPr>
          <a:lstStyle/>
          <a:p>
            <a:r>
              <a:rPr lang="en-US" dirty="0" smtClean="0"/>
              <a:t>Fee waiver</a:t>
            </a:r>
          </a:p>
          <a:p>
            <a:pPr lvl="1"/>
            <a:r>
              <a:rPr lang="en-US" dirty="0" smtClean="0"/>
              <a:t>new simplified form;</a:t>
            </a:r>
          </a:p>
          <a:p>
            <a:pPr lvl="1"/>
            <a:r>
              <a:rPr lang="en-US" dirty="0" smtClean="0"/>
              <a:t>applying Superior Court eligibility rules;</a:t>
            </a:r>
          </a:p>
          <a:p>
            <a:pPr lvl="1"/>
            <a:r>
              <a:rPr lang="en-US" dirty="0" smtClean="0"/>
              <a:t>no account balance information required.</a:t>
            </a:r>
          </a:p>
          <a:p>
            <a:pPr>
              <a:lnSpc>
                <a:spcPct val="120000"/>
              </a:lnSpc>
            </a:pPr>
            <a:r>
              <a:rPr lang="en-US" u="sng" dirty="0" smtClean="0"/>
              <a:t>Public Act 16-127 § 23, effective June 9, 2016</a:t>
            </a:r>
            <a:r>
              <a:rPr lang="en-US" dirty="0" smtClean="0"/>
              <a:t>:</a:t>
            </a:r>
          </a:p>
          <a:p>
            <a:pPr>
              <a:lnSpc>
                <a:spcPct val="120000"/>
              </a:lnSpc>
            </a:pPr>
            <a:r>
              <a:rPr lang="en-US" dirty="0" smtClean="0"/>
              <a:t>Exhaustion--</a:t>
            </a:r>
          </a:p>
          <a:p>
            <a:pPr lvl="1"/>
            <a:r>
              <a:rPr lang="en-US" dirty="0" smtClean="0"/>
              <a:t>Must exhaust </a:t>
            </a:r>
            <a:r>
              <a:rPr lang="en-US" dirty="0" err="1" smtClean="0"/>
              <a:t>DoC</a:t>
            </a:r>
            <a:r>
              <a:rPr lang="en-US" dirty="0" smtClean="0"/>
              <a:t> administrative remedies prior to filing claim;</a:t>
            </a:r>
          </a:p>
          <a:p>
            <a:pPr lvl="1"/>
            <a:r>
              <a:rPr lang="en-US" dirty="0" smtClean="0"/>
              <a:t>Must include description of exhausted remedies in notice of claim;</a:t>
            </a:r>
          </a:p>
          <a:p>
            <a:pPr lvl="1"/>
            <a:r>
              <a:rPr lang="en-US" dirty="0" smtClean="0"/>
              <a:t>Statute of limitations tolled until one year after exhaustion.</a:t>
            </a:r>
          </a:p>
          <a:p>
            <a:r>
              <a:rPr lang="en-US" dirty="0" smtClean="0"/>
              <a:t>Three strikes—</a:t>
            </a:r>
          </a:p>
          <a:p>
            <a:pPr lvl="1"/>
            <a:r>
              <a:rPr lang="en-US" dirty="0" smtClean="0"/>
              <a:t>No waiver of filing fee for inmate who has had 3 or more claims dismissed as frivolous, duplicative, malicious or for failure to state a claim upon which relief could be granted.</a:t>
            </a:r>
            <a:endParaRPr lang="en-US" dirty="0"/>
          </a:p>
        </p:txBody>
      </p:sp>
    </p:spTree>
    <p:extLst>
      <p:ext uri="{BB962C8B-B14F-4D97-AF65-F5344CB8AC3E}">
        <p14:creationId xmlns:p14="http://schemas.microsoft.com/office/powerpoint/2010/main" val="3657737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b="1" dirty="0"/>
              <a:t>Recent </a:t>
            </a:r>
            <a:r>
              <a:rPr lang="en-US" sz="4800" b="1" dirty="0" smtClean="0"/>
              <a:t>Changes—Inmates (continued)</a:t>
            </a:r>
            <a:endParaRPr lang="en-US" sz="4800" b="1" dirty="0"/>
          </a:p>
        </p:txBody>
      </p:sp>
      <p:sp>
        <p:nvSpPr>
          <p:cNvPr id="3" name="Content Placeholder 2"/>
          <p:cNvSpPr>
            <a:spLocks noGrp="1"/>
          </p:cNvSpPr>
          <p:nvPr>
            <p:ph idx="1"/>
          </p:nvPr>
        </p:nvSpPr>
        <p:spPr/>
        <p:txBody>
          <a:bodyPr/>
          <a:lstStyle/>
          <a:p>
            <a:endParaRPr lang="en-US" dirty="0" smtClean="0"/>
          </a:p>
          <a:p>
            <a:pPr>
              <a:lnSpc>
                <a:spcPct val="100000"/>
              </a:lnSpc>
            </a:pPr>
            <a:r>
              <a:rPr lang="en-US" dirty="0" smtClean="0"/>
              <a:t>Wrongful Incarceration, General Statutes § 54-102uu: </a:t>
            </a:r>
          </a:p>
          <a:p>
            <a:pPr lvl="1">
              <a:lnSpc>
                <a:spcPct val="100000"/>
              </a:lnSpc>
            </a:pPr>
            <a:r>
              <a:rPr lang="en-US" dirty="0" smtClean="0"/>
              <a:t>Amended by § 29 of P.A. 16-127, </a:t>
            </a:r>
            <a:r>
              <a:rPr lang="en-US" dirty="0"/>
              <a:t>effective June 9, </a:t>
            </a:r>
            <a:r>
              <a:rPr lang="en-US" dirty="0" smtClean="0"/>
              <a:t>2016;</a:t>
            </a:r>
          </a:p>
          <a:p>
            <a:pPr lvl="1">
              <a:lnSpc>
                <a:spcPct val="100000"/>
              </a:lnSpc>
            </a:pPr>
            <a:r>
              <a:rPr lang="en-US" dirty="0" smtClean="0"/>
              <a:t>Changes eligibility criteria for compensation for wrongful incarceration;</a:t>
            </a:r>
          </a:p>
          <a:p>
            <a:pPr lvl="1">
              <a:lnSpc>
                <a:spcPct val="100000"/>
              </a:lnSpc>
            </a:pPr>
            <a:r>
              <a:rPr lang="en-US" dirty="0" smtClean="0"/>
              <a:t>Changes basis and criteria for damages calculation; </a:t>
            </a:r>
          </a:p>
          <a:p>
            <a:pPr lvl="1">
              <a:lnSpc>
                <a:spcPct val="100000"/>
              </a:lnSpc>
            </a:pPr>
            <a:r>
              <a:rPr lang="en-US" dirty="0" smtClean="0"/>
              <a:t>Creates opportunity for review by legislature;</a:t>
            </a:r>
          </a:p>
          <a:p>
            <a:pPr lvl="1">
              <a:lnSpc>
                <a:spcPct val="100000"/>
              </a:lnSpc>
            </a:pPr>
            <a:r>
              <a:rPr lang="en-US" dirty="0" smtClean="0"/>
              <a:t>Requires claimant to relinquish right to any other action arising out of wrongful conviction and incarceration.</a:t>
            </a:r>
            <a:endParaRPr lang="en-US" dirty="0"/>
          </a:p>
          <a:p>
            <a:pPr>
              <a:lnSpc>
                <a:spcPct val="100000"/>
              </a:lnSpc>
            </a:pPr>
            <a:endParaRPr lang="en-US" dirty="0"/>
          </a:p>
          <a:p>
            <a:endParaRPr lang="en-US" dirty="0"/>
          </a:p>
          <a:p>
            <a:endParaRPr lang="en-US" dirty="0"/>
          </a:p>
        </p:txBody>
      </p:sp>
    </p:spTree>
    <p:extLst>
      <p:ext uri="{BB962C8B-B14F-4D97-AF65-F5344CB8AC3E}">
        <p14:creationId xmlns:p14="http://schemas.microsoft.com/office/powerpoint/2010/main" val="37650421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Upcoming Changes</a:t>
            </a:r>
            <a:endParaRPr lang="en-US" sz="4800" b="1" dirty="0"/>
          </a:p>
        </p:txBody>
      </p:sp>
      <p:sp>
        <p:nvSpPr>
          <p:cNvPr id="3" name="Content Placeholder 2"/>
          <p:cNvSpPr>
            <a:spLocks noGrp="1"/>
          </p:cNvSpPr>
          <p:nvPr>
            <p:ph idx="1"/>
          </p:nvPr>
        </p:nvSpPr>
        <p:spPr/>
        <p:txBody>
          <a:bodyPr/>
          <a:lstStyle/>
          <a:p>
            <a:pPr marL="0" indent="0">
              <a:buNone/>
            </a:pPr>
            <a:endParaRPr lang="en-US" dirty="0"/>
          </a:p>
          <a:p>
            <a:r>
              <a:rPr lang="en-US" dirty="0" smtClean="0"/>
              <a:t>Docket management software program with electronic filing and public access;</a:t>
            </a:r>
          </a:p>
          <a:p>
            <a:r>
              <a:rPr lang="en-US" dirty="0" smtClean="0"/>
              <a:t>Claims Magistrates to review and hear claims and make recommendations to the Commissioner;</a:t>
            </a:r>
          </a:p>
          <a:p>
            <a:r>
              <a:rPr lang="en-US" dirty="0" smtClean="0"/>
              <a:t>Rules of practice</a:t>
            </a:r>
            <a:endParaRPr lang="en-US" dirty="0"/>
          </a:p>
        </p:txBody>
      </p:sp>
    </p:spTree>
    <p:extLst>
      <p:ext uri="{BB962C8B-B14F-4D97-AF65-F5344CB8AC3E}">
        <p14:creationId xmlns:p14="http://schemas.microsoft.com/office/powerpoint/2010/main" val="37756763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Common Types of Claims</a:t>
            </a:r>
            <a:endParaRPr lang="en-US" sz="4800" b="1" dirty="0"/>
          </a:p>
        </p:txBody>
      </p:sp>
      <p:sp>
        <p:nvSpPr>
          <p:cNvPr id="3" name="Content Placeholder 2"/>
          <p:cNvSpPr>
            <a:spLocks noGrp="1"/>
          </p:cNvSpPr>
          <p:nvPr>
            <p:ph idx="1"/>
          </p:nvPr>
        </p:nvSpPr>
        <p:spPr/>
        <p:txBody>
          <a:bodyPr/>
          <a:lstStyle/>
          <a:p>
            <a:pPr marL="0" indent="0">
              <a:buNone/>
            </a:pPr>
            <a:endParaRPr lang="en-US" dirty="0"/>
          </a:p>
          <a:p>
            <a:r>
              <a:rPr lang="en-US" dirty="0" smtClean="0"/>
              <a:t>Premises Defects</a:t>
            </a:r>
          </a:p>
          <a:p>
            <a:r>
              <a:rPr lang="en-US" dirty="0" smtClean="0"/>
              <a:t>Contract Breach/Unjust </a:t>
            </a:r>
            <a:r>
              <a:rPr lang="en-US" dirty="0"/>
              <a:t>E</a:t>
            </a:r>
            <a:r>
              <a:rPr lang="en-US" dirty="0" smtClean="0"/>
              <a:t>nrichment</a:t>
            </a:r>
          </a:p>
          <a:p>
            <a:r>
              <a:rPr lang="en-US" dirty="0" smtClean="0"/>
              <a:t>Property Damage/Loss</a:t>
            </a:r>
          </a:p>
          <a:p>
            <a:r>
              <a:rPr lang="en-US" dirty="0" smtClean="0"/>
              <a:t>Medical Malpractice</a:t>
            </a:r>
          </a:p>
          <a:p>
            <a:r>
              <a:rPr lang="en-US" dirty="0" smtClean="0"/>
              <a:t>Standard of Care (non-medical)</a:t>
            </a:r>
          </a:p>
        </p:txBody>
      </p:sp>
    </p:spTree>
    <p:extLst>
      <p:ext uri="{BB962C8B-B14F-4D97-AF65-F5344CB8AC3E}">
        <p14:creationId xmlns:p14="http://schemas.microsoft.com/office/powerpoint/2010/main" val="2462190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b="1" dirty="0" smtClean="0"/>
              <a:t>Sovereign Immunity Principles</a:t>
            </a:r>
            <a:endParaRPr lang="en-US" sz="4800" b="1" dirty="0"/>
          </a:p>
        </p:txBody>
      </p:sp>
      <p:sp>
        <p:nvSpPr>
          <p:cNvPr id="3" name="Content Placeholder 2"/>
          <p:cNvSpPr>
            <a:spLocks noGrp="1"/>
          </p:cNvSpPr>
          <p:nvPr>
            <p:ph idx="1"/>
          </p:nvPr>
        </p:nvSpPr>
        <p:spPr/>
        <p:txBody>
          <a:bodyPr>
            <a:normAutofit/>
          </a:bodyPr>
          <a:lstStyle/>
          <a:p>
            <a:r>
              <a:rPr lang="en-US" dirty="0"/>
              <a:t> “The doctrine of sovereign immunity is a rule of common law that operates as a strong presumption in favor of the state’s immunity from liability or suit.” </a:t>
            </a:r>
            <a:r>
              <a:rPr lang="en-US" u="sng" dirty="0" err="1"/>
              <a:t>Envirotest</a:t>
            </a:r>
            <a:r>
              <a:rPr lang="en-US" u="sng" dirty="0"/>
              <a:t> Systems Corp. v. Commissioner of Motor Vehicles</a:t>
            </a:r>
            <a:r>
              <a:rPr lang="en-US" dirty="0"/>
              <a:t>, 293 Conn. 382, 387-88, 978 A.2d 49 (2009</a:t>
            </a:r>
            <a:r>
              <a:rPr lang="en-US" dirty="0" smtClean="0"/>
              <a:t>).</a:t>
            </a:r>
          </a:p>
          <a:p>
            <a:r>
              <a:rPr lang="en-US" dirty="0" smtClean="0"/>
              <a:t>It </a:t>
            </a:r>
            <a:r>
              <a:rPr lang="en-US" dirty="0"/>
              <a:t>is a well-established principle that statutes in derogation of sovereign immunity should be strictly construed so that the state’s sovereign immunity may not be undermined.  Where there is any doubt about the meaning or intent of a statute, it is given the effect which makes the least rather than the most change in sovereign immunity.  </a:t>
            </a:r>
            <a:r>
              <a:rPr lang="en-US" u="sng" dirty="0" err="1"/>
              <a:t>Cales</a:t>
            </a:r>
            <a:r>
              <a:rPr lang="en-US" u="sng" dirty="0"/>
              <a:t> v. Office of Victim Services</a:t>
            </a:r>
            <a:r>
              <a:rPr lang="en-US" dirty="0"/>
              <a:t>, 319 Conn. 697, 701-02, 127 A.3d 154 (2015); </a:t>
            </a:r>
            <a:r>
              <a:rPr lang="en-US" u="sng" dirty="0"/>
              <a:t>Columbia Air Services v. Department of Transportation</a:t>
            </a:r>
            <a:r>
              <a:rPr lang="en-US" dirty="0"/>
              <a:t>, 293 Conn. 342, 349, 977 A.2d 636 (2009).</a:t>
            </a:r>
          </a:p>
          <a:p>
            <a:endParaRPr lang="en-US" dirty="0"/>
          </a:p>
        </p:txBody>
      </p:sp>
    </p:spTree>
    <p:extLst>
      <p:ext uri="{BB962C8B-B14F-4D97-AF65-F5344CB8AC3E}">
        <p14:creationId xmlns:p14="http://schemas.microsoft.com/office/powerpoint/2010/main" val="6131224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b="1" dirty="0"/>
              <a:t>Sovereign Immunity </a:t>
            </a:r>
            <a:r>
              <a:rPr lang="en-US" sz="4800" b="1" dirty="0" smtClean="0"/>
              <a:t>Principles (continued)</a:t>
            </a:r>
            <a:endParaRPr lang="en-US" sz="4800" b="1" dirty="0"/>
          </a:p>
        </p:txBody>
      </p:sp>
      <p:sp>
        <p:nvSpPr>
          <p:cNvPr id="3" name="Content Placeholder 2"/>
          <p:cNvSpPr>
            <a:spLocks noGrp="1"/>
          </p:cNvSpPr>
          <p:nvPr>
            <p:ph idx="1"/>
          </p:nvPr>
        </p:nvSpPr>
        <p:spPr/>
        <p:txBody>
          <a:bodyPr>
            <a:normAutofit lnSpcReduction="10000"/>
          </a:bodyPr>
          <a:lstStyle/>
          <a:p>
            <a:endParaRPr lang="en-US" b="1" dirty="0" smtClean="0"/>
          </a:p>
          <a:p>
            <a:r>
              <a:rPr lang="en-US" b="1" dirty="0" smtClean="0"/>
              <a:t>General Statutes § 4-142 (2) prohibits “claims upon which suit otherwise is authorized by law including suits to recover similar relief arising from the same set of facts.”</a:t>
            </a:r>
          </a:p>
          <a:p>
            <a:r>
              <a:rPr lang="en-US" u="sng" dirty="0" smtClean="0"/>
              <a:t>Examples</a:t>
            </a:r>
            <a:r>
              <a:rPr lang="en-US" dirty="0" smtClean="0"/>
              <a:t>--</a:t>
            </a:r>
          </a:p>
          <a:p>
            <a:r>
              <a:rPr lang="en-US" dirty="0" smtClean="0"/>
              <a:t>42 U.S.C. § 1983 actions against state officers or employees in their individual capacity for violation of constitutional or federal civil rights;</a:t>
            </a:r>
          </a:p>
          <a:p>
            <a:r>
              <a:rPr lang="en-US" dirty="0" smtClean="0"/>
              <a:t>Actions against state officers or employees in their individual capacity for acts that are wanton, reckless or malicious, or outside the scope of their employment; General </a:t>
            </a:r>
            <a:r>
              <a:rPr lang="en-US" dirty="0"/>
              <a:t>Statutes § </a:t>
            </a:r>
            <a:r>
              <a:rPr lang="en-US" dirty="0" smtClean="0"/>
              <a:t>4-165;</a:t>
            </a:r>
          </a:p>
          <a:p>
            <a:r>
              <a:rPr lang="en-US" dirty="0" smtClean="0"/>
              <a:t>Actions against the state alleging violation of Title VII </a:t>
            </a:r>
            <a:r>
              <a:rPr lang="en-US" dirty="0"/>
              <a:t>of the Civil Rights Act of 1964, 42 U.S.C. § 2000e et seq</a:t>
            </a:r>
            <a:r>
              <a:rPr lang="en-US" dirty="0" smtClean="0"/>
              <a:t>.</a:t>
            </a:r>
          </a:p>
          <a:p>
            <a:endParaRPr lang="en-US" dirty="0"/>
          </a:p>
        </p:txBody>
      </p:sp>
    </p:spTree>
    <p:extLst>
      <p:ext uri="{BB962C8B-B14F-4D97-AF65-F5344CB8AC3E}">
        <p14:creationId xmlns:p14="http://schemas.microsoft.com/office/powerpoint/2010/main" val="3119189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The  Claims Commissioner</a:t>
            </a:r>
            <a:endParaRPr lang="en-US" sz="4800" b="1" dirty="0"/>
          </a:p>
        </p:txBody>
      </p:sp>
      <p:sp>
        <p:nvSpPr>
          <p:cNvPr id="3" name="Content Placeholder 2"/>
          <p:cNvSpPr>
            <a:spLocks noGrp="1"/>
          </p:cNvSpPr>
          <p:nvPr>
            <p:ph idx="1"/>
          </p:nvPr>
        </p:nvSpPr>
        <p:spPr/>
        <p:txBody>
          <a:bodyPr/>
          <a:lstStyle/>
          <a:p>
            <a:pPr marL="0" indent="0">
              <a:buNone/>
            </a:pPr>
            <a:endParaRPr lang="en-US" dirty="0"/>
          </a:p>
          <a:p>
            <a:r>
              <a:rPr lang="en-US" dirty="0" smtClean="0"/>
              <a:t>Appointed for 4 year term by Governor and confirmed by Legislature</a:t>
            </a:r>
          </a:p>
          <a:p>
            <a:endParaRPr lang="en-US" dirty="0" smtClean="0"/>
          </a:p>
          <a:p>
            <a:r>
              <a:rPr lang="en-US" dirty="0" smtClean="0"/>
              <a:t>Currently Christy Scott</a:t>
            </a:r>
          </a:p>
          <a:p>
            <a:pPr marL="0" indent="0">
              <a:buNone/>
            </a:pPr>
            <a:endParaRPr lang="en-US" dirty="0" smtClean="0"/>
          </a:p>
          <a:p>
            <a:r>
              <a:rPr lang="en-US" dirty="0" smtClean="0"/>
              <a:t>Claims against the state must be presented to Claims Commissioner</a:t>
            </a:r>
            <a:endParaRPr lang="en-US" dirty="0"/>
          </a:p>
        </p:txBody>
      </p:sp>
    </p:spTree>
    <p:extLst>
      <p:ext uri="{BB962C8B-B14F-4D97-AF65-F5344CB8AC3E}">
        <p14:creationId xmlns:p14="http://schemas.microsoft.com/office/powerpoint/2010/main" val="14356637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FY </a:t>
            </a:r>
            <a:r>
              <a:rPr lang="en-US" sz="4800" b="1" dirty="0" smtClean="0"/>
              <a:t>16 Claims Activity</a:t>
            </a:r>
            <a:endParaRPr lang="en-US" sz="4800" b="1" dirty="0"/>
          </a:p>
        </p:txBody>
      </p:sp>
      <p:sp>
        <p:nvSpPr>
          <p:cNvPr id="3" name="Content Placeholder 2"/>
          <p:cNvSpPr>
            <a:spLocks noGrp="1"/>
          </p:cNvSpPr>
          <p:nvPr>
            <p:ph idx="1"/>
          </p:nvPr>
        </p:nvSpPr>
        <p:spPr/>
        <p:txBody>
          <a:bodyPr>
            <a:normAutofit/>
          </a:bodyPr>
          <a:lstStyle/>
          <a:p>
            <a:pPr lvl="0"/>
            <a:r>
              <a:rPr lang="en-US" dirty="0" smtClean="0"/>
              <a:t>331 </a:t>
            </a:r>
            <a:r>
              <a:rPr lang="en-US" dirty="0"/>
              <a:t>new </a:t>
            </a:r>
            <a:r>
              <a:rPr lang="en-US" dirty="0" smtClean="0"/>
              <a:t>claims filed, 134 of which filed by inmates</a:t>
            </a:r>
          </a:p>
          <a:p>
            <a:pPr lvl="0"/>
            <a:r>
              <a:rPr lang="en-US" dirty="0" smtClean="0"/>
              <a:t>482 total claims adjudicated/resolved, including </a:t>
            </a:r>
            <a:r>
              <a:rPr lang="en-US" dirty="0"/>
              <a:t>81 new </a:t>
            </a:r>
            <a:r>
              <a:rPr lang="en-US" dirty="0" smtClean="0"/>
              <a:t>claims and 177 inmate claims </a:t>
            </a:r>
          </a:p>
          <a:p>
            <a:pPr lvl="0"/>
            <a:r>
              <a:rPr lang="en-US" dirty="0" smtClean="0"/>
              <a:t>5 new wrongful </a:t>
            </a:r>
            <a:r>
              <a:rPr lang="en-US" dirty="0"/>
              <a:t>incarceration claims </a:t>
            </a:r>
            <a:r>
              <a:rPr lang="en-US" dirty="0" smtClean="0"/>
              <a:t>filed</a:t>
            </a:r>
          </a:p>
          <a:p>
            <a:pPr lvl="0"/>
            <a:r>
              <a:rPr lang="en-US" dirty="0" smtClean="0"/>
              <a:t>16 </a:t>
            </a:r>
            <a:r>
              <a:rPr lang="en-US" dirty="0"/>
              <a:t>wrongful incarceration claims </a:t>
            </a:r>
            <a:r>
              <a:rPr lang="en-US" dirty="0" smtClean="0"/>
              <a:t>adjudicated with awards </a:t>
            </a:r>
            <a:r>
              <a:rPr lang="en-US" dirty="0"/>
              <a:t>totaling $27,285,500 for 8 wrongful incarceration </a:t>
            </a:r>
            <a:r>
              <a:rPr lang="en-US" dirty="0" smtClean="0"/>
              <a:t>claims</a:t>
            </a:r>
            <a:endParaRPr lang="en-US" dirty="0"/>
          </a:p>
          <a:p>
            <a:pPr lvl="0"/>
            <a:r>
              <a:rPr lang="en-US" dirty="0" smtClean="0"/>
              <a:t>Total award of $52,571 </a:t>
            </a:r>
            <a:r>
              <a:rPr lang="en-US" dirty="0"/>
              <a:t>for 47 claims where </a:t>
            </a:r>
            <a:r>
              <a:rPr lang="en-US" dirty="0" smtClean="0"/>
              <a:t>award </a:t>
            </a:r>
            <a:r>
              <a:rPr lang="en-US" dirty="0"/>
              <a:t>did not exceed $</a:t>
            </a:r>
            <a:r>
              <a:rPr lang="en-US" dirty="0" smtClean="0"/>
              <a:t>20,000</a:t>
            </a:r>
          </a:p>
          <a:p>
            <a:pPr lvl="0"/>
            <a:r>
              <a:rPr lang="en-US" dirty="0" smtClean="0"/>
              <a:t>39 claimants granted </a:t>
            </a:r>
            <a:r>
              <a:rPr lang="en-US" dirty="0"/>
              <a:t>permission to sue the </a:t>
            </a:r>
            <a:r>
              <a:rPr lang="en-US" dirty="0" smtClean="0"/>
              <a:t>state</a:t>
            </a:r>
            <a:endParaRPr lang="en-US" dirty="0"/>
          </a:p>
          <a:p>
            <a:endParaRPr lang="en-US" dirty="0"/>
          </a:p>
        </p:txBody>
      </p:sp>
    </p:spTree>
    <p:extLst>
      <p:ext uri="{BB962C8B-B14F-4D97-AF65-F5344CB8AC3E}">
        <p14:creationId xmlns:p14="http://schemas.microsoft.com/office/powerpoint/2010/main" val="21007576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List of Attachments</a:t>
            </a:r>
            <a:endParaRPr lang="en-US" sz="4800" b="1"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Revised Claim </a:t>
            </a:r>
            <a:r>
              <a:rPr lang="en-US" dirty="0"/>
              <a:t>F</a:t>
            </a:r>
            <a:r>
              <a:rPr lang="en-US" dirty="0" smtClean="0"/>
              <a:t>orm</a:t>
            </a:r>
          </a:p>
          <a:p>
            <a:pPr marL="0" indent="0">
              <a:buNone/>
            </a:pPr>
            <a:r>
              <a:rPr lang="en-US" dirty="0" smtClean="0"/>
              <a:t>How to File a Claim</a:t>
            </a:r>
          </a:p>
          <a:p>
            <a:pPr marL="0" indent="0">
              <a:buNone/>
            </a:pPr>
            <a:r>
              <a:rPr lang="en-US" dirty="0" smtClean="0"/>
              <a:t>Statutes Related to the Office of the Claims Commissioner</a:t>
            </a:r>
          </a:p>
          <a:p>
            <a:pPr marL="0" indent="0">
              <a:buNone/>
            </a:pPr>
            <a:r>
              <a:rPr lang="en-US" dirty="0" smtClean="0"/>
              <a:t>Fee Waiver Application Form</a:t>
            </a:r>
          </a:p>
          <a:p>
            <a:pPr marL="0" indent="0">
              <a:buNone/>
            </a:pPr>
            <a:r>
              <a:rPr lang="en-US" dirty="0" smtClean="0"/>
              <a:t>Regulations</a:t>
            </a:r>
          </a:p>
          <a:p>
            <a:pPr marL="0" indent="0">
              <a:buNone/>
            </a:pPr>
            <a:r>
              <a:rPr lang="en-US" dirty="0" smtClean="0"/>
              <a:t>Public Act 16-127</a:t>
            </a:r>
          </a:p>
          <a:p>
            <a:pPr marL="0" indent="0">
              <a:buNone/>
            </a:pPr>
            <a:r>
              <a:rPr lang="en-US" dirty="0" smtClean="0"/>
              <a:t>Scheduling Order</a:t>
            </a:r>
          </a:p>
          <a:p>
            <a:pPr marL="0" indent="0">
              <a:buNone/>
            </a:pPr>
            <a:r>
              <a:rPr lang="en-US" dirty="0" smtClean="0"/>
              <a:t>Predisposition Memoranda Order</a:t>
            </a:r>
          </a:p>
          <a:p>
            <a:pPr marL="0" indent="0">
              <a:buNone/>
            </a:pPr>
            <a:r>
              <a:rPr lang="en-US" dirty="0" smtClean="0"/>
              <a:t>Waiver of 2-Year </a:t>
            </a:r>
            <a:r>
              <a:rPr lang="en-US" dirty="0"/>
              <a:t>D</a:t>
            </a:r>
            <a:r>
              <a:rPr lang="en-US" dirty="0" smtClean="0"/>
              <a:t>eadline </a:t>
            </a:r>
            <a:r>
              <a:rPr lang="en-US" dirty="0"/>
              <a:t>L</a:t>
            </a:r>
            <a:r>
              <a:rPr lang="en-US" dirty="0" smtClean="0"/>
              <a:t>etter</a:t>
            </a:r>
          </a:p>
          <a:p>
            <a:pPr marL="0" indent="0">
              <a:buNone/>
            </a:pPr>
            <a:r>
              <a:rPr lang="en-US" dirty="0" smtClean="0"/>
              <a:t>Right to Appeal Letter</a:t>
            </a:r>
          </a:p>
          <a:p>
            <a:pPr marL="0" indent="0">
              <a:buNone/>
            </a:pPr>
            <a:r>
              <a:rPr lang="en-US" dirty="0" smtClean="0"/>
              <a:t>Appeal Acknowledgment Letter</a:t>
            </a:r>
          </a:p>
          <a:p>
            <a:endParaRPr lang="en-US" dirty="0" smtClean="0"/>
          </a:p>
          <a:p>
            <a:endParaRPr lang="en-US" dirty="0"/>
          </a:p>
        </p:txBody>
      </p:sp>
    </p:spTree>
    <p:extLst>
      <p:ext uri="{BB962C8B-B14F-4D97-AF65-F5344CB8AC3E}">
        <p14:creationId xmlns:p14="http://schemas.microsoft.com/office/powerpoint/2010/main" val="27075929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Contact Us</a:t>
            </a:r>
            <a:endParaRPr lang="en-US" sz="4800" b="1" dirty="0"/>
          </a:p>
        </p:txBody>
      </p:sp>
      <p:sp>
        <p:nvSpPr>
          <p:cNvPr id="3" name="Content Placeholder 2"/>
          <p:cNvSpPr>
            <a:spLocks noGrp="1"/>
          </p:cNvSpPr>
          <p:nvPr>
            <p:ph idx="1"/>
          </p:nvPr>
        </p:nvSpPr>
        <p:spPr/>
        <p:txBody>
          <a:bodyPr/>
          <a:lstStyle/>
          <a:p>
            <a:r>
              <a:rPr lang="en-US" dirty="0" smtClean="0"/>
              <a:t>Effective November 11, 2016, this is our </a:t>
            </a:r>
            <a:r>
              <a:rPr lang="en-US" b="1" dirty="0" smtClean="0"/>
              <a:t>new address</a:t>
            </a:r>
            <a:r>
              <a:rPr lang="en-US" dirty="0" smtClean="0"/>
              <a:t>:</a:t>
            </a:r>
          </a:p>
          <a:p>
            <a:pPr marL="457200" lvl="1" indent="0">
              <a:buNone/>
            </a:pPr>
            <a:r>
              <a:rPr lang="en-US" sz="2800" dirty="0" smtClean="0"/>
              <a:t>Office of the Claims Commissioner</a:t>
            </a:r>
            <a:br>
              <a:rPr lang="en-US" sz="2800" dirty="0" smtClean="0"/>
            </a:br>
            <a:r>
              <a:rPr lang="en-US" sz="2800" dirty="0" smtClean="0"/>
              <a:t>450 Columbus Boulevard</a:t>
            </a:r>
            <a:br>
              <a:rPr lang="en-US" sz="2800" dirty="0" smtClean="0"/>
            </a:br>
            <a:r>
              <a:rPr lang="en-US" sz="2800" dirty="0" smtClean="0"/>
              <a:t>North Tower, Suite 203</a:t>
            </a:r>
            <a:br>
              <a:rPr lang="en-US" sz="2800" dirty="0" smtClean="0"/>
            </a:br>
            <a:r>
              <a:rPr lang="en-US" sz="2800" dirty="0" smtClean="0"/>
              <a:t>Hartford, CT 06103</a:t>
            </a:r>
          </a:p>
          <a:p>
            <a:r>
              <a:rPr lang="en-US" dirty="0" smtClean="0"/>
              <a:t>Our </a:t>
            </a:r>
            <a:r>
              <a:rPr lang="en-US" b="1" dirty="0" smtClean="0"/>
              <a:t>new fax </a:t>
            </a:r>
            <a:r>
              <a:rPr lang="en-US" dirty="0" smtClean="0"/>
              <a:t>number: (860) 706-1482</a:t>
            </a:r>
          </a:p>
          <a:p>
            <a:r>
              <a:rPr lang="en-US" dirty="0" smtClean="0"/>
              <a:t>Email: </a:t>
            </a:r>
            <a:r>
              <a:rPr lang="en-US" dirty="0" smtClean="0">
                <a:hlinkClick r:id="rId2"/>
              </a:rPr>
              <a:t>claims.commissioner@ct.gov</a:t>
            </a:r>
            <a:endParaRPr lang="en-US" dirty="0" smtClean="0"/>
          </a:p>
          <a:p>
            <a:r>
              <a:rPr lang="en-US" dirty="0" smtClean="0"/>
              <a:t>Telephone: (860) 713-5501</a:t>
            </a:r>
            <a:endParaRPr lang="en-US" dirty="0"/>
          </a:p>
        </p:txBody>
      </p:sp>
    </p:spTree>
    <p:extLst>
      <p:ext uri="{BB962C8B-B14F-4D97-AF65-F5344CB8AC3E}">
        <p14:creationId xmlns:p14="http://schemas.microsoft.com/office/powerpoint/2010/main" val="3899059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Contents</a:t>
            </a:r>
            <a:endParaRPr lang="en-US" sz="4800" b="1" dirty="0"/>
          </a:p>
        </p:txBody>
      </p:sp>
      <p:sp>
        <p:nvSpPr>
          <p:cNvPr id="3" name="Content Placeholder 2"/>
          <p:cNvSpPr>
            <a:spLocks noGrp="1"/>
          </p:cNvSpPr>
          <p:nvPr>
            <p:ph sz="half" idx="1"/>
          </p:nvPr>
        </p:nvSpPr>
        <p:spPr/>
        <p:txBody>
          <a:bodyPr>
            <a:normAutofit/>
          </a:bodyPr>
          <a:lstStyle/>
          <a:p>
            <a:pPr marL="0" indent="0">
              <a:buNone/>
            </a:pPr>
            <a:r>
              <a:rPr lang="en-US" dirty="0" smtClean="0"/>
              <a:t>Legal Authority</a:t>
            </a:r>
          </a:p>
          <a:p>
            <a:pPr marL="0" indent="0">
              <a:buNone/>
            </a:pPr>
            <a:r>
              <a:rPr lang="en-US" dirty="0" smtClean="0"/>
              <a:t>What to File (Jurisdiction)</a:t>
            </a:r>
          </a:p>
          <a:p>
            <a:pPr marL="0" indent="0">
              <a:buNone/>
            </a:pPr>
            <a:r>
              <a:rPr lang="en-US" dirty="0" smtClean="0"/>
              <a:t>More Exceptions to Jurisdiction</a:t>
            </a:r>
          </a:p>
          <a:p>
            <a:pPr marL="0" indent="0">
              <a:buNone/>
            </a:pPr>
            <a:r>
              <a:rPr lang="en-US" dirty="0" smtClean="0"/>
              <a:t>Possible Forms of Relief</a:t>
            </a:r>
          </a:p>
          <a:p>
            <a:pPr marL="0" indent="0">
              <a:buNone/>
            </a:pPr>
            <a:r>
              <a:rPr lang="en-US" dirty="0" smtClean="0"/>
              <a:t>Legal Standards for Relief</a:t>
            </a:r>
          </a:p>
          <a:p>
            <a:pPr marL="0" indent="0">
              <a:buNone/>
            </a:pPr>
            <a:r>
              <a:rPr lang="en-US" dirty="0" smtClean="0"/>
              <a:t>When to File (Statute of Limitations)</a:t>
            </a:r>
          </a:p>
          <a:p>
            <a:pPr marL="0" indent="0">
              <a:buNone/>
            </a:pPr>
            <a:r>
              <a:rPr lang="en-US" dirty="0" smtClean="0"/>
              <a:t>How to File</a:t>
            </a:r>
          </a:p>
          <a:p>
            <a:pPr marL="0" indent="0">
              <a:buNone/>
            </a:pPr>
            <a:r>
              <a:rPr lang="en-US" dirty="0" smtClean="0"/>
              <a:t>Process After Filing</a:t>
            </a:r>
          </a:p>
          <a:p>
            <a:pPr marL="0" indent="0">
              <a:buNone/>
            </a:pPr>
            <a:r>
              <a:rPr lang="en-US" dirty="0" smtClean="0"/>
              <a:t>What to Expect at the Hearing</a:t>
            </a:r>
          </a:p>
          <a:p>
            <a:endParaRPr lang="en-US" dirty="0" smtClean="0"/>
          </a:p>
          <a:p>
            <a:endParaRPr lang="en-US" dirty="0" smtClean="0"/>
          </a:p>
          <a:p>
            <a:endParaRPr lang="en-US" dirty="0" smtClean="0"/>
          </a:p>
          <a:p>
            <a:endParaRPr lang="en-US" dirty="0" smtClean="0"/>
          </a:p>
          <a:p>
            <a:endParaRPr lang="en-US" dirty="0" smtClean="0"/>
          </a:p>
          <a:p>
            <a:endParaRPr lang="en-US" dirty="0"/>
          </a:p>
        </p:txBody>
      </p:sp>
      <p:sp>
        <p:nvSpPr>
          <p:cNvPr id="4" name="Content Placeholder 3"/>
          <p:cNvSpPr>
            <a:spLocks noGrp="1"/>
          </p:cNvSpPr>
          <p:nvPr>
            <p:ph sz="half" idx="2"/>
          </p:nvPr>
        </p:nvSpPr>
        <p:spPr/>
        <p:txBody>
          <a:bodyPr>
            <a:normAutofit/>
          </a:bodyPr>
          <a:lstStyle/>
          <a:p>
            <a:pPr marL="0" indent="0">
              <a:buNone/>
            </a:pPr>
            <a:r>
              <a:rPr lang="en-US" dirty="0"/>
              <a:t>Recent Changes—General</a:t>
            </a:r>
          </a:p>
          <a:p>
            <a:pPr marL="0" indent="0">
              <a:buNone/>
            </a:pPr>
            <a:r>
              <a:rPr lang="en-US" dirty="0" smtClean="0"/>
              <a:t>Recent </a:t>
            </a:r>
            <a:r>
              <a:rPr lang="en-US" dirty="0"/>
              <a:t>Changes—Inmates</a:t>
            </a:r>
          </a:p>
          <a:p>
            <a:pPr marL="0" indent="0">
              <a:buNone/>
            </a:pPr>
            <a:r>
              <a:rPr lang="en-US" dirty="0"/>
              <a:t>Upcoming Changes</a:t>
            </a:r>
          </a:p>
          <a:p>
            <a:pPr marL="0" indent="0">
              <a:buNone/>
            </a:pPr>
            <a:r>
              <a:rPr lang="en-US" dirty="0"/>
              <a:t>Common Types of Claims</a:t>
            </a:r>
          </a:p>
          <a:p>
            <a:pPr marL="0" indent="0">
              <a:buNone/>
            </a:pPr>
            <a:r>
              <a:rPr lang="en-US" dirty="0"/>
              <a:t>Sovereign Immunity Principles</a:t>
            </a:r>
          </a:p>
          <a:p>
            <a:pPr marL="0" indent="0">
              <a:buNone/>
            </a:pPr>
            <a:r>
              <a:rPr lang="en-US" dirty="0" smtClean="0"/>
              <a:t>FY </a:t>
            </a:r>
            <a:r>
              <a:rPr lang="en-US" dirty="0"/>
              <a:t>16 Claims Activity</a:t>
            </a:r>
          </a:p>
          <a:p>
            <a:pPr marL="0" indent="0">
              <a:buNone/>
            </a:pPr>
            <a:r>
              <a:rPr lang="en-US" dirty="0"/>
              <a:t>List of Attachments</a:t>
            </a:r>
          </a:p>
          <a:p>
            <a:pPr marL="0" indent="0">
              <a:buNone/>
            </a:pPr>
            <a:r>
              <a:rPr lang="en-US" dirty="0"/>
              <a:t>Contact Us</a:t>
            </a:r>
          </a:p>
          <a:p>
            <a:endParaRPr lang="en-US" dirty="0"/>
          </a:p>
        </p:txBody>
      </p:sp>
    </p:spTree>
    <p:extLst>
      <p:ext uri="{BB962C8B-B14F-4D97-AF65-F5344CB8AC3E}">
        <p14:creationId xmlns:p14="http://schemas.microsoft.com/office/powerpoint/2010/main" val="1040692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Legal Authority</a:t>
            </a:r>
            <a:endParaRPr lang="en-US" sz="4800" b="1" dirty="0"/>
          </a:p>
        </p:txBody>
      </p:sp>
      <p:sp>
        <p:nvSpPr>
          <p:cNvPr id="3" name="Content Placeholder 2"/>
          <p:cNvSpPr>
            <a:spLocks noGrp="1"/>
          </p:cNvSpPr>
          <p:nvPr>
            <p:ph idx="1"/>
          </p:nvPr>
        </p:nvSpPr>
        <p:spPr/>
        <p:txBody>
          <a:bodyPr>
            <a:normAutofit/>
          </a:bodyPr>
          <a:lstStyle/>
          <a:p>
            <a:r>
              <a:rPr lang="en-US" dirty="0" smtClean="0"/>
              <a:t>Section 4 of article eleven of the Connecticut Constitution:</a:t>
            </a:r>
          </a:p>
          <a:p>
            <a:pPr lvl="1"/>
            <a:r>
              <a:rPr lang="en-US" dirty="0" smtClean="0"/>
              <a:t>“Claims against the State shall be resolved in such manner as may be provided by law.”</a:t>
            </a:r>
          </a:p>
          <a:p>
            <a:r>
              <a:rPr lang="en-US" dirty="0" smtClean="0"/>
              <a:t>Connecticut General Statutes chapter 53 (§§ 4-141 et seq.)</a:t>
            </a:r>
          </a:p>
          <a:p>
            <a:r>
              <a:rPr lang="en-US" dirty="0" smtClean="0"/>
              <a:t>Regulations of Connecticut State Agencies §§ 4-157-1 to 4-157-17</a:t>
            </a:r>
          </a:p>
          <a:p>
            <a:r>
              <a:rPr lang="en-US" dirty="0" smtClean="0"/>
              <a:t>General Statutes § 54-102uu (wrongful incarceration)</a:t>
            </a:r>
          </a:p>
          <a:p>
            <a:r>
              <a:rPr lang="en-US" dirty="0" smtClean="0"/>
              <a:t>General Statutes § 18-81y (inmate lost property)</a:t>
            </a:r>
          </a:p>
          <a:p>
            <a:pPr marL="0" indent="0">
              <a:buNone/>
            </a:pPr>
            <a:endParaRPr lang="en-US" dirty="0" smtClean="0"/>
          </a:p>
          <a:p>
            <a:endParaRPr lang="en-US" dirty="0"/>
          </a:p>
        </p:txBody>
      </p:sp>
    </p:spTree>
    <p:extLst>
      <p:ext uri="{BB962C8B-B14F-4D97-AF65-F5344CB8AC3E}">
        <p14:creationId xmlns:p14="http://schemas.microsoft.com/office/powerpoint/2010/main" val="4058992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What to File (Jurisdiction)</a:t>
            </a:r>
            <a:endParaRPr lang="en-US" sz="4800" b="1" dirty="0"/>
          </a:p>
        </p:txBody>
      </p:sp>
      <p:sp>
        <p:nvSpPr>
          <p:cNvPr id="3" name="Content Placeholder 2"/>
          <p:cNvSpPr>
            <a:spLocks noGrp="1"/>
          </p:cNvSpPr>
          <p:nvPr>
            <p:ph idx="1"/>
          </p:nvPr>
        </p:nvSpPr>
        <p:spPr/>
        <p:txBody>
          <a:bodyPr>
            <a:normAutofit fontScale="92500"/>
          </a:bodyPr>
          <a:lstStyle/>
          <a:p>
            <a:r>
              <a:rPr lang="en-US" dirty="0" smtClean="0"/>
              <a:t>Any claim against the state seeking</a:t>
            </a:r>
          </a:p>
          <a:p>
            <a:pPr lvl="1"/>
            <a:r>
              <a:rPr lang="en-US" b="1" dirty="0" smtClean="0"/>
              <a:t>monetary</a:t>
            </a:r>
            <a:r>
              <a:rPr lang="en-US" dirty="0" smtClean="0"/>
              <a:t> damages or</a:t>
            </a:r>
          </a:p>
          <a:p>
            <a:pPr lvl="1"/>
            <a:r>
              <a:rPr lang="en-US" dirty="0" smtClean="0"/>
              <a:t>permission to sue for monetary damages</a:t>
            </a:r>
          </a:p>
          <a:p>
            <a:r>
              <a:rPr lang="en-US" b="1" dirty="0" smtClean="0"/>
              <a:t>EXCEPT</a:t>
            </a:r>
            <a:r>
              <a:rPr lang="en-US" dirty="0" smtClean="0"/>
              <a:t>:</a:t>
            </a:r>
          </a:p>
          <a:p>
            <a:pPr lvl="1"/>
            <a:r>
              <a:rPr lang="en-US" dirty="0" smtClean="0"/>
              <a:t>Claims listed in General Statutes § 4-142--</a:t>
            </a:r>
          </a:p>
          <a:p>
            <a:pPr marL="914400" lvl="2" indent="0">
              <a:buNone/>
            </a:pPr>
            <a:r>
              <a:rPr lang="en-US" dirty="0" smtClean="0"/>
              <a:t>(1) claims for periodic payment of disability, pension, retirement or other employment benefits;</a:t>
            </a:r>
          </a:p>
          <a:p>
            <a:pPr marL="914400" lvl="2" indent="0">
              <a:buNone/>
            </a:pPr>
            <a:r>
              <a:rPr lang="en-US" dirty="0" smtClean="0"/>
              <a:t>(2) claims upon which suit is otherwise authorized by law including suits to recover similar relief arising from the same set of facts;</a:t>
            </a:r>
          </a:p>
          <a:p>
            <a:pPr marL="914400" lvl="2" indent="0">
              <a:buNone/>
            </a:pPr>
            <a:r>
              <a:rPr lang="en-US" dirty="0" smtClean="0"/>
              <a:t>(3) claims for which an administrative hearing procedure otherwise is established by law;</a:t>
            </a:r>
          </a:p>
          <a:p>
            <a:pPr marL="914400" lvl="2" indent="0">
              <a:buNone/>
            </a:pPr>
            <a:r>
              <a:rPr lang="en-US" dirty="0" smtClean="0"/>
              <a:t>(4) requests by political subdivisions of the state for the payment of grants in lieu of taxes; and </a:t>
            </a:r>
          </a:p>
          <a:p>
            <a:pPr marL="914400" lvl="2" indent="0">
              <a:buNone/>
            </a:pPr>
            <a:r>
              <a:rPr lang="en-US" dirty="0" smtClean="0"/>
              <a:t>(5) claims for the refund of taxes.</a:t>
            </a:r>
          </a:p>
          <a:p>
            <a:pPr lvl="1"/>
            <a:endParaRPr lang="en-US" dirty="0" smtClean="0"/>
          </a:p>
          <a:p>
            <a:pPr lvl="1"/>
            <a:endParaRPr lang="en-US" dirty="0" smtClean="0"/>
          </a:p>
          <a:p>
            <a:pPr lvl="1"/>
            <a:endParaRPr lang="en-US" dirty="0" smtClean="0"/>
          </a:p>
        </p:txBody>
      </p:sp>
    </p:spTree>
    <p:extLst>
      <p:ext uri="{BB962C8B-B14F-4D97-AF65-F5344CB8AC3E}">
        <p14:creationId xmlns:p14="http://schemas.microsoft.com/office/powerpoint/2010/main" val="3292986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b="1" dirty="0" smtClean="0"/>
              <a:t>More Exceptions to Jurisdiction</a:t>
            </a:r>
            <a:endParaRPr lang="en-US" sz="4800" b="1" dirty="0"/>
          </a:p>
        </p:txBody>
      </p:sp>
      <p:sp>
        <p:nvSpPr>
          <p:cNvPr id="3" name="Content Placeholder 2"/>
          <p:cNvSpPr>
            <a:spLocks noGrp="1"/>
          </p:cNvSpPr>
          <p:nvPr>
            <p:ph idx="1"/>
          </p:nvPr>
        </p:nvSpPr>
        <p:spPr/>
        <p:txBody>
          <a:bodyPr/>
          <a:lstStyle/>
          <a:p>
            <a:pPr lvl="1"/>
            <a:r>
              <a:rPr lang="en-US" dirty="0" smtClean="0"/>
              <a:t>Claims pursuant to a public works contract (§ 4-61);</a:t>
            </a:r>
          </a:p>
          <a:p>
            <a:pPr lvl="1"/>
            <a:r>
              <a:rPr lang="en-US" dirty="0" smtClean="0"/>
              <a:t>Claims related to defective highways (§ 13a-144);</a:t>
            </a:r>
          </a:p>
          <a:p>
            <a:pPr lvl="1"/>
            <a:r>
              <a:rPr lang="en-US" dirty="0" smtClean="0"/>
              <a:t>Claims pursuant to the Personal Data Act (§ 4-197);</a:t>
            </a:r>
          </a:p>
          <a:p>
            <a:pPr lvl="1"/>
            <a:r>
              <a:rPr lang="en-US" dirty="0" smtClean="0"/>
              <a:t>Claims regarding the rights of patients treated for psychiatric disabilities (§ 17a-550); </a:t>
            </a:r>
          </a:p>
          <a:p>
            <a:pPr lvl="1"/>
            <a:r>
              <a:rPr lang="en-US" dirty="0" smtClean="0"/>
              <a:t>Claims related to the operation of state-owned vehicles (§ 52-556).</a:t>
            </a:r>
          </a:p>
          <a:p>
            <a:endParaRPr lang="en-US" dirty="0"/>
          </a:p>
        </p:txBody>
      </p:sp>
    </p:spTree>
    <p:extLst>
      <p:ext uri="{BB962C8B-B14F-4D97-AF65-F5344CB8AC3E}">
        <p14:creationId xmlns:p14="http://schemas.microsoft.com/office/powerpoint/2010/main" val="1198947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Possible Forms of Relief</a:t>
            </a:r>
            <a:endParaRPr lang="en-US" sz="4800" b="1" dirty="0"/>
          </a:p>
        </p:txBody>
      </p:sp>
      <p:sp>
        <p:nvSpPr>
          <p:cNvPr id="3" name="Content Placeholder 2"/>
          <p:cNvSpPr>
            <a:spLocks noGrp="1"/>
          </p:cNvSpPr>
          <p:nvPr>
            <p:ph idx="1"/>
          </p:nvPr>
        </p:nvSpPr>
        <p:spPr/>
        <p:txBody>
          <a:bodyPr/>
          <a:lstStyle/>
          <a:p>
            <a:pPr>
              <a:lnSpc>
                <a:spcPct val="150000"/>
              </a:lnSpc>
            </a:pPr>
            <a:r>
              <a:rPr lang="en-US" dirty="0" smtClean="0"/>
              <a:t>Immediate payment of damages up to $20,000; or</a:t>
            </a:r>
          </a:p>
          <a:p>
            <a:pPr>
              <a:lnSpc>
                <a:spcPct val="150000"/>
              </a:lnSpc>
            </a:pPr>
            <a:r>
              <a:rPr lang="en-US" dirty="0" smtClean="0"/>
              <a:t>A recommended payment in excess of $20,000 to be reviewed by the legislature; or</a:t>
            </a:r>
          </a:p>
          <a:p>
            <a:pPr>
              <a:lnSpc>
                <a:spcPct val="150000"/>
              </a:lnSpc>
            </a:pPr>
            <a:r>
              <a:rPr lang="en-US" dirty="0" smtClean="0"/>
              <a:t>Authorize suit against the state.</a:t>
            </a:r>
            <a:endParaRPr lang="en-US" dirty="0"/>
          </a:p>
        </p:txBody>
      </p:sp>
    </p:spTree>
    <p:extLst>
      <p:ext uri="{BB962C8B-B14F-4D97-AF65-F5344CB8AC3E}">
        <p14:creationId xmlns:p14="http://schemas.microsoft.com/office/powerpoint/2010/main" val="296586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t>Legal Standards for Relief</a:t>
            </a:r>
            <a:endParaRPr lang="en-US" sz="4800" b="1" dirty="0"/>
          </a:p>
        </p:txBody>
      </p:sp>
      <p:sp>
        <p:nvSpPr>
          <p:cNvPr id="3" name="Content Placeholder 2"/>
          <p:cNvSpPr>
            <a:spLocks noGrp="1"/>
          </p:cNvSpPr>
          <p:nvPr>
            <p:ph idx="1"/>
          </p:nvPr>
        </p:nvSpPr>
        <p:spPr/>
        <p:txBody>
          <a:bodyPr>
            <a:normAutofit/>
          </a:bodyPr>
          <a:lstStyle/>
          <a:p>
            <a:r>
              <a:rPr lang="en-US" dirty="0" smtClean="0"/>
              <a:t>The Commissioner may order or recommend payment of damages if she determines the claim is a “just claim.” § 4-158 (a).</a:t>
            </a:r>
          </a:p>
          <a:p>
            <a:pPr lvl="1"/>
            <a:r>
              <a:rPr lang="en-US" dirty="0" smtClean="0"/>
              <a:t>A “just claim” is one which in equity and justice the state should pay, provided the state has caused damage or injury or has received a benefit. § 4-141.</a:t>
            </a:r>
          </a:p>
          <a:p>
            <a:r>
              <a:rPr lang="en-US" dirty="0" smtClean="0"/>
              <a:t>The Commissioner may authorize an action against the state when she deems it “just and equitable” and the claim presents an issue of law or fact under which the state, were it a private person, could be liable. § 4-160 (a).</a:t>
            </a:r>
          </a:p>
          <a:p>
            <a:r>
              <a:rPr lang="en-US" dirty="0" smtClean="0"/>
              <a:t>In the case of a medical malpractice claim, the Commissioner shall authorize suit if the claimant submits a certificate of good faith in accordance with § 52-190a.</a:t>
            </a:r>
          </a:p>
        </p:txBody>
      </p:sp>
    </p:spTree>
    <p:extLst>
      <p:ext uri="{BB962C8B-B14F-4D97-AF65-F5344CB8AC3E}">
        <p14:creationId xmlns:p14="http://schemas.microsoft.com/office/powerpoint/2010/main" val="3026269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b="1" dirty="0" smtClean="0"/>
              <a:t>When to </a:t>
            </a:r>
            <a:r>
              <a:rPr lang="en-US" sz="4800" b="1" dirty="0" smtClean="0"/>
              <a:t>File</a:t>
            </a:r>
            <a:br>
              <a:rPr lang="en-US" sz="4800" b="1" dirty="0" smtClean="0"/>
            </a:br>
            <a:r>
              <a:rPr lang="en-US" sz="4800" b="1" dirty="0" smtClean="0"/>
              <a:t>(Statute </a:t>
            </a:r>
            <a:r>
              <a:rPr lang="en-US" sz="4800" b="1" dirty="0" smtClean="0"/>
              <a:t>of Limitations)</a:t>
            </a:r>
            <a:endParaRPr lang="en-US" sz="4800" b="1" dirty="0"/>
          </a:p>
        </p:txBody>
      </p:sp>
      <p:sp>
        <p:nvSpPr>
          <p:cNvPr id="3" name="Content Placeholder 2"/>
          <p:cNvSpPr>
            <a:spLocks noGrp="1"/>
          </p:cNvSpPr>
          <p:nvPr>
            <p:ph idx="1"/>
          </p:nvPr>
        </p:nvSpPr>
        <p:spPr/>
        <p:txBody>
          <a:bodyPr/>
          <a:lstStyle/>
          <a:p>
            <a:pPr marL="0" indent="0">
              <a:buNone/>
            </a:pPr>
            <a:endParaRPr lang="en-US" dirty="0" smtClean="0"/>
          </a:p>
          <a:p>
            <a:pPr>
              <a:lnSpc>
                <a:spcPct val="100000"/>
              </a:lnSpc>
            </a:pPr>
            <a:r>
              <a:rPr lang="en-US" dirty="0" smtClean="0"/>
              <a:t>Within one year after claim accrues (§ 4-148)</a:t>
            </a:r>
          </a:p>
          <a:p>
            <a:pPr lvl="1">
              <a:lnSpc>
                <a:spcPct val="100000"/>
              </a:lnSpc>
            </a:pPr>
            <a:r>
              <a:rPr lang="en-US" dirty="0" smtClean="0"/>
              <a:t>Accrues on date damage or injury is sustained or discovered or</a:t>
            </a:r>
          </a:p>
          <a:p>
            <a:pPr lvl="1">
              <a:lnSpc>
                <a:spcPct val="100000"/>
              </a:lnSpc>
            </a:pPr>
            <a:r>
              <a:rPr lang="en-US" dirty="0" smtClean="0"/>
              <a:t>In the exercise of reasonable care should have been discovered.</a:t>
            </a:r>
          </a:p>
          <a:p>
            <a:pPr>
              <a:lnSpc>
                <a:spcPct val="100000"/>
              </a:lnSpc>
            </a:pPr>
            <a:r>
              <a:rPr lang="en-US" dirty="0" smtClean="0"/>
              <a:t>Claim cannot be presented more than 3 years from the date of the act or event.</a:t>
            </a:r>
          </a:p>
          <a:p>
            <a:pPr marL="457200" lvl="1" indent="0">
              <a:buNone/>
            </a:pPr>
            <a:endParaRPr lang="en-US" dirty="0" smtClean="0"/>
          </a:p>
          <a:p>
            <a:pPr marL="457200" lvl="1" indent="0">
              <a:buNone/>
            </a:pPr>
            <a:endParaRPr lang="en-US" dirty="0" smtClean="0"/>
          </a:p>
          <a:p>
            <a:pPr lvl="1"/>
            <a:endParaRPr lang="en-US" dirty="0"/>
          </a:p>
        </p:txBody>
      </p:sp>
    </p:spTree>
    <p:extLst>
      <p:ext uri="{BB962C8B-B14F-4D97-AF65-F5344CB8AC3E}">
        <p14:creationId xmlns:p14="http://schemas.microsoft.com/office/powerpoint/2010/main" val="256624108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rca:RCAuthoringProperties xmlns:rca="urn:sharePointPublishingRcaProperties">
  <rca:Converter rca:guid="6dfdc5b4-2a28-4a06-b0c6-ad3901e3a807">
    <rca:property rca:type="InheritParentSettings">False</rca:property>
    <rca:property rca:type="SelectedPageLayout">44</rca:property>
    <rca:property rca:type="SelectedPageField">f55c4d88-1f2e-4ad9-aaa8-819af4ee7ee8</rca:property>
    <rca:property rca:type="SelectedStylesField">a932ec3f-94c1-48b1-b6dc-41aaa6eb7e54</rca:property>
    <rca:property rca:type="CreatePageWithSourceDocument">False</rca:property>
    <rca:property rca:type="AllowChangeLocationConfig">True</rca:property>
    <rca:property rca:type="ConfiguredPageLocation">http://spdas.ct.gov/best</rca:property>
    <rca:property rca:type="CreateSynchronously">True</rca:property>
    <rca:property rca:type="AllowChangeProcessingConfig">True</rca:property>
    <rca:property rca:type="ConverterSpecificSettings"/>
  </rca:Converter>
</rca:RCAuthoringProperties>
</file>

<file path=customXml/item2.xml><?xml version="1.0" encoding="utf-8"?>
<p:properties xmlns:p="http://schemas.microsoft.com/office/2006/metadata/properties" xmlns:xsi="http://www.w3.org/2001/XMLSchema-instance" xmlns:pc="http://schemas.microsoft.com/office/infopath/2007/PartnerControls">
  <documentManagement>
    <_dlc_DocId xmlns="cab01c95-1b49-42b7-a546-6473b513887b">NHMAXNHNP54T-1116875371-273</_dlc_DocId>
    <_dlc_DocIdUrl xmlns="cab01c95-1b49-42b7-a546-6473b513887b">
      <Url>http://spdas.ct.gov/webteam/_layouts/DocIdRedir.aspx?ID=NHMAXNHNP54T-1116875371-273</Url>
      <Description>NHMAXNHNP54T-1116875371-273</Description>
    </_dlc_DocIdUrl>
    <Content_x0020_Author xmlns="f3650817-4eb7-46dd-8f78-04c1fc01aed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14E74A407B67A4995D6DF5113811DD2" ma:contentTypeVersion="1" ma:contentTypeDescription="Create a new document." ma:contentTypeScope="" ma:versionID="13729000ad4ed0e90ac13b6efd947656">
  <xsd:schema xmlns:xsd="http://www.w3.org/2001/XMLSchema" xmlns:xs="http://www.w3.org/2001/XMLSchema" xmlns:p="http://schemas.microsoft.com/office/2006/metadata/properties" xmlns:ns2="cab01c95-1b49-42b7-a546-6473b513887b" xmlns:ns3="f3650817-4eb7-46dd-8f78-04c1fc01aed0" targetNamespace="http://schemas.microsoft.com/office/2006/metadata/properties" ma:root="true" ma:fieldsID="03595e2dbb6ba3ec196c0c721436ea84" ns2:_="" ns3:_="">
    <xsd:import namespace="cab01c95-1b49-42b7-a546-6473b513887b"/>
    <xsd:import namespace="f3650817-4eb7-46dd-8f78-04c1fc01aed0"/>
    <xsd:element name="properties">
      <xsd:complexType>
        <xsd:sequence>
          <xsd:element name="documentManagement">
            <xsd:complexType>
              <xsd:all>
                <xsd:element ref="ns2:_dlc_DocId" minOccurs="0"/>
                <xsd:element ref="ns2:_dlc_DocIdUrl" minOccurs="0"/>
                <xsd:element ref="ns2:_dlc_DocIdPersistId" minOccurs="0"/>
                <xsd:element ref="ns3:Content_x0020_Autho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b01c95-1b49-42b7-a546-6473b513887b"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f3650817-4eb7-46dd-8f78-04c1fc01aed0" elementFormDefault="qualified">
    <xsd:import namespace="http://schemas.microsoft.com/office/2006/documentManagement/types"/>
    <xsd:import namespace="http://schemas.microsoft.com/office/infopath/2007/PartnerControls"/>
    <xsd:element name="Content_x0020_Author" ma:index="11" nillable="true" ma:displayName="Content Author" ma:internalName="Content_x0020_Author">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F74CEC27-4719-4124-8259-9C17C09AB674}"/>
</file>

<file path=customXml/itemProps2.xml><?xml version="1.0" encoding="utf-8"?>
<ds:datastoreItem xmlns:ds="http://schemas.openxmlformats.org/officeDocument/2006/customXml" ds:itemID="{C8760CB3-6344-4A14-8E6D-B770BD139A31}"/>
</file>

<file path=customXml/itemProps3.xml><?xml version="1.0" encoding="utf-8"?>
<ds:datastoreItem xmlns:ds="http://schemas.openxmlformats.org/officeDocument/2006/customXml" ds:itemID="{1ADA8CCE-3FCD-40E8-AD39-50056284CA83}"/>
</file>

<file path=customXml/itemProps4.xml><?xml version="1.0" encoding="utf-8"?>
<ds:datastoreItem xmlns:ds="http://schemas.openxmlformats.org/officeDocument/2006/customXml" ds:itemID="{608C7749-ED5E-4E8D-B025-77B6CF532B0A}"/>
</file>

<file path=customXml/itemProps5.xml><?xml version="1.0" encoding="utf-8"?>
<ds:datastoreItem xmlns:ds="http://schemas.openxmlformats.org/officeDocument/2006/customXml" ds:itemID="{E2CF5664-7E4D-46F5-83D0-CE5399609C7A}"/>
</file>

<file path=docProps/app.xml><?xml version="1.0" encoding="utf-8"?>
<Properties xmlns="http://schemas.openxmlformats.org/officeDocument/2006/extended-properties" xmlns:vt="http://schemas.openxmlformats.org/officeDocument/2006/docPropsVTypes">
  <Template>Facet</Template>
  <TotalTime>439</TotalTime>
  <Words>1617</Words>
  <Application>Microsoft Office PowerPoint</Application>
  <PresentationFormat>Widescreen</PresentationFormat>
  <Paragraphs>178</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Trebuchet MS</vt:lpstr>
      <vt:lpstr>Wingdings 3</vt:lpstr>
      <vt:lpstr>Facet</vt:lpstr>
      <vt:lpstr>Claims against the State  </vt:lpstr>
      <vt:lpstr>The  Claims Commissioner</vt:lpstr>
      <vt:lpstr>Contents</vt:lpstr>
      <vt:lpstr>Legal Authority</vt:lpstr>
      <vt:lpstr>What to File (Jurisdiction)</vt:lpstr>
      <vt:lpstr>More Exceptions to Jurisdiction</vt:lpstr>
      <vt:lpstr>Possible Forms of Relief</vt:lpstr>
      <vt:lpstr>Legal Standards for Relief</vt:lpstr>
      <vt:lpstr>When to File (Statute of Limitations)</vt:lpstr>
      <vt:lpstr>How to File</vt:lpstr>
      <vt:lpstr>Process after Filing</vt:lpstr>
      <vt:lpstr>What to Expect at the Hearing</vt:lpstr>
      <vt:lpstr>Recent Changes--General</vt:lpstr>
      <vt:lpstr>Recent Changes--Inmates</vt:lpstr>
      <vt:lpstr>Recent Changes—Inmates (continued)</vt:lpstr>
      <vt:lpstr>Upcoming Changes</vt:lpstr>
      <vt:lpstr>Common Types of Claims</vt:lpstr>
      <vt:lpstr>Sovereign Immunity Principles</vt:lpstr>
      <vt:lpstr>Sovereign Immunity Principles (continued)</vt:lpstr>
      <vt:lpstr>FY 16 Claims Activity</vt:lpstr>
      <vt:lpstr>List of Attachments</vt:lpstr>
      <vt:lpstr>Contact Us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Claims against the State</dc:title>
  <dc:creator>Scott, Christy</dc:creator>
  <cp:lastModifiedBy>Scott, Christy</cp:lastModifiedBy>
  <cp:revision>31</cp:revision>
  <cp:lastPrinted>2016-11-09T16:32:17Z</cp:lastPrinted>
  <dcterms:created xsi:type="dcterms:W3CDTF">2016-11-07T18:21:40Z</dcterms:created>
  <dcterms:modified xsi:type="dcterms:W3CDTF">2016-11-09T18:05:17Z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0x010100A14E74A407B67A4995D6DF5113811DD2</vt:lpwstr>
  </property>
  <property fmtid="{D5CDD505-2E9C-101B-9397-08002B2CF9AE}" pid="3" name="_dlc_DocIdItemGuid">
    <vt:lpwstr>dc6f3d28-855f-4e85-9c96-2ebca5a464f5</vt:lpwstr>
  </property>
</Properties>
</file>